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3" r:id="rId2"/>
  </p:sldMasterIdLst>
  <p:notesMasterIdLst>
    <p:notesMasterId r:id="rId18"/>
  </p:notesMasterIdLst>
  <p:handoutMasterIdLst>
    <p:handoutMasterId r:id="rId19"/>
  </p:handoutMasterIdLst>
  <p:sldIdLst>
    <p:sldId id="282" r:id="rId3"/>
    <p:sldId id="293" r:id="rId4"/>
    <p:sldId id="324" r:id="rId5"/>
    <p:sldId id="313" r:id="rId6"/>
    <p:sldId id="314" r:id="rId7"/>
    <p:sldId id="316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10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50"/>
    <a:srgbClr val="668E96"/>
    <a:srgbClr val="FFFFFF"/>
    <a:srgbClr val="BF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3265" autoAdjust="0"/>
  </p:normalViewPr>
  <p:slideViewPr>
    <p:cSldViewPr snapToGrid="0">
      <p:cViewPr varScale="1">
        <p:scale>
          <a:sx n="109" d="100"/>
          <a:sy n="109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5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0F2C53B-6A08-4253-8177-831852F84EF9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8B58FFE7-2D3D-4828-815A-E590E3658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9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B943D44-9173-404D-961B-90DA8650C21B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0CC8DBF-AC4E-482D-BDB5-4ABEA31083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4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88FBDE6-B8B2-435E-AA8E-790670B45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08000"/>
            <a:ext cx="7102800" cy="675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B5BD7354-BEAC-4798-800A-9BD921848C1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" y="4930962"/>
            <a:ext cx="7102800" cy="19296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3AC9465D-E8D0-4535-A113-52514CC7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0" y="5162401"/>
            <a:ext cx="6840000" cy="10721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 durch klicken hinzufügen</a:t>
            </a:r>
            <a:br>
              <a:rPr lang="de-DE" dirty="0"/>
            </a:br>
            <a:r>
              <a:rPr lang="de-DE" dirty="0"/>
              <a:t>Titel durch klicken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606C39D-E048-4FEA-8664-6FDAEC566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400" y="6242401"/>
            <a:ext cx="6840000" cy="3954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8E96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durch klicken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D22042B-2979-4523-9B78-6756B8EAC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4800" y="4903201"/>
            <a:ext cx="1774800" cy="959143"/>
          </a:xfrm>
          <a:prstGeom prst="rect">
            <a:avLst/>
          </a:prstGeom>
        </p:spPr>
        <p:txBody>
          <a:bodyPr/>
          <a:lstStyle>
            <a:lvl1pPr>
              <a:defRPr sz="1400" cap="none" baseline="0">
                <a:solidFill>
                  <a:srgbClr val="004250"/>
                </a:solidFill>
              </a:defRPr>
            </a:lvl1pPr>
          </a:lstStyle>
          <a:p>
            <a:pPr lvl="0"/>
            <a:r>
              <a:rPr lang="de-DE" dirty="0"/>
              <a:t>Hier kann noch ein weiterer Untertitel stehen der über vier Zeilen geht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A2F3AD72-E8EB-46FD-A6EC-9512792207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800" y="5923826"/>
            <a:ext cx="1774800" cy="379543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rgbClr val="004250"/>
                </a:solidFill>
              </a:defRPr>
            </a:lvl1pPr>
          </a:lstStyle>
          <a:p>
            <a:pPr lvl="0"/>
            <a:r>
              <a:rPr lang="de-DE" dirty="0"/>
              <a:t>Hier steht das Datum ausgeschrieben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32624FA4-698C-42C4-B982-03689C614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4800" y="6483600"/>
            <a:ext cx="1774800" cy="379544"/>
          </a:xfrm>
          <a:prstGeom prst="rect">
            <a:avLst/>
          </a:prstGeom>
        </p:spPr>
        <p:txBody>
          <a:bodyPr/>
          <a:lstStyle>
            <a:lvl1pPr>
              <a:defRPr sz="1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Verfassers</a:t>
            </a:r>
          </a:p>
        </p:txBody>
      </p:sp>
    </p:spTree>
    <p:extLst>
      <p:ext uri="{BB962C8B-B14F-4D97-AF65-F5344CB8AC3E}">
        <p14:creationId xmlns:p14="http://schemas.microsoft.com/office/powerpoint/2010/main" val="24807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5234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408097-3693-42F8-8F58-1E5613A1C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152000"/>
            <a:ext cx="648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4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5234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408097-3693-42F8-8F58-1E5613A1C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152000"/>
            <a:ext cx="648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32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F201A11-1AD8-4F30-89C2-697951716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512000"/>
            <a:ext cx="648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97D7A29-7F4D-45CD-AD38-396049F33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8603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  <a:br>
              <a:rPr lang="de-DE" dirty="0"/>
            </a:br>
            <a:r>
              <a:rPr lang="de-DE" dirty="0"/>
              <a:t>Headline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87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F201A11-1AD8-4F30-89C2-697951716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872000"/>
            <a:ext cx="648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97D7A29-7F4D-45CD-AD38-396049F33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11931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  <a:br>
              <a:rPr lang="de-DE" dirty="0"/>
            </a:br>
            <a:r>
              <a:rPr lang="de-DE" dirty="0"/>
              <a:t>Headline durch Klicken bearbeiten</a:t>
            </a:r>
            <a:br>
              <a:rPr lang="de-DE" dirty="0"/>
            </a:br>
            <a:r>
              <a:rPr lang="de-DE" dirty="0"/>
              <a:t>Headline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46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A7E34D8-8D09-4F4E-9E10-8E45DDA0A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200" y="1296000"/>
            <a:ext cx="4460400" cy="2602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2374CC2-7EA4-47C1-917A-9F42C87EE2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200" y="3902400"/>
            <a:ext cx="4460400" cy="2602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D520BF98-8105-41AF-9C8C-C8AE64C31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1152000"/>
            <a:ext cx="396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0428FE74-3706-41E8-B47E-E5A6560C8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4552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662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F201A11-1AD8-4F30-89C2-697951716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512000"/>
            <a:ext cx="3960000" cy="424656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80000" indent="-180000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97D7A29-7F4D-45CD-AD38-396049F33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75201"/>
            <a:ext cx="6480000" cy="8603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rgbClr val="004250"/>
                </a:solidFill>
              </a:defRPr>
            </a:lvl1pPr>
          </a:lstStyle>
          <a:p>
            <a:r>
              <a:rPr lang="de-DE" dirty="0"/>
              <a:t>Headline durch Klicken bearbeiten</a:t>
            </a:r>
            <a:br>
              <a:rPr lang="de-DE" dirty="0"/>
            </a:br>
            <a:r>
              <a:rPr lang="de-DE" dirty="0"/>
              <a:t>Headline durch Klicken bearbeiten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E9853B47-AA24-423A-A896-61E9AB5D8D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200" y="1620000"/>
            <a:ext cx="4460400" cy="26028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8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90AF75C-8765-40E1-B95D-FA010CA60692}"/>
              </a:ext>
            </a:extLst>
          </p:cNvPr>
          <p:cNvSpPr/>
          <p:nvPr userDrawn="1"/>
        </p:nvSpPr>
        <p:spPr>
          <a:xfrm>
            <a:off x="9036000" y="0"/>
            <a:ext cx="108000" cy="6858000"/>
          </a:xfrm>
          <a:prstGeom prst="rect">
            <a:avLst/>
          </a:prstGeom>
          <a:solidFill>
            <a:srgbClr val="66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A7F8ED4-F80A-4D11-A2A1-EBDEC318B745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0"/>
            <a:ext cx="9144001" cy="108000"/>
          </a:xfrm>
          <a:prstGeom prst="rect">
            <a:avLst/>
          </a:prstGeom>
          <a:solidFill>
            <a:srgbClr val="66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0A10FA-3ABB-4F92-9BA4-DE8C20A894A6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8" y="353963"/>
            <a:ext cx="1306010" cy="1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5" r:id="rId2"/>
  </p:sldLayoutIdLs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100" b="1" kern="1200" cap="all" baseline="0">
          <a:solidFill>
            <a:srgbClr val="0042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b="1" kern="1200" cap="all" baseline="0">
          <a:solidFill>
            <a:srgbClr val="668E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spect="1"/>
          </p:cNvSpPr>
          <p:nvPr userDrawn="1"/>
        </p:nvSpPr>
        <p:spPr>
          <a:xfrm>
            <a:off x="-1" y="0"/>
            <a:ext cx="9144001" cy="108000"/>
          </a:xfrm>
          <a:prstGeom prst="rect">
            <a:avLst/>
          </a:prstGeom>
          <a:solidFill>
            <a:srgbClr val="66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0" name="Rechteck 19"/>
          <p:cNvSpPr/>
          <p:nvPr userDrawn="1"/>
        </p:nvSpPr>
        <p:spPr>
          <a:xfrm>
            <a:off x="9036000" y="0"/>
            <a:ext cx="108000" cy="6858000"/>
          </a:xfrm>
          <a:prstGeom prst="rect">
            <a:avLst/>
          </a:prstGeom>
          <a:solidFill>
            <a:srgbClr val="66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F8A42D-EACC-47A1-928B-5B83518105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7" y="347804"/>
            <a:ext cx="933558" cy="59763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078F353-104D-4A3E-B40F-71FDE426FC6A}"/>
              </a:ext>
            </a:extLst>
          </p:cNvPr>
          <p:cNvSpPr>
            <a:spLocks/>
          </p:cNvSpPr>
          <p:nvPr userDrawn="1"/>
        </p:nvSpPr>
        <p:spPr>
          <a:xfrm>
            <a:off x="8675479" y="6502628"/>
            <a:ext cx="360000" cy="360000"/>
          </a:xfrm>
          <a:prstGeom prst="rect">
            <a:avLst/>
          </a:prstGeom>
          <a:solidFill>
            <a:srgbClr val="BF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F0009923-8F9B-4AA3-8024-9A01CE02AB9A}"/>
              </a:ext>
            </a:extLst>
          </p:cNvPr>
          <p:cNvSpPr txBox="1">
            <a:spLocks/>
          </p:cNvSpPr>
          <p:nvPr userDrawn="1"/>
        </p:nvSpPr>
        <p:spPr>
          <a:xfrm>
            <a:off x="8573813" y="6560628"/>
            <a:ext cx="548417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758AB8D-2D12-4E30-9D82-D4C68A4C2A77}" type="slidenum">
              <a:rPr lang="de-DE" sz="1100" b="1" smtClean="0">
                <a:solidFill>
                  <a:srgbClr val="0042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de-DE" sz="1100" b="1" dirty="0">
              <a:solidFill>
                <a:srgbClr val="0042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4" r:id="rId3"/>
    <p:sldLayoutId id="2147483684" r:id="rId4"/>
    <p:sldLayoutId id="2147483713" r:id="rId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rgbClr val="0042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sr.bund.de/" TargetMode="External"/><Relationship Id="rId2" Type="http://schemas.openxmlformats.org/officeDocument/2006/relationships/hyperlink" Target="mailto:Antonia.Milbert@bbr.bund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9B4BF98A-CCD0-427F-A604-0792B930280C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183069-97F5-446D-AED4-6B353718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1" y="5170256"/>
            <a:ext cx="6840000" cy="1072145"/>
          </a:xfrm>
        </p:spPr>
        <p:txBody>
          <a:bodyPr>
            <a:noAutofit/>
          </a:bodyPr>
          <a:lstStyle/>
          <a:p>
            <a:r>
              <a:rPr lang="de-DE" sz="2200" dirty="0" smtClean="0"/>
              <a:t>Gleichwertige Lebensverhältnisse</a:t>
            </a:r>
            <a:br>
              <a:rPr lang="de-DE" sz="2200" dirty="0" smtClean="0"/>
            </a:br>
            <a:r>
              <a:rPr lang="de-DE" sz="2200" dirty="0" smtClean="0"/>
              <a:t>in Deutschland</a:t>
            </a:r>
            <a:endParaRPr lang="de-DE" sz="2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51C584-A226-46DE-8F63-ECAE1FBBC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ESPON.LU Jahreskonferenz 2021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0D8F22-AB84-4BA0-A0B1-DAD87A9709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4799" y="4903201"/>
            <a:ext cx="1859785" cy="95914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Antonia Milbert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D334DB-93E7-4FE9-9142-0E56B80D1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4799" y="5672572"/>
            <a:ext cx="1774800" cy="379543"/>
          </a:xfrm>
        </p:spPr>
        <p:txBody>
          <a:bodyPr/>
          <a:lstStyle/>
          <a:p>
            <a:r>
              <a:rPr lang="de-DE" dirty="0" smtClean="0"/>
              <a:t>10. November. 2021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B8242C6-F89B-47D6-8A84-B14B32716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5804202" y="3293460"/>
            <a:ext cx="2839939" cy="379544"/>
          </a:xfrm>
        </p:spPr>
        <p:txBody>
          <a:bodyPr/>
          <a:lstStyle/>
          <a:p>
            <a:r>
              <a:rPr lang="de-DE" dirty="0" smtClean="0"/>
              <a:t>Coverbild: Erster Deutschlandatlas 2019, Print</a:t>
            </a:r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" y="453292"/>
            <a:ext cx="7097857" cy="4460608"/>
          </a:xfrm>
        </p:spPr>
      </p:pic>
    </p:spTree>
    <p:extLst>
      <p:ext uri="{BB962C8B-B14F-4D97-AF65-F5344CB8AC3E}">
        <p14:creationId xmlns:p14="http://schemas.microsoft.com/office/powerpoint/2010/main" val="3550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(3/7)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666646" y="3133968"/>
            <a:ext cx="3196000" cy="21150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Deutschlandatlas: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Umsetzung der Kommissionsempfehlung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51 Indikatoren aus 9 Bereichen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nur Einzelindikatoren, keine Bewertung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Gemeinden und Kreise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6" y="1242646"/>
            <a:ext cx="6415454" cy="15988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6" y="3133969"/>
            <a:ext cx="5335191" cy="34380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96" y="6261859"/>
            <a:ext cx="5251573" cy="3101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496" y="5622617"/>
            <a:ext cx="5316050" cy="6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(4/7)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22523" y="1250461"/>
            <a:ext cx="6275261" cy="4767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Neues zweistufiges Messkonzept des BBSR: 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1" y="1727200"/>
            <a:ext cx="6128367" cy="4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(5/7)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22523" y="1186714"/>
            <a:ext cx="7127139" cy="4767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Neues zweistufiges Messkonzept des BBSR: Stufe 1 - Gebietskulisse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3" y="1544242"/>
            <a:ext cx="7303008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(6/7)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22523" y="1186714"/>
            <a:ext cx="7127139" cy="4767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Neues zweistufiges Messkonzept des BBSR: Stufe 2 - </a:t>
            </a:r>
            <a:r>
              <a:rPr lang="de-DE" sz="1600" cap="none" dirty="0" err="1" smtClean="0"/>
              <a:t>Indikatorenbeispiele</a:t>
            </a:r>
            <a:endParaRPr lang="de-DE" sz="1600" cap="none" dirty="0" smtClean="0"/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6" name="Grafik 5" descr="Abbildung 19 ist ein Boxplot und zielt auf das Themenfeld Wohnen. Für die Analyse wurde auf die Angebots- und Wiedervermietungsmieten in Euro je m² für 2017 zurückgegriffen. Insbesondere die städtisch prosperierenden Räume, wie die Universitätsstädte aus Typ A sowie die starken Wirtschaftsstandorte aus Typ C mit der kreisfreien Stadt München als höchsten Ausreißer weisen hohe Angebotsmieten auf. Geringe Angebotsmieten finden sich in den Gebietstypen B, C und 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" y="1794535"/>
            <a:ext cx="5759450" cy="3397885"/>
          </a:xfrm>
          <a:prstGeom prst="rect">
            <a:avLst/>
          </a:prstGeom>
          <a:noFill/>
        </p:spPr>
      </p:pic>
      <p:sp>
        <p:nvSpPr>
          <p:cNvPr id="2" name="Ellipse 1"/>
          <p:cNvSpPr/>
          <p:nvPr/>
        </p:nvSpPr>
        <p:spPr>
          <a:xfrm>
            <a:off x="2211754" y="4837723"/>
            <a:ext cx="187569" cy="195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422522" y="5192419"/>
            <a:ext cx="7861785" cy="1524903"/>
          </a:xfrm>
          <a:prstGeom prst="rect">
            <a:avLst/>
          </a:prstGeom>
        </p:spPr>
        <p:txBody>
          <a:bodyPr/>
          <a:lstStyle>
            <a:lvl1pPr marL="180000" indent="-180000" algn="l" defTabSz="685783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004250"/>
              </a:buClr>
              <a:buFont typeface="Wingdings" panose="05000000000000000000" pitchFamily="2" charset="2"/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cap="none" dirty="0" smtClean="0"/>
              <a:t>Typ B: </a:t>
            </a:r>
            <a:r>
              <a:rPr lang="de-DE" sz="1600" b="0" cap="none" dirty="0" smtClean="0"/>
              <a:t>Städte mit sozialen Herausforderungen: niedrige Angebots- und Wiedervermietungsmieten, aber </a:t>
            </a:r>
            <a:r>
              <a:rPr lang="de-DE" sz="1600" b="0" cap="none" dirty="0" smtClean="0">
                <a:sym typeface="Wingdings" panose="05000000000000000000" pitchFamily="2" charset="2"/>
              </a:rPr>
              <a:t> keine/kaum Investitionen in die Wohnungen, Anziehen von Armutszuwanderung…</a:t>
            </a:r>
          </a:p>
          <a:p>
            <a:r>
              <a:rPr lang="de-DE" sz="1600" cap="none" dirty="0" smtClean="0">
                <a:sym typeface="Wingdings" panose="05000000000000000000" pitchFamily="2" charset="2"/>
              </a:rPr>
              <a:t>Typ G: </a:t>
            </a:r>
            <a:r>
              <a:rPr lang="de-DE" sz="1600" b="0" cap="none" dirty="0" smtClean="0">
                <a:sym typeface="Wingdings" panose="05000000000000000000" pitchFamily="2" charset="2"/>
              </a:rPr>
              <a:t>Ländliche Regionen mit demografischer Schrumpfung und erkennbaren sozialen Herausforderungen: Wertverlust der Immobilien und darauf aufbauender Altersversorgung…</a:t>
            </a:r>
            <a:endParaRPr lang="de-DE" sz="1600" b="0" cap="none" dirty="0" smtClean="0"/>
          </a:p>
        </p:txBody>
      </p:sp>
    </p:spTree>
    <p:extLst>
      <p:ext uri="{BB962C8B-B14F-4D97-AF65-F5344CB8AC3E}">
        <p14:creationId xmlns:p14="http://schemas.microsoft.com/office/powerpoint/2010/main" val="2417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(7/7)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22523" y="1186714"/>
            <a:ext cx="7127139" cy="47673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Neues zweistufiges Messkonzept des BBSR: Stufe 2 - </a:t>
            </a:r>
            <a:r>
              <a:rPr lang="de-DE" sz="1600" cap="none" dirty="0" err="1" smtClean="0"/>
              <a:t>Indikatorenbeispiele</a:t>
            </a:r>
            <a:endParaRPr lang="de-DE" sz="1600" cap="none" dirty="0" smtClean="0"/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422523" y="5869428"/>
            <a:ext cx="7861785" cy="891858"/>
          </a:xfrm>
          <a:prstGeom prst="rect">
            <a:avLst/>
          </a:prstGeom>
        </p:spPr>
        <p:txBody>
          <a:bodyPr/>
          <a:lstStyle>
            <a:lvl1pPr marL="180000" indent="-180000" algn="l" defTabSz="685783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004250"/>
              </a:buClr>
              <a:buFont typeface="Wingdings" panose="05000000000000000000" pitchFamily="2" charset="2"/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cap="none" dirty="0" smtClean="0">
                <a:sym typeface="Wingdings" panose="05000000000000000000" pitchFamily="2" charset="2"/>
              </a:rPr>
              <a:t>Typ G: </a:t>
            </a:r>
            <a:r>
              <a:rPr lang="de-DE" sz="1600" b="0" cap="none" dirty="0" smtClean="0">
                <a:sym typeface="Wingdings" panose="05000000000000000000" pitchFamily="2" charset="2"/>
              </a:rPr>
              <a:t>Ländliche Regionen mit demografischer Schrumpfung und erkennbaren sozialen Herausforderungen: In allen Zufriedenheitsmaßen schlechter als in den anderen Regionstypen – Gefühl des </a:t>
            </a:r>
            <a:r>
              <a:rPr lang="de-DE" sz="1600" b="0" cap="none" dirty="0" err="1" smtClean="0">
                <a:sym typeface="Wingdings" panose="05000000000000000000" pitchFamily="2" charset="2"/>
              </a:rPr>
              <a:t>Abgehängtseins</a:t>
            </a:r>
            <a:r>
              <a:rPr lang="de-DE" sz="1600" b="0" cap="none" dirty="0" smtClean="0">
                <a:sym typeface="Wingdings" panose="05000000000000000000" pitchFamily="2" charset="2"/>
              </a:rPr>
              <a:t>, </a:t>
            </a:r>
            <a:endParaRPr lang="de-DE" sz="1600" b="0" cap="non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03" y="1820125"/>
            <a:ext cx="6137148" cy="34991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3" y="5201581"/>
            <a:ext cx="613714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617312" y="2421676"/>
            <a:ext cx="7267815" cy="822153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cap="none" dirty="0" smtClean="0"/>
              <a:t>Vielen Dank für Ihre Aufmerksamkeit</a:t>
            </a:r>
          </a:p>
          <a:p>
            <a:pPr algn="ctr"/>
            <a:endParaRPr lang="de-DE" cap="none" dirty="0" smtClean="0"/>
          </a:p>
          <a:p>
            <a:pPr algn="ctr"/>
            <a:endParaRPr lang="de-DE" cap="none" dirty="0"/>
          </a:p>
          <a:p>
            <a:pPr algn="ctr"/>
            <a:r>
              <a:rPr lang="de-DE" cap="none" dirty="0" smtClean="0">
                <a:hlinkClick r:id="rId2"/>
              </a:rPr>
              <a:t>Antonia.Milbert@bbr.bund.de</a:t>
            </a:r>
            <a:endParaRPr lang="de-DE" cap="none" dirty="0" smtClean="0"/>
          </a:p>
          <a:p>
            <a:pPr algn="ctr"/>
            <a:endParaRPr lang="de-DE" cap="none" dirty="0"/>
          </a:p>
          <a:p>
            <a:pPr algn="ctr"/>
            <a:r>
              <a:rPr lang="de-DE" cap="none" dirty="0" smtClean="0">
                <a:hlinkClick r:id="rId3"/>
              </a:rPr>
              <a:t>www.bbsr.bund.de</a:t>
            </a:r>
            <a:endParaRPr lang="de-DE" cap="none" dirty="0" smtClean="0"/>
          </a:p>
          <a:p>
            <a:pPr algn="ctr"/>
            <a:endParaRPr lang="de-DE" cap="none" dirty="0"/>
          </a:p>
          <a:p>
            <a:endParaRPr lang="de-DE" cap="non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183069-97F5-446D-AED4-6B353718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31" y="387240"/>
            <a:ext cx="6840000" cy="1072145"/>
          </a:xfrm>
        </p:spPr>
        <p:txBody>
          <a:bodyPr>
            <a:noAutofit/>
          </a:bodyPr>
          <a:lstStyle/>
          <a:p>
            <a:r>
              <a:rPr lang="de-DE" sz="2200" dirty="0" smtClean="0"/>
              <a:t>Gleichwertige Lebensverhältnisse</a:t>
            </a:r>
            <a:br>
              <a:rPr lang="de-DE" sz="2200" dirty="0" smtClean="0"/>
            </a:br>
            <a:r>
              <a:rPr lang="de-DE" sz="2200" dirty="0" smtClean="0"/>
              <a:t>in Deutschland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88782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57730"/>
            <a:ext cx="7808054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20000" y="3101756"/>
            <a:ext cx="6480000" cy="100425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Definitionsversuche</a:t>
            </a:r>
          </a:p>
          <a:p>
            <a:r>
              <a:rPr lang="de-DE" sz="1600" cap="none" dirty="0" smtClean="0"/>
              <a:t>Bedeutung</a:t>
            </a:r>
          </a:p>
          <a:p>
            <a:r>
              <a:rPr lang="de-DE" sz="1600" cap="none" dirty="0" smtClean="0"/>
              <a:t>Historie</a:t>
            </a:r>
          </a:p>
          <a:p>
            <a:r>
              <a:rPr lang="de-DE" sz="1600" cap="none" dirty="0" smtClean="0"/>
              <a:t>Diskussion/</a:t>
            </a:r>
            <a:r>
              <a:rPr lang="de-DE" sz="1600" cap="none" dirty="0"/>
              <a:t>N</a:t>
            </a:r>
            <a:r>
              <a:rPr lang="de-DE" sz="1600" cap="none" dirty="0" smtClean="0"/>
              <a:t>euinterpretation</a:t>
            </a:r>
          </a:p>
          <a:p>
            <a:endParaRPr lang="de-DE" sz="1600" cap="none" dirty="0" smtClean="0"/>
          </a:p>
          <a:p>
            <a:endParaRPr lang="de-DE" sz="1600" cap="none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6183069-97F5-446D-AED4-6B3537189C53}"/>
              </a:ext>
            </a:extLst>
          </p:cNvPr>
          <p:cNvSpPr txBox="1">
            <a:spLocks/>
          </p:cNvSpPr>
          <p:nvPr/>
        </p:nvSpPr>
        <p:spPr>
          <a:xfrm>
            <a:off x="360000" y="413618"/>
            <a:ext cx="6840000" cy="10721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Gleichwertige Lebensverhältnisse</a:t>
            </a:r>
            <a:br>
              <a:rPr lang="de-DE" smtClean="0"/>
            </a:br>
            <a:r>
              <a:rPr lang="de-DE" smtClean="0"/>
              <a:t>in Deutschland</a:t>
            </a:r>
            <a:endParaRPr lang="de-DE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360000" y="4235584"/>
            <a:ext cx="7017723" cy="10429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2. Wie werden „Gleichwertige Lebensverhältnisse?“ gemessen? 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729038" y="4940897"/>
            <a:ext cx="6480000" cy="1004252"/>
          </a:xfrm>
          <a:prstGeom prst="rect">
            <a:avLst/>
          </a:prstGeom>
        </p:spPr>
        <p:txBody>
          <a:bodyPr/>
          <a:lstStyle>
            <a:lvl1pPr marL="180000" indent="-180000" algn="l" defTabSz="685783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004250"/>
              </a:buClr>
              <a:buFont typeface="Wingdings" panose="05000000000000000000" pitchFamily="2" charset="2"/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cap="none" dirty="0" err="1" smtClean="0"/>
              <a:t>Mindesstandards</a:t>
            </a:r>
            <a:r>
              <a:rPr lang="de-DE" sz="1600" cap="none" dirty="0" smtClean="0"/>
              <a:t> 1976</a:t>
            </a:r>
          </a:p>
          <a:p>
            <a:r>
              <a:rPr lang="de-DE" sz="1600" cap="none" dirty="0" smtClean="0"/>
              <a:t>Konzept des Raumordnungsberichts 2011</a:t>
            </a:r>
          </a:p>
          <a:p>
            <a:r>
              <a:rPr lang="de-DE" sz="1600" cap="none" dirty="0" smtClean="0"/>
              <a:t>Deutschlandatlas</a:t>
            </a:r>
          </a:p>
          <a:p>
            <a:r>
              <a:rPr lang="de-DE" sz="1600" cap="none" dirty="0" smtClean="0"/>
              <a:t>Neues, zweistufiges Konzept des BBSR</a:t>
            </a:r>
          </a:p>
          <a:p>
            <a:endParaRPr lang="de-DE" sz="1600" cap="none" dirty="0" smtClean="0"/>
          </a:p>
          <a:p>
            <a:endParaRPr lang="de-DE" sz="1600" cap="none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360000" y="1522841"/>
            <a:ext cx="7808054" cy="10429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Inhalt: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(1/5)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60000" y="1369672"/>
            <a:ext cx="6480000" cy="4246562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/>
              <a:t>„[…] allen Bürgerinnen und Bürgern unabhängig von ihrem Wohnort faire Chancen auf echte Teilhabe zu geben.“ (Kommission ‚Gleichwertige Lebensverhältnisse</a:t>
            </a:r>
            <a:r>
              <a:rPr lang="de-DE" sz="1600" cap="none" dirty="0" smtClean="0"/>
              <a:t>‘ 2019)</a:t>
            </a:r>
          </a:p>
          <a:p>
            <a:endParaRPr lang="de-DE" sz="1600" cap="none" dirty="0"/>
          </a:p>
          <a:p>
            <a:r>
              <a:rPr lang="de-DE" sz="1600" cap="none" dirty="0"/>
              <a:t>„Die Versorgung mit Dienstleistungen und Infrastrukturen </a:t>
            </a:r>
            <a:r>
              <a:rPr lang="de-DE" sz="1600" cap="none" dirty="0" smtClean="0"/>
              <a:t>der Daseinsvorsorge</a:t>
            </a:r>
            <a:r>
              <a:rPr lang="de-DE" sz="1600" cap="none" dirty="0"/>
              <a:t>, insbesondere die Erreichbarkeit von Einrichtungen und Angeboten der Grundversorgung für alle Bevölkerungsgruppen, ist zur Sicherung </a:t>
            </a:r>
            <a:r>
              <a:rPr lang="de-DE" sz="1600" cap="none" dirty="0" smtClean="0"/>
              <a:t>von Chancengerechtigkeit in </a:t>
            </a:r>
            <a:r>
              <a:rPr lang="de-DE" sz="1600" cap="none" dirty="0"/>
              <a:t>den Teilräumen in angemessener Weise zu gewährleisten; dies gilt auch in dünn </a:t>
            </a:r>
            <a:r>
              <a:rPr lang="de-DE" sz="1600" cap="none" dirty="0" smtClean="0"/>
              <a:t>besiedelten </a:t>
            </a:r>
            <a:r>
              <a:rPr lang="de-DE" sz="1600" cap="none" dirty="0"/>
              <a:t>Regionen. Hier geht es nicht allein um die Bereitstellung von Grundversorgungseinrichtungen, sondern um die Verwirklichungschancen von Lebensentwürfen in allen Teilräumen.“ (ROG § 2 Abs. 2 Satz 3). </a:t>
            </a:r>
            <a:endParaRPr lang="de-DE" sz="1600" b="0" cap="none" dirty="0"/>
          </a:p>
          <a:p>
            <a:endParaRPr lang="de-DE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399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(2/5)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56800" y="1228994"/>
            <a:ext cx="7971200" cy="533592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44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600" cap="none" dirty="0" smtClean="0"/>
              <a:t>kein grundgesetzlich verankertes Staatsziel (trotz Bezüge im Grundgesetz)</a:t>
            </a:r>
          </a:p>
          <a:p>
            <a:pPr marL="2844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600" cap="none" dirty="0" smtClean="0"/>
              <a:t>anders dagegen haben fünf Bundesländer gleichwertige Lebensverhältnisse in ihren Landesverfassungen verankert: </a:t>
            </a:r>
          </a:p>
          <a:p>
            <a:pPr marL="504000" indent="-285750">
              <a:buFont typeface="Courier New" panose="02070309020205020404" pitchFamily="49" charset="0"/>
              <a:buChar char="o"/>
            </a:pPr>
            <a:r>
              <a:rPr lang="de-DE" sz="1600" cap="none" dirty="0" smtClean="0"/>
              <a:t>Bayern (1.1.2014), </a:t>
            </a:r>
          </a:p>
          <a:p>
            <a:pPr marL="504000" indent="-285750">
              <a:buFont typeface="Courier New" panose="02070309020205020404" pitchFamily="49" charset="0"/>
              <a:buChar char="o"/>
            </a:pPr>
            <a:r>
              <a:rPr lang="de-DE" sz="1600" cap="none" dirty="0" smtClean="0"/>
              <a:t>Brandenburg (1998, Strukturförderung)</a:t>
            </a:r>
          </a:p>
          <a:p>
            <a:pPr marL="504000" indent="-285750">
              <a:buFont typeface="Courier New" panose="02070309020205020404" pitchFamily="49" charset="0"/>
              <a:buChar char="o"/>
            </a:pPr>
            <a:r>
              <a:rPr lang="de-DE" sz="1600" cap="none" dirty="0" smtClean="0"/>
              <a:t>Bremen (1.1.1994 </a:t>
            </a:r>
          </a:p>
          <a:p>
            <a:pPr marL="504000" indent="-285750">
              <a:buFont typeface="Courier New" panose="02070309020205020404" pitchFamily="49" charset="0"/>
              <a:buChar char="o"/>
            </a:pPr>
            <a:r>
              <a:rPr lang="de-DE" sz="1600" cap="none" dirty="0" smtClean="0"/>
              <a:t>Hessen (12.12.2018</a:t>
            </a:r>
            <a:r>
              <a:rPr lang="de-DE" sz="1600" cap="none" dirty="0"/>
              <a:t>) </a:t>
            </a:r>
            <a:endParaRPr lang="de-DE" sz="1600" cap="none" dirty="0" smtClean="0"/>
          </a:p>
          <a:p>
            <a:pPr marL="504000" indent="-285750">
              <a:buFont typeface="Courier New" panose="02070309020205020404" pitchFamily="49" charset="0"/>
              <a:buChar char="o"/>
            </a:pPr>
            <a:r>
              <a:rPr lang="de-DE" sz="1600" cap="none" dirty="0" smtClean="0"/>
              <a:t>Sachsen-Anhalt (28.2.2020</a:t>
            </a:r>
            <a:r>
              <a:rPr lang="de-DE" sz="1600" cap="none" dirty="0"/>
              <a:t>) </a:t>
            </a:r>
            <a:endParaRPr lang="de-DE" sz="1600" cap="none" dirty="0" smtClean="0"/>
          </a:p>
          <a:p>
            <a:pPr marL="218250" indent="0"/>
            <a:endParaRPr lang="sv-SE" sz="1600" cap="none" dirty="0"/>
          </a:p>
          <a:p>
            <a:pPr marL="2844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cap="none" dirty="0"/>
              <a:t>„seit jeher ein relativ unbestimmtes Postulat“ (</a:t>
            </a:r>
            <a:r>
              <a:rPr lang="de-DE" sz="1600" cap="none" dirty="0" err="1"/>
              <a:t>Strubelt</a:t>
            </a:r>
            <a:r>
              <a:rPr lang="de-DE" sz="1600" cap="none" dirty="0"/>
              <a:t> 2004) </a:t>
            </a:r>
          </a:p>
          <a:p>
            <a:pPr marL="2844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cap="none" dirty="0"/>
              <a:t>„hegemonialer leerer Signifikant” (Mießner 2017</a:t>
            </a:r>
            <a:r>
              <a:rPr lang="de-DE" sz="1600" cap="none" dirty="0" smtClean="0"/>
              <a:t>)</a:t>
            </a:r>
          </a:p>
          <a:p>
            <a:pPr marL="2844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600" cap="none" dirty="0" smtClean="0"/>
              <a:t>Verfassungstexte lassen große </a:t>
            </a:r>
            <a:r>
              <a:rPr lang="de-DE" sz="1600" cap="none" dirty="0"/>
              <a:t>Spielräume für den „</a:t>
            </a:r>
            <a:r>
              <a:rPr lang="de-DE" sz="1600" cap="none" dirty="0" smtClean="0"/>
              <a:t>Normadressaten“ offen </a:t>
            </a:r>
            <a:r>
              <a:rPr lang="de-DE" sz="1600" cap="none" dirty="0"/>
              <a:t>und damit keine verbindlichen Aussagen </a:t>
            </a:r>
            <a:r>
              <a:rPr lang="de-DE" sz="1600" cap="none" dirty="0" smtClean="0"/>
              <a:t>ableiten (</a:t>
            </a:r>
            <a:r>
              <a:rPr lang="de-DE" sz="1600" cap="none" dirty="0" err="1" smtClean="0"/>
              <a:t>Lechleitner</a:t>
            </a:r>
            <a:r>
              <a:rPr lang="de-DE" sz="1600" cap="none" dirty="0" smtClean="0"/>
              <a:t> </a:t>
            </a:r>
            <a:r>
              <a:rPr lang="de-DE" sz="1600" cap="none" dirty="0"/>
              <a:t>2018, S. 32) </a:t>
            </a:r>
          </a:p>
          <a:p>
            <a:pPr marL="0" indent="0">
              <a:spcAft>
                <a:spcPts val="600"/>
              </a:spcAft>
            </a:pPr>
            <a:r>
              <a:rPr lang="de-DE" sz="1200" b="0" cap="none" dirty="0" err="1"/>
              <a:t>Lechleitner</a:t>
            </a:r>
            <a:r>
              <a:rPr lang="de-DE" sz="1200" b="0" cap="none" dirty="0"/>
              <a:t>, Marc (2018): Gleichwertige Lebensverhältnisse Teil 1: Begriff und Staatsziel. Landtag Brandenburg, Potsdam. </a:t>
            </a:r>
          </a:p>
          <a:p>
            <a:pPr marL="0" indent="0">
              <a:spcAft>
                <a:spcPts val="600"/>
              </a:spcAft>
            </a:pPr>
            <a:r>
              <a:rPr lang="de-DE" sz="1200" b="0" cap="none" dirty="0" smtClean="0"/>
              <a:t>Mießner</a:t>
            </a:r>
            <a:r>
              <a:rPr lang="de-DE" sz="1200" b="0" cap="none" dirty="0"/>
              <a:t>, M. (2017): Staat - Raum - Ordnung. Zur raumordnungspolitischen Regulation regionaler Disparitäten. Münster: Dampfboot</a:t>
            </a:r>
            <a:r>
              <a:rPr lang="de-DE" sz="1200" b="0" cap="none" dirty="0" smtClean="0"/>
              <a:t>.</a:t>
            </a:r>
            <a:endParaRPr lang="de-DE" sz="1200" b="0" cap="none" dirty="0"/>
          </a:p>
          <a:p>
            <a:pPr marL="0" indent="0">
              <a:spcAft>
                <a:spcPts val="600"/>
              </a:spcAft>
            </a:pPr>
            <a:r>
              <a:rPr lang="de-DE" sz="1200" b="0" cap="none" dirty="0" err="1" smtClean="0"/>
              <a:t>Strubelt</a:t>
            </a:r>
            <a:r>
              <a:rPr lang="de-DE" sz="1200" b="0" cap="none" dirty="0"/>
              <a:t>, W. (2004): Gleichwertigkeit der Lebensverhältnisse als Element der sozialen Integration. In: </a:t>
            </a:r>
            <a:r>
              <a:rPr lang="de-DE" sz="1200" b="0" cap="none" dirty="0" err="1"/>
              <a:t>Kecskes</a:t>
            </a:r>
            <a:r>
              <a:rPr lang="de-DE" sz="1200" b="0" cap="none" dirty="0"/>
              <a:t>, R.; Wagner, M.; Wolf, C. (</a:t>
            </a:r>
            <a:r>
              <a:rPr lang="de-DE" sz="1200" b="0" cap="none" dirty="0" err="1"/>
              <a:t>Hg</a:t>
            </a:r>
            <a:r>
              <a:rPr lang="de-DE" sz="1200" b="0" cap="none" dirty="0"/>
              <a:t>.): Angewandte Soziologie. Wiesbaden: VS Verlag, 247-285</a:t>
            </a:r>
            <a:r>
              <a:rPr lang="de-DE" sz="1200" b="0" cap="none" dirty="0" smtClean="0"/>
              <a:t>.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2905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(3/5)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78874" y="1999119"/>
            <a:ext cx="8916301" cy="2971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89952" y="2826195"/>
            <a:ext cx="8905223" cy="38620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31869" y="2505066"/>
            <a:ext cx="1099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1920er</a:t>
            </a:r>
          </a:p>
          <a:p>
            <a:r>
              <a:rPr lang="de-DE" sz="1000" dirty="0"/>
              <a:t>n</a:t>
            </a:r>
            <a:r>
              <a:rPr lang="de-DE" sz="1000" dirty="0" smtClean="0"/>
              <a:t>ach 1. Weltkrieg</a:t>
            </a:r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err="1" smtClean="0"/>
              <a:t>Osthilfe</a:t>
            </a:r>
            <a:r>
              <a:rPr lang="de-DE" sz="1000" dirty="0" smtClean="0"/>
              <a:t> für ländliche Räume wegen Industrialisierung und Landflucht</a:t>
            </a:r>
          </a:p>
          <a:p>
            <a:endParaRPr lang="de-DE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1342410" y="2546180"/>
            <a:ext cx="1236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1930er/40er</a:t>
            </a:r>
          </a:p>
          <a:p>
            <a:r>
              <a:rPr lang="de-DE" sz="1000" dirty="0" smtClean="0"/>
              <a:t>Nationalsozialismus</a:t>
            </a:r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smtClean="0"/>
              <a:t>Leitbild des gerechten Ausgleichs durch gleiche Lebensbedingungen zur „Gesundung“ von Ballungsräumen und Notstandsgebieten </a:t>
            </a:r>
          </a:p>
          <a:p>
            <a:endParaRPr lang="de-DE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2747052" y="2557818"/>
            <a:ext cx="1236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1950er/60er</a:t>
            </a:r>
          </a:p>
          <a:p>
            <a:r>
              <a:rPr lang="de-DE" sz="1000" dirty="0"/>
              <a:t>n</a:t>
            </a:r>
            <a:r>
              <a:rPr lang="de-DE" sz="1000" dirty="0" smtClean="0"/>
              <a:t>ach 2. Weltkrieg</a:t>
            </a:r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smtClean="0"/>
              <a:t>BRD: </a:t>
            </a:r>
          </a:p>
          <a:p>
            <a:r>
              <a:rPr lang="de-DE" sz="1000" dirty="0" smtClean="0"/>
              <a:t>Leitziel der GLV langsam etabliert</a:t>
            </a:r>
          </a:p>
          <a:p>
            <a:r>
              <a:rPr lang="de-DE" sz="1000" dirty="0" smtClean="0"/>
              <a:t>DDR: Territorialplanung mit sozialistischem Ideal der gleichen Versorgung aller</a:t>
            </a:r>
          </a:p>
          <a:p>
            <a:endParaRPr lang="de-DE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28927" y="2582010"/>
            <a:ext cx="127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1970er/80er</a:t>
            </a:r>
          </a:p>
          <a:p>
            <a:endParaRPr lang="de-DE" sz="1000" dirty="0" smtClean="0"/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smtClean="0"/>
              <a:t>BRD: </a:t>
            </a:r>
          </a:p>
          <a:p>
            <a:r>
              <a:rPr lang="de-DE" sz="1000" dirty="0" smtClean="0"/>
              <a:t>Kritik an GLV, Gegenentwurf der funktionsräumlichen Arbeitsteilung</a:t>
            </a:r>
            <a:endParaRPr lang="de-DE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381511" y="2546180"/>
            <a:ext cx="1706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1990er</a:t>
            </a:r>
          </a:p>
          <a:p>
            <a:r>
              <a:rPr lang="de-DE" sz="1000" dirty="0" smtClean="0"/>
              <a:t>Wiedervereinigung</a:t>
            </a:r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smtClean="0"/>
              <a:t>Neue Relevanz der GLV</a:t>
            </a:r>
          </a:p>
          <a:p>
            <a:r>
              <a:rPr lang="de-DE" sz="1000" dirty="0" smtClean="0"/>
              <a:t>Aufnahme in ROG 1989</a:t>
            </a:r>
          </a:p>
          <a:p>
            <a:r>
              <a:rPr lang="de-DE" sz="1000" dirty="0" smtClean="0"/>
              <a:t>GG-Änderung 1994 (</a:t>
            </a:r>
            <a:r>
              <a:rPr lang="de-DE" sz="1000" i="1" dirty="0" smtClean="0"/>
              <a:t>Wahrung der Einheitlichkeit </a:t>
            </a:r>
            <a:r>
              <a:rPr lang="de-DE" sz="1000" dirty="0" smtClean="0"/>
              <a:t>wird zu </a:t>
            </a:r>
            <a:r>
              <a:rPr lang="de-DE" sz="1000" i="1" dirty="0" smtClean="0"/>
              <a:t>Herstellung der Gleichwertigkeit </a:t>
            </a:r>
            <a:r>
              <a:rPr lang="de-DE" sz="1000" dirty="0" smtClean="0"/>
              <a:t>der Lebensverhältnisse)</a:t>
            </a:r>
          </a:p>
          <a:p>
            <a:endParaRPr lang="de-DE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7113121" y="2548087"/>
            <a:ext cx="1778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2000er</a:t>
            </a:r>
          </a:p>
          <a:p>
            <a:endParaRPr lang="de-DE" sz="1000" dirty="0" smtClean="0"/>
          </a:p>
          <a:p>
            <a:endParaRPr lang="de-DE" sz="1000" dirty="0"/>
          </a:p>
          <a:p>
            <a:endParaRPr lang="de-DE" sz="1000" dirty="0" smtClean="0"/>
          </a:p>
          <a:p>
            <a:r>
              <a:rPr lang="de-DE" sz="1000" dirty="0" smtClean="0"/>
              <a:t>Vermehrte Kritik an GLV insbesondere wegen demografischem Wandel, Neuinterpretation gefordert</a:t>
            </a:r>
          </a:p>
          <a:p>
            <a:endParaRPr lang="de-DE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957706" y="2132259"/>
            <a:ext cx="546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Historische Entwicklung des Paradigmas der Gleichwertigen Lebensverhältnisse (20. Jhd.)</a:t>
            </a:r>
            <a:r>
              <a:rPr lang="de-DE" sz="1000" baseline="30000" dirty="0"/>
              <a:t> 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21630" y="5174203"/>
            <a:ext cx="7494462" cy="80976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600"/>
              </a:spcAft>
            </a:pPr>
            <a:r>
              <a:rPr lang="de-DE" sz="1200" b="0" cap="none" dirty="0" smtClean="0"/>
              <a:t>GLV = Gleichwertige Lebensverhältnisse</a:t>
            </a:r>
          </a:p>
          <a:p>
            <a:pPr marL="0" indent="0">
              <a:spcAft>
                <a:spcPts val="600"/>
              </a:spcAft>
            </a:pPr>
            <a:r>
              <a:rPr lang="de-DE" sz="1200" b="0" cap="none" dirty="0" smtClean="0"/>
              <a:t>Quelle: Lea Fischer (2019</a:t>
            </a:r>
            <a:r>
              <a:rPr lang="de-DE" sz="1200" b="0" cap="none" dirty="0"/>
              <a:t>): Gleichwertige Lebensverhältnisse: ein weites </a:t>
            </a:r>
            <a:r>
              <a:rPr lang="de-DE" sz="1200" b="0" cap="none" dirty="0" smtClean="0"/>
              <a:t>Feld. Versuch </a:t>
            </a:r>
            <a:r>
              <a:rPr lang="de-DE" sz="1200" b="0" cap="none" dirty="0"/>
              <a:t>einer graphischen </a:t>
            </a:r>
            <a:r>
              <a:rPr lang="de-DE" sz="1200" b="0" cap="none" dirty="0" smtClean="0"/>
              <a:t>Annäherung, unveröffentlichtes Manuskript, Bonn.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236736" y="1470734"/>
            <a:ext cx="7494462" cy="809769"/>
          </a:xfrm>
          <a:prstGeom prst="rect">
            <a:avLst/>
          </a:prstGeom>
        </p:spPr>
        <p:txBody>
          <a:bodyPr/>
          <a:lstStyle>
            <a:lvl1pPr marL="180000" indent="-180000" algn="l" defTabSz="685783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004250"/>
              </a:buClr>
              <a:buFont typeface="Wingdings" panose="05000000000000000000" pitchFamily="2" charset="2"/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de-DE" sz="1600" cap="none" dirty="0" smtClean="0"/>
              <a:t>Historische Entwicklung des Gleichwertigkeitspostulats </a:t>
            </a:r>
          </a:p>
          <a:p>
            <a:endParaRPr lang="de-DE" sz="1600" b="0" cap="none" dirty="0" smtClean="0"/>
          </a:p>
          <a:p>
            <a:endParaRPr lang="de-DE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902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(4/5)</a:t>
            </a:r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047399" y="4552335"/>
            <a:ext cx="2660647" cy="1429797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spcAft>
                <a:spcPts val="600"/>
              </a:spcAft>
            </a:pPr>
            <a:r>
              <a:rPr lang="de-DE" sz="1200" b="0" cap="none" dirty="0" smtClean="0"/>
              <a:t>GLV = Gleichwertige Lebensverhältnisse</a:t>
            </a:r>
          </a:p>
          <a:p>
            <a:pPr marL="0" indent="0">
              <a:spcAft>
                <a:spcPts val="600"/>
              </a:spcAft>
            </a:pPr>
            <a:r>
              <a:rPr lang="de-DE" sz="1200" b="0" cap="none" dirty="0" smtClean="0"/>
              <a:t>Quelle: Lea Fischer (2019</a:t>
            </a:r>
            <a:r>
              <a:rPr lang="de-DE" sz="1200" b="0" cap="none" dirty="0"/>
              <a:t>): Gleichwertige Lebensverhältnisse: ein weites </a:t>
            </a:r>
            <a:r>
              <a:rPr lang="de-DE" sz="1200" b="0" cap="none" dirty="0" smtClean="0"/>
              <a:t>Feld. Versuch </a:t>
            </a:r>
            <a:r>
              <a:rPr lang="de-DE" sz="1200" b="0" cap="none" dirty="0"/>
              <a:t>einer graphischen </a:t>
            </a:r>
            <a:r>
              <a:rPr lang="de-DE" sz="1200" b="0" cap="none" dirty="0" smtClean="0"/>
              <a:t>Annäherung, unveröffentlichtes Manuskript, Bonn.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/>
          </p:cNvSpPr>
          <p:nvPr/>
        </p:nvSpPr>
        <p:spPr>
          <a:xfrm>
            <a:off x="6023461" y="1515216"/>
            <a:ext cx="2991018" cy="2202497"/>
          </a:xfrm>
          <a:prstGeom prst="rect">
            <a:avLst/>
          </a:prstGeom>
        </p:spPr>
        <p:txBody>
          <a:bodyPr/>
          <a:lstStyle>
            <a:lvl1pPr marL="180000" indent="-180000" algn="l" defTabSz="685783" rtl="0" eaLnBrk="1" latinLnBrk="0" hangingPunct="1">
              <a:lnSpc>
                <a:spcPct val="100000"/>
              </a:lnSpc>
              <a:spcBef>
                <a:spcPct val="0"/>
              </a:spcBef>
              <a:buClr>
                <a:srgbClr val="004250"/>
              </a:buClr>
              <a:buFont typeface="Wingdings" panose="05000000000000000000" pitchFamily="2" charset="2"/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4250"/>
              </a:buClr>
              <a:buFont typeface="Wingdings" panose="05000000000000000000" pitchFamily="2" charset="2"/>
              <a:buChar char="§"/>
              <a:defRPr sz="15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de-DE" sz="1600" cap="none" dirty="0" smtClean="0"/>
              <a:t>Debatte um Neuinterpretation gleichwertiger Lebensverhältnisse seit Jahrtausendwende </a:t>
            </a:r>
          </a:p>
          <a:p>
            <a:endParaRPr lang="de-DE" sz="1600" b="0" cap="none" dirty="0" smtClean="0"/>
          </a:p>
          <a:p>
            <a:endParaRPr lang="de-DE" sz="1600" b="0" cap="non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" y="1301017"/>
            <a:ext cx="5810843" cy="51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1. Was sind „Gleichwertige Lebensverhältnisse?“ (5/5)</a:t>
            </a:r>
            <a:endParaRPr lang="de-DE" dirty="0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01385" y="4293128"/>
            <a:ext cx="8326800" cy="2349949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b="0" cap="none" dirty="0" smtClean="0"/>
              <a:t>Lebensverhältnisse</a:t>
            </a:r>
            <a:r>
              <a:rPr lang="de-DE" sz="1600" b="0" cap="none" dirty="0"/>
              <a:t>: alle „äußere Faktoren, welche die Qualität des menschlichen Daseins beeinflussen</a:t>
            </a:r>
            <a:r>
              <a:rPr lang="de-DE" sz="1600" b="0" cap="none" dirty="0" smtClean="0"/>
              <a:t>“ (</a:t>
            </a:r>
            <a:r>
              <a:rPr lang="de-DE" sz="1600" b="0" cap="none" dirty="0" err="1" smtClean="0"/>
              <a:t>Lechleitner</a:t>
            </a:r>
            <a:r>
              <a:rPr lang="de-DE" sz="1600" b="0" cap="none" dirty="0" smtClean="0"/>
              <a:t> 2018).</a:t>
            </a:r>
          </a:p>
          <a:p>
            <a:r>
              <a:rPr lang="de-DE" sz="1600" b="0" cap="none" dirty="0" smtClean="0"/>
              <a:t>Gleichwertige Lebensverhältnisse werden immer </a:t>
            </a:r>
            <a:r>
              <a:rPr lang="de-DE" sz="1600" b="0" cap="none" dirty="0"/>
              <a:t>häufiger mit räumlicher oder regionaler Chancengleichheit bzw. Chancengerechtigkeit übersetzt Der Staat </a:t>
            </a:r>
            <a:r>
              <a:rPr lang="de-DE" sz="1600" b="0" cap="none" dirty="0" smtClean="0"/>
              <a:t>kann durch </a:t>
            </a:r>
            <a:r>
              <a:rPr lang="de-DE" sz="1600" cap="none" dirty="0"/>
              <a:t>Verbesserungen der Infrastrukturen </a:t>
            </a:r>
            <a:r>
              <a:rPr lang="de-DE" sz="1600" b="0" cap="none" dirty="0"/>
              <a:t>dazu beitragen, dass die lokalen und regionalen Voraussetzungen für Chancengleichheit geschaffen </a:t>
            </a:r>
            <a:r>
              <a:rPr lang="de-DE" sz="1600" b="0" cap="none" dirty="0" smtClean="0"/>
              <a:t>werden.</a:t>
            </a:r>
          </a:p>
          <a:p>
            <a:r>
              <a:rPr lang="de-DE" sz="1600" b="0" cap="none" dirty="0" smtClean="0"/>
              <a:t>Im Vergleich zur territorialen Kohäsion beinhaltet auch die gleichwertigen Lebensverhältnisse eine </a:t>
            </a:r>
            <a:r>
              <a:rPr lang="de-DE" sz="1600" cap="none" dirty="0" smtClean="0"/>
              <a:t>(wirtschaftliche) Ausgleichspolitik </a:t>
            </a:r>
            <a:r>
              <a:rPr lang="de-DE" sz="1600" b="0" cap="none" dirty="0" smtClean="0"/>
              <a:t>für angemessene Einkommensmöglichkeiten in allen Teilräumen und zur Wahrung des sozialen Friedens.</a:t>
            </a:r>
          </a:p>
          <a:p>
            <a:endParaRPr lang="de-DE" sz="1600" b="0" cap="non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4" y="1133251"/>
            <a:ext cx="3903785" cy="30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(1/7)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674462" y="1963642"/>
            <a:ext cx="3196000" cy="467162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Beirat für Raumentwicklung: Empfehlungen vom 16. Juni 1976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Gesellschaftliche Indikatoren für die Raumordnung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Definition von Mindeststandards, Bestandsschutz, Sollwerten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Mehrstufige Hierarchie von Regionen unterschiedlicher Größe (Mittelbereiche, Kreise, Planungsregionen, Arbeitsmarktregionen…)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7" y="1203568"/>
            <a:ext cx="4955168" cy="55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6707"/>
            <a:ext cx="7017723" cy="1042965"/>
          </a:xfrm>
        </p:spPr>
        <p:txBody>
          <a:bodyPr/>
          <a:lstStyle/>
          <a:p>
            <a:r>
              <a:rPr lang="de-DE" dirty="0" smtClean="0"/>
              <a:t>2. Wie werden „Gleichwertige Lebensverhältnisse?“ gemessen? (2/7)</a:t>
            </a:r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A180380-E460-4FFF-B5B6-10B39D00F5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674462" y="1963642"/>
            <a:ext cx="3196000" cy="467162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 cap="all" baseline="0">
                <a:solidFill>
                  <a:srgbClr val="0042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600" cap="none" dirty="0" smtClean="0"/>
              <a:t>Raumordnungsbericht 2011: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Teilräume mit über- bzw. unterdurchschnittlichen Lebensverhältnissen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23 Indikatoren aus 6 Dimensionen: Demographie, Wirtschaft, Arbeitsmarkt, Wohlstand, Infrastruktur, Wohnungsmarkt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Kreise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cap="none" dirty="0" smtClean="0"/>
              <a:t>Orientierung am Bundesdurchschnitt</a:t>
            </a:r>
          </a:p>
          <a:p>
            <a:endParaRPr lang="de-DE" sz="1600" b="0" cap="none" dirty="0"/>
          </a:p>
          <a:p>
            <a:endParaRPr lang="de-DE" sz="1600" b="0" cap="non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0" y="1101968"/>
            <a:ext cx="5438782" cy="56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_BBS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BBSR_16zu9_2020_Masterfolien_Test.potx" id="{E947F81B-5E21-45F3-AC4F-73D0E0B677B7}" vid="{46B4BDD7-BA41-4175-BEFE-75798A8EC585}"/>
    </a:ext>
  </a:extLst>
</a:theme>
</file>

<file path=ppt/theme/theme2.xml><?xml version="1.0" encoding="utf-8"?>
<a:theme xmlns:a="http://schemas.openxmlformats.org/drawingml/2006/main" name="BBSR Innenseiten">
  <a:themeElements>
    <a:clrScheme name="BBSR">
      <a:dk1>
        <a:srgbClr val="004250"/>
      </a:dk1>
      <a:lt1>
        <a:srgbClr val="BFD0D3"/>
      </a:lt1>
      <a:dk2>
        <a:srgbClr val="668E9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BBSR_16zu9_2020_Masterfolien_Test.potx" id="{E947F81B-5E21-45F3-AC4F-73D0E0B677B7}" vid="{E70E415E-4B67-4FAB-9D27-2C974AFF6AA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Bildschirmpräsentation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Titel_BBSR</vt:lpstr>
      <vt:lpstr>BBSR Innenseiten</vt:lpstr>
      <vt:lpstr>Gleichwertige Lebensverhältnisse in Deutschland</vt:lpstr>
      <vt:lpstr>1. Was sind „Gleichwertige Lebensverhältnisse?“ </vt:lpstr>
      <vt:lpstr>1. Was sind „Gleichwertige Lebensverhältnisse?“ (1/5)</vt:lpstr>
      <vt:lpstr>1. Was sind „Gleichwertige Lebensverhältnisse?“ (2/5)</vt:lpstr>
      <vt:lpstr>1. Was sind „Gleichwertige Lebensverhältnisse?“ (3/5)</vt:lpstr>
      <vt:lpstr>1. Was sind „Gleichwertige Lebensverhältnisse?“ (4/5)</vt:lpstr>
      <vt:lpstr>1. Was sind „Gleichwertige Lebensverhältnisse?“ (5/5)</vt:lpstr>
      <vt:lpstr>2. Wie werden „Gleichwertige Lebensverhältnisse?“ gemessen? (1/7)</vt:lpstr>
      <vt:lpstr>2. Wie werden „Gleichwertige Lebensverhältnisse?“ gemessen? (2/7)</vt:lpstr>
      <vt:lpstr>2. Wie werden „Gleichwertige Lebensverhältnisse?“ gemessen? (3/7)</vt:lpstr>
      <vt:lpstr>2. Wie werden „Gleichwertige Lebensverhältnisse?“ gemessen? (4/7)</vt:lpstr>
      <vt:lpstr>2. Wie werden „Gleichwertige Lebensverhältnisse?“ gemessen? (5/7)</vt:lpstr>
      <vt:lpstr>2. Wie werden „Gleichwertige Lebensverhältnisse?“ gemessen? (6/7)</vt:lpstr>
      <vt:lpstr>2. Wie werden „Gleichwertige Lebensverhältnisse?“ gemessen? (7/7)</vt:lpstr>
      <vt:lpstr>Gleichwertige Lebensverhältnisse in Deutschland</vt:lpstr>
    </vt:vector>
  </TitlesOfParts>
  <Company>BBR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Heimersheim, Katrin</dc:creator>
  <cp:lastModifiedBy>Milbert, Antonia</cp:lastModifiedBy>
  <cp:revision>344</cp:revision>
  <cp:lastPrinted>2020-09-08T11:23:49Z</cp:lastPrinted>
  <dcterms:created xsi:type="dcterms:W3CDTF">2020-01-27T10:47:19Z</dcterms:created>
  <dcterms:modified xsi:type="dcterms:W3CDTF">2021-11-09T11:32:07Z</dcterms:modified>
</cp:coreProperties>
</file>