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734" r:id="rId3"/>
    <p:sldId id="4711" r:id="rId4"/>
    <p:sldId id="4748" r:id="rId5"/>
    <p:sldId id="4740" r:id="rId6"/>
    <p:sldId id="4750" r:id="rId7"/>
    <p:sldId id="4752" r:id="rId8"/>
    <p:sldId id="4741" r:id="rId9"/>
    <p:sldId id="4742" r:id="rId10"/>
    <p:sldId id="4753" r:id="rId11"/>
    <p:sldId id="4743" r:id="rId12"/>
    <p:sldId id="4744" r:id="rId13"/>
    <p:sldId id="4754" r:id="rId14"/>
    <p:sldId id="4745" r:id="rId15"/>
    <p:sldId id="4713" r:id="rId16"/>
    <p:sldId id="4749" r:id="rId17"/>
    <p:sldId id="4709" r:id="rId18"/>
    <p:sldId id="4746" r:id="rId19"/>
    <p:sldId id="4747" r:id="rId20"/>
    <p:sldId id="4755" r:id="rId21"/>
    <p:sldId id="4738" r:id="rId22"/>
    <p:sldId id="473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Bagot" initials="BB" lastIdx="8" clrIdx="0">
    <p:extLst>
      <p:ext uri="{19B8F6BF-5375-455C-9EA6-DF929625EA0E}">
        <p15:presenceInfo xmlns:p15="http://schemas.microsoft.com/office/powerpoint/2012/main" userId="S-1-5-21-3692220468-2139927238-2034236942-10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41936"/>
    <a:srgbClr val="04244B"/>
    <a:srgbClr val="04254C"/>
    <a:srgbClr val="F0EFEF"/>
    <a:srgbClr val="FFD967"/>
    <a:srgbClr val="00A3E0"/>
    <a:srgbClr val="FDFDFD"/>
    <a:srgbClr val="EF3340"/>
    <a:srgbClr val="D71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8" autoAdjust="0"/>
    <p:restoredTop sz="93979" autoAdjust="0"/>
  </p:normalViewPr>
  <p:slideViewPr>
    <p:cSldViewPr>
      <p:cViewPr varScale="1">
        <p:scale>
          <a:sx n="108" d="100"/>
          <a:sy n="108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c_1\commun\Projets\Conditions%20de%20vie\PIBienEtre\Indicateurs_pibienetre_portail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c_1\sys5\DATA\Publications\PiBien-&#234;tre\Rapport\2021\Rapport_21_10_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LU" sz="1400"/>
              <a:t>Surfaces bâties / Built-up areas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6148302469135796E-2"/>
          <c:y val="0.14751503267973859"/>
          <c:w val="0.84369567116313315"/>
          <c:h val="0.6881951641074488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'Domaine_Domain 9'!$G$3:$Q$3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'Domaine_Domain 9'!$G$20:$Q$20</c:f>
              <c:numCache>
                <c:formatCode>General</c:formatCode>
                <c:ptCount val="11"/>
                <c:pt idx="0">
                  <c:v>9.1999999999999993</c:v>
                </c:pt>
                <c:pt idx="1">
                  <c:v>9.3000000000000007</c:v>
                </c:pt>
                <c:pt idx="2">
                  <c:v>9.5</c:v>
                </c:pt>
                <c:pt idx="3">
                  <c:v>9.5</c:v>
                </c:pt>
                <c:pt idx="4">
                  <c:v>9.6</c:v>
                </c:pt>
                <c:pt idx="5">
                  <c:v>9.6999999999999993</c:v>
                </c:pt>
                <c:pt idx="6">
                  <c:v>9.6999999999999993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9.6999999999999993</c:v>
                </c:pt>
                <c:pt idx="10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39-4944-9BC2-6A849082A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1594880"/>
        <c:axId val="151596416"/>
      </c:lineChart>
      <c:catAx>
        <c:axId val="15159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LU" dirty="0" smtClean="0"/>
                  <a:t>Source: STATEC</a:t>
                </a:r>
                <a:endParaRPr lang="fr-LU" dirty="0"/>
              </a:p>
            </c:rich>
          </c:tx>
          <c:layout>
            <c:manualLayout>
              <c:xMode val="edge"/>
              <c:yMode val="edge"/>
              <c:x val="1.521328548035724E-2"/>
              <c:y val="0.93316657894113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596416"/>
        <c:crosses val="autoZero"/>
        <c:auto val="1"/>
        <c:lblAlgn val="ctr"/>
        <c:lblOffset val="100"/>
        <c:noMultiLvlLbl val="0"/>
      </c:catAx>
      <c:valAx>
        <c:axId val="151596416"/>
        <c:scaling>
          <c:orientation val="minMax"/>
          <c:max val="10"/>
          <c:min val="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594880"/>
        <c:crosses val="autoZero"/>
        <c:crossBetween val="midCat"/>
        <c:majorUnit val="0.1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LIW!$T$3</c:f>
              <c:strCache>
                <c:ptCount val="1"/>
                <c:pt idx="0">
                  <c:v>Exposition aux particules fines</c:v>
                </c:pt>
              </c:strCache>
            </c:strRef>
          </c:tx>
          <c:spPr>
            <a:ln w="22225" cap="rnd">
              <a:solidFill>
                <a:srgbClr val="00CC99"/>
              </a:solidFill>
              <a:round/>
            </a:ln>
            <a:effectLst/>
          </c:spPr>
          <c:marker>
            <c:symbol val="none"/>
          </c:marker>
          <c:cat>
            <c:numRef>
              <c:f>LIW!$C$4:$C$14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LIW!$T$4:$T$14</c:f>
              <c:numCache>
                <c:formatCode>0.0</c:formatCode>
                <c:ptCount val="11"/>
                <c:pt idx="0">
                  <c:v>16</c:v>
                </c:pt>
                <c:pt idx="1">
                  <c:v>13.7</c:v>
                </c:pt>
                <c:pt idx="2">
                  <c:v>12.2</c:v>
                </c:pt>
                <c:pt idx="3">
                  <c:v>16.3</c:v>
                </c:pt>
                <c:pt idx="4">
                  <c:v>11.5</c:v>
                </c:pt>
                <c:pt idx="5">
                  <c:v>11.7</c:v>
                </c:pt>
                <c:pt idx="6">
                  <c:v>14.4</c:v>
                </c:pt>
                <c:pt idx="7">
                  <c:v>13.2</c:v>
                </c:pt>
                <c:pt idx="8">
                  <c:v>11.1</c:v>
                </c:pt>
                <c:pt idx="9">
                  <c:v>10.199999999999999</c:v>
                </c:pt>
                <c:pt idx="10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1-49F1-B15D-E87BC62521FB}"/>
            </c:ext>
          </c:extLst>
        </c:ser>
        <c:ser>
          <c:idx val="1"/>
          <c:order val="1"/>
          <c:tx>
            <c:strRef>
              <c:f>LIW!$U$3</c:f>
              <c:strCache>
                <c:ptCount val="1"/>
                <c:pt idx="0">
                  <c:v>Pollution saleté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LIW!$C$4:$C$14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LIW!$U$4:$U$14</c:f>
              <c:numCache>
                <c:formatCode>0.0</c:formatCode>
                <c:ptCount val="11"/>
                <c:pt idx="0">
                  <c:v>12</c:v>
                </c:pt>
                <c:pt idx="1">
                  <c:v>11.2</c:v>
                </c:pt>
                <c:pt idx="2">
                  <c:v>14</c:v>
                </c:pt>
                <c:pt idx="3">
                  <c:v>12.6</c:v>
                </c:pt>
                <c:pt idx="4">
                  <c:v>15.4</c:v>
                </c:pt>
                <c:pt idx="5">
                  <c:v>17.100000000000001</c:v>
                </c:pt>
                <c:pt idx="6">
                  <c:v>16.100000000000001</c:v>
                </c:pt>
                <c:pt idx="7">
                  <c:v>18.5</c:v>
                </c:pt>
                <c:pt idx="8">
                  <c:v>15</c:v>
                </c:pt>
                <c:pt idx="9">
                  <c:v>15.2</c:v>
                </c:pt>
                <c:pt idx="10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1-49F1-B15D-E87BC62521FB}"/>
            </c:ext>
          </c:extLst>
        </c:ser>
        <c:ser>
          <c:idx val="2"/>
          <c:order val="2"/>
          <c:tx>
            <c:strRef>
              <c:f>LIW!$V$3</c:f>
              <c:strCache>
                <c:ptCount val="1"/>
                <c:pt idx="0">
                  <c:v>Nuisances sonores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LIW!$C$4:$C$14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LIW!$V$4:$V$14</c:f>
              <c:numCache>
                <c:formatCode>0.0</c:formatCode>
                <c:ptCount val="11"/>
                <c:pt idx="0">
                  <c:v>16.7</c:v>
                </c:pt>
                <c:pt idx="1">
                  <c:v>14.6</c:v>
                </c:pt>
                <c:pt idx="2">
                  <c:v>17</c:v>
                </c:pt>
                <c:pt idx="3">
                  <c:v>18.5</c:v>
                </c:pt>
                <c:pt idx="4">
                  <c:v>19.100000000000001</c:v>
                </c:pt>
                <c:pt idx="5">
                  <c:v>20.100000000000001</c:v>
                </c:pt>
                <c:pt idx="6">
                  <c:v>19.7</c:v>
                </c:pt>
                <c:pt idx="7">
                  <c:v>21.6</c:v>
                </c:pt>
                <c:pt idx="8">
                  <c:v>19.3</c:v>
                </c:pt>
                <c:pt idx="9">
                  <c:v>20</c:v>
                </c:pt>
                <c:pt idx="10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91-49F1-B15D-E87BC6252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0882920"/>
        <c:axId val="750886856"/>
      </c:lineChart>
      <c:catAx>
        <c:axId val="750882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LU" dirty="0" smtClean="0"/>
                  <a:t>Source:</a:t>
                </a:r>
                <a:r>
                  <a:rPr lang="fr-LU" baseline="0" dirty="0" smtClean="0"/>
                  <a:t> EU-SILC- STATEC</a:t>
                </a:r>
                <a:endParaRPr lang="fr-LU" dirty="0"/>
              </a:p>
            </c:rich>
          </c:tx>
          <c:layout>
            <c:manualLayout>
              <c:xMode val="edge"/>
              <c:yMode val="edge"/>
              <c:x val="2.3025013681607379E-2"/>
              <c:y val="0.93280283672184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0886856"/>
        <c:crosses val="autoZero"/>
        <c:auto val="1"/>
        <c:lblAlgn val="ctr"/>
        <c:lblOffset val="100"/>
        <c:noMultiLvlLbl val="0"/>
      </c:catAx>
      <c:valAx>
        <c:axId val="75088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LU"/>
                  <a:t>% de répondants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08829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6T13:18:28.990" idx="8">
    <p:pos x="5674" y="466"/>
    <p:text>On a pas fait des slides là dessus pour la Chambre l'an dernier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6608-7D86-40BF-9F95-AC2A508ADC2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6B34-AE5F-4635-A5CD-F1894C431D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39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49B864D-7751-41D4-8EF5-B7FB2DC63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938" y="0"/>
            <a:ext cx="5850066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8916A-1D59-449A-9867-17FD3D6DF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007" y="1358976"/>
            <a:ext cx="4680053" cy="1890021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E1FF0D5-D16A-4827-A3C1-EBC13FED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007" y="4746038"/>
            <a:ext cx="4032000" cy="36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err="1"/>
              <a:t>Your</a:t>
            </a:r>
            <a:r>
              <a:rPr lang="fr-FR" dirty="0"/>
              <a:t> Name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5146F7-C7D3-4DF8-B6D8-7D8601BD5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041" y="5862434"/>
            <a:ext cx="2080666" cy="733834"/>
          </a:xfrm>
          <a:prstGeom prst="rect">
            <a:avLst/>
          </a:prstGeom>
        </p:spPr>
      </p:pic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808C9DC7-AA26-44A2-B083-A7E3F412AE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84004" y="1089408"/>
            <a:ext cx="144000" cy="269995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16725" y="3448228"/>
            <a:ext cx="4248150" cy="57626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Date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4787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eperat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E6A0ED-5F53-441C-8312-8CFF4F40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3248998"/>
            <a:ext cx="11180762" cy="1115244"/>
          </a:xfrm>
        </p:spPr>
        <p:txBody>
          <a:bodyPr anchor="b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ECA99B-A61D-4B8F-A068-FC7CBC5BE8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381" y="0"/>
            <a:ext cx="2789238" cy="2438400"/>
          </a:xfrm>
          <a:solidFill>
            <a:schemeClr val="accent1"/>
          </a:solidFill>
        </p:spPr>
        <p:txBody>
          <a:bodyPr lIns="180000" tIns="180000" rIns="180000" bIns="180000" anchor="b" anchorCtr="0"/>
          <a:lstStyle>
            <a:lvl1pPr algn="ctr"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85656F9E-DD9D-4F06-B9B4-04FB645AC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1381" y="6225980"/>
            <a:ext cx="2789238" cy="632020"/>
          </a:xfrm>
          <a:solidFill>
            <a:schemeClr val="accent1"/>
          </a:solidFill>
        </p:spPr>
        <p:txBody>
          <a:bodyPr lIns="180000" tIns="360000" rIns="180000" bIns="360000" anchor="b" anchorCtr="0"/>
          <a:lstStyle>
            <a:lvl1pPr algn="ctr">
              <a:defRPr sz="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8B6F9F1-7311-48BB-BA3E-B474A66C0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5188" y="4590440"/>
            <a:ext cx="8191500" cy="111524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1800" indent="0" algn="ctr">
              <a:buNone/>
              <a:defRPr sz="1600" b="0">
                <a:solidFill>
                  <a:schemeClr val="bg1"/>
                </a:solidFill>
              </a:defRPr>
            </a:lvl2pPr>
            <a:lvl3pPr marL="0" indent="0" algn="ctr">
              <a:buNone/>
              <a:defRPr sz="1600" b="0">
                <a:solidFill>
                  <a:schemeClr val="bg1"/>
                </a:solidFill>
              </a:defRPr>
            </a:lvl3pPr>
            <a:lvl4pPr marL="304800" indent="0" algn="ctr">
              <a:buNone/>
              <a:defRPr sz="1600" b="0">
                <a:solidFill>
                  <a:schemeClr val="bg1"/>
                </a:solidFill>
              </a:defRPr>
            </a:lvl4pPr>
            <a:lvl5pPr marL="584200" indent="0" algn="ctr"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53C44-CE4A-4B39-8145-1F9077B59EAF}"/>
              </a:ext>
            </a:extLst>
          </p:cNvPr>
          <p:cNvSpPr/>
          <p:nvPr userDrawn="1"/>
        </p:nvSpPr>
        <p:spPr>
          <a:xfrm>
            <a:off x="10534453" y="6158219"/>
            <a:ext cx="900010" cy="6320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6E15019-DFE1-4276-B062-6836715114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  <a:solidFill>
            <a:schemeClr val="bg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1494317-2D5F-48EF-9548-D9E4860471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17145E7-35C1-4BD9-9400-CE0A228DB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51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F9D17044-6B4A-4E1A-A549-096555026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12192001" cy="6857999"/>
          </a:xfrm>
          <a:custGeom>
            <a:avLst/>
            <a:gdLst>
              <a:gd name="connsiteX0" fmla="*/ 155935 w 12192001"/>
              <a:gd name="connsiteY0" fmla="*/ 6309030 h 6857999"/>
              <a:gd name="connsiteX1" fmla="*/ 155935 w 12192001"/>
              <a:gd name="connsiteY1" fmla="*/ 6759035 h 6857999"/>
              <a:gd name="connsiteX2" fmla="*/ 1279147 w 12192001"/>
              <a:gd name="connsiteY2" fmla="*/ 6759035 h 6857999"/>
              <a:gd name="connsiteX3" fmla="*/ 1279147 w 12192001"/>
              <a:gd name="connsiteY3" fmla="*/ 6309030 h 6857999"/>
              <a:gd name="connsiteX4" fmla="*/ 0 w 12192001"/>
              <a:gd name="connsiteY4" fmla="*/ 0 h 6857999"/>
              <a:gd name="connsiteX5" fmla="*/ 12192001 w 12192001"/>
              <a:gd name="connsiteY5" fmla="*/ 0 h 6857999"/>
              <a:gd name="connsiteX6" fmla="*/ 12192001 w 12192001"/>
              <a:gd name="connsiteY6" fmla="*/ 6857999 h 6857999"/>
              <a:gd name="connsiteX7" fmla="*/ 0 w 12192001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7999">
                <a:moveTo>
                  <a:pt x="155935" y="6309030"/>
                </a:moveTo>
                <a:lnTo>
                  <a:pt x="155935" y="6759035"/>
                </a:lnTo>
                <a:lnTo>
                  <a:pt x="1279147" y="6759035"/>
                </a:lnTo>
                <a:lnTo>
                  <a:pt x="1279147" y="630903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5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42587" y="1382974"/>
            <a:ext cx="4572000" cy="2133601"/>
            <a:chOff x="2163881" y="2074460"/>
            <a:chExt cx="6858000" cy="3200401"/>
          </a:xfrm>
        </p:grpSpPr>
        <p:sp>
          <p:nvSpPr>
            <p:cNvPr id="9" name="Rounded Rectangle 8"/>
            <p:cNvSpPr/>
            <p:nvPr/>
          </p:nvSpPr>
          <p:spPr>
            <a:xfrm>
              <a:off x="2163881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1503" y="3577048"/>
              <a:ext cx="1700378" cy="1697813"/>
            </a:xfrm>
            <a:custGeom>
              <a:avLst/>
              <a:gdLst>
                <a:gd name="connsiteX0" fmla="*/ 1700378 w 1700378"/>
                <a:gd name="connsiteY0" fmla="*/ 0 h 1697813"/>
                <a:gd name="connsiteX1" fmla="*/ 1700378 w 1700378"/>
                <a:gd name="connsiteY1" fmla="*/ 1697813 h 1697813"/>
                <a:gd name="connsiteX2" fmla="*/ 0 w 1700378"/>
                <a:gd name="connsiteY2" fmla="*/ 1697813 h 1697813"/>
                <a:gd name="connsiteX3" fmla="*/ 3139 w 1700378"/>
                <a:gd name="connsiteY3" fmla="*/ 1635649 h 1697813"/>
                <a:gd name="connsiteX4" fmla="*/ 1635513 w 1700378"/>
                <a:gd name="connsiteY4" fmla="*/ 3275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3">
                  <a:moveTo>
                    <a:pt x="1700378" y="0"/>
                  </a:moveTo>
                  <a:lnTo>
                    <a:pt x="1700378" y="1697813"/>
                  </a:lnTo>
                  <a:lnTo>
                    <a:pt x="0" y="1697813"/>
                  </a:lnTo>
                  <a:lnTo>
                    <a:pt x="3139" y="1635649"/>
                  </a:lnTo>
                  <a:cubicBezTo>
                    <a:pt x="90549" y="774945"/>
                    <a:pt x="774809" y="90684"/>
                    <a:pt x="1635513" y="327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442587" y="3683000"/>
            <a:ext cx="4572000" cy="2133600"/>
            <a:chOff x="2163881" y="5524500"/>
            <a:chExt cx="6858000" cy="3200400"/>
          </a:xfrm>
        </p:grpSpPr>
        <p:sp>
          <p:nvSpPr>
            <p:cNvPr id="17" name="Rounded Rectangle 16"/>
            <p:cNvSpPr/>
            <p:nvPr/>
          </p:nvSpPr>
          <p:spPr>
            <a:xfrm>
              <a:off x="2163881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21503" y="5524500"/>
              <a:ext cx="1700378" cy="1697814"/>
            </a:xfrm>
            <a:custGeom>
              <a:avLst/>
              <a:gdLst>
                <a:gd name="connsiteX0" fmla="*/ 0 w 1700378"/>
                <a:gd name="connsiteY0" fmla="*/ 0 h 1697814"/>
                <a:gd name="connsiteX1" fmla="*/ 1700378 w 1700378"/>
                <a:gd name="connsiteY1" fmla="*/ 0 h 1697814"/>
                <a:gd name="connsiteX2" fmla="*/ 1700378 w 1700378"/>
                <a:gd name="connsiteY2" fmla="*/ 1697814 h 1697814"/>
                <a:gd name="connsiteX3" fmla="*/ 1635513 w 1700378"/>
                <a:gd name="connsiteY3" fmla="*/ 1694538 h 1697814"/>
                <a:gd name="connsiteX4" fmla="*/ 3139 w 1700378"/>
                <a:gd name="connsiteY4" fmla="*/ 6216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4">
                  <a:moveTo>
                    <a:pt x="0" y="0"/>
                  </a:moveTo>
                  <a:lnTo>
                    <a:pt x="1700378" y="0"/>
                  </a:lnTo>
                  <a:lnTo>
                    <a:pt x="1700378" y="1697814"/>
                  </a:lnTo>
                  <a:lnTo>
                    <a:pt x="1635513" y="1694538"/>
                  </a:lnTo>
                  <a:cubicBezTo>
                    <a:pt x="774809" y="1607129"/>
                    <a:pt x="90549" y="922869"/>
                    <a:pt x="3139" y="6216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6177413" y="1382974"/>
            <a:ext cx="4572000" cy="2133601"/>
            <a:chOff x="9266120" y="2074460"/>
            <a:chExt cx="6858000" cy="3200401"/>
          </a:xfrm>
        </p:grpSpPr>
        <p:sp>
          <p:nvSpPr>
            <p:cNvPr id="24" name="Rounded Rectangle 23"/>
            <p:cNvSpPr/>
            <p:nvPr/>
          </p:nvSpPr>
          <p:spPr>
            <a:xfrm>
              <a:off x="9266120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266121" y="3577048"/>
              <a:ext cx="1700377" cy="1697813"/>
            </a:xfrm>
            <a:custGeom>
              <a:avLst/>
              <a:gdLst>
                <a:gd name="connsiteX0" fmla="*/ 0 w 1700377"/>
                <a:gd name="connsiteY0" fmla="*/ 0 h 1697813"/>
                <a:gd name="connsiteX1" fmla="*/ 64864 w 1700377"/>
                <a:gd name="connsiteY1" fmla="*/ 3275 h 1697813"/>
                <a:gd name="connsiteX2" fmla="*/ 1697238 w 1700377"/>
                <a:gd name="connsiteY2" fmla="*/ 1635649 h 1697813"/>
                <a:gd name="connsiteX3" fmla="*/ 1700377 w 1700377"/>
                <a:gd name="connsiteY3" fmla="*/ 1697813 h 1697813"/>
                <a:gd name="connsiteX4" fmla="*/ 0 w 1700377"/>
                <a:gd name="connsiteY4" fmla="*/ 1697813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3">
                  <a:moveTo>
                    <a:pt x="0" y="0"/>
                  </a:moveTo>
                  <a:lnTo>
                    <a:pt x="64864" y="3275"/>
                  </a:lnTo>
                  <a:cubicBezTo>
                    <a:pt x="925569" y="90684"/>
                    <a:pt x="1609829" y="774945"/>
                    <a:pt x="1697238" y="1635649"/>
                  </a:cubicBezTo>
                  <a:lnTo>
                    <a:pt x="1700377" y="1697813"/>
                  </a:lnTo>
                  <a:lnTo>
                    <a:pt x="0" y="1697813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6177413" y="3683000"/>
            <a:ext cx="4572000" cy="2133600"/>
            <a:chOff x="9266120" y="5524500"/>
            <a:chExt cx="6858000" cy="3200400"/>
          </a:xfrm>
        </p:grpSpPr>
        <p:sp>
          <p:nvSpPr>
            <p:cNvPr id="31" name="Rounded Rectangle 30"/>
            <p:cNvSpPr/>
            <p:nvPr/>
          </p:nvSpPr>
          <p:spPr>
            <a:xfrm>
              <a:off x="9266120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66121" y="5524500"/>
              <a:ext cx="1700377" cy="1697814"/>
            </a:xfrm>
            <a:custGeom>
              <a:avLst/>
              <a:gdLst>
                <a:gd name="connsiteX0" fmla="*/ 0 w 1700377"/>
                <a:gd name="connsiteY0" fmla="*/ 0 h 1697814"/>
                <a:gd name="connsiteX1" fmla="*/ 1700377 w 1700377"/>
                <a:gd name="connsiteY1" fmla="*/ 0 h 1697814"/>
                <a:gd name="connsiteX2" fmla="*/ 1697238 w 1700377"/>
                <a:gd name="connsiteY2" fmla="*/ 62164 h 1697814"/>
                <a:gd name="connsiteX3" fmla="*/ 64864 w 1700377"/>
                <a:gd name="connsiteY3" fmla="*/ 1694538 h 1697814"/>
                <a:gd name="connsiteX4" fmla="*/ 0 w 1700377"/>
                <a:gd name="connsiteY4" fmla="*/ 169781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4">
                  <a:moveTo>
                    <a:pt x="0" y="0"/>
                  </a:moveTo>
                  <a:lnTo>
                    <a:pt x="1700377" y="0"/>
                  </a:lnTo>
                  <a:lnTo>
                    <a:pt x="1697238" y="62164"/>
                  </a:lnTo>
                  <a:cubicBezTo>
                    <a:pt x="1609829" y="922869"/>
                    <a:pt x="925569" y="1607129"/>
                    <a:pt x="64864" y="1694538"/>
                  </a:cubicBezTo>
                  <a:lnTo>
                    <a:pt x="0" y="1697814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76413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6413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310999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10999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044389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5044389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137967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137967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95301" y="1600200"/>
            <a:ext cx="11201400" cy="36576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1800" indent="0" algn="ctr">
              <a:buNone/>
              <a:defRPr>
                <a:solidFill>
                  <a:schemeClr val="bg2"/>
                </a:solidFill>
              </a:defRPr>
            </a:lvl2pPr>
            <a:lvl3pPr marL="0" indent="0" algn="ctr">
              <a:buNone/>
              <a:defRPr>
                <a:solidFill>
                  <a:schemeClr val="bg2"/>
                </a:solidFill>
              </a:defRPr>
            </a:lvl3pPr>
            <a:lvl4pPr marL="304800" indent="0" algn="ctr">
              <a:buNone/>
              <a:defRPr>
                <a:solidFill>
                  <a:schemeClr val="bg2"/>
                </a:solidFill>
              </a:defRPr>
            </a:lvl4pPr>
            <a:lvl5pPr marL="5842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EE1073DC-ABF5-4748-9BB3-28173A36EAA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56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2439262"/>
            <a:ext cx="3960044" cy="3918248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2pPr>
            <a:lvl3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4pPr>
            <a:lvl5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356015" y="2439262"/>
            <a:ext cx="3960000" cy="391824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356015" y="1574020"/>
            <a:ext cx="3960000" cy="449941"/>
          </a:xfrm>
        </p:spPr>
        <p:txBody>
          <a:bodyPr anchor="ctr" anchorCtr="0"/>
          <a:lstStyle>
            <a:lvl1pPr>
              <a:defRPr lang="en-US" sz="3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278F3C-D37F-4F71-833B-1A1EAE0FF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D535DD-49DA-4D26-B840-92E4A9386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FC2190-3C05-4499-8DC9-281B61919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FEBB2BA-A039-49BB-AF69-CAAA8B1626F7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76544A2-8154-4CA2-9571-A03493236C19}"/>
              </a:ext>
            </a:extLst>
          </p:cNvPr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41A4747-C873-41A5-9CC0-ABDACF5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E454D15-C90D-4746-B979-E14EE05BC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57" y="1574020"/>
            <a:ext cx="3960000" cy="449941"/>
          </a:xfrm>
        </p:spPr>
        <p:txBody>
          <a:bodyPr anchor="ctr" anchorCtr="0"/>
          <a:lstStyle>
            <a:lvl1pPr algn="r"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Espace réservé de l'élément multimédia 3">
            <a:extLst>
              <a:ext uri="{FF2B5EF4-FFF2-40B4-BE49-F238E27FC236}">
                <a16:creationId xmlns:a16="http://schemas.microsoft.com/office/drawing/2014/main" id="{EC6AD36B-F830-4795-90E2-2FB4BCB7EFC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0686051" y="6225980"/>
            <a:ext cx="46800" cy="50400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2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s_roun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5829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1582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51582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3400789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665CFFAD-B7B3-4107-97A4-2392BFF6A118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6281525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9159962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9661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66A2282-07B9-4A34-A02C-973DE035A72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5278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5606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4869AB-ABD1-4C76-84C1-01951423C85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39661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D429F60-DDBB-4C39-AB22-FEC15D72E1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527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AA07066-99BE-4499-9690-AC116EE19BA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5606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557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8595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168595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17800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8678406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1685950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518217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868230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7800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678406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1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0DAB2F7-7020-4BB3-83A1-54300A7A17DD}"/>
              </a:ext>
            </a:extLst>
          </p:cNvPr>
          <p:cNvSpPr/>
          <p:nvPr userDrawn="1"/>
        </p:nvSpPr>
        <p:spPr>
          <a:xfrm>
            <a:off x="0" y="6039029"/>
            <a:ext cx="12192000" cy="818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591914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C536B0-8FEA-4710-AC73-81830E26A143}"/>
              </a:ext>
            </a:extLst>
          </p:cNvPr>
          <p:cNvSpPr/>
          <p:nvPr userDrawn="1"/>
        </p:nvSpPr>
        <p:spPr>
          <a:xfrm>
            <a:off x="785941" y="880191"/>
            <a:ext cx="2610029" cy="15714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869545"/>
            <a:ext cx="3454148" cy="1549466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1800" indent="0" algn="l">
              <a:spcBef>
                <a:spcPts val="0"/>
              </a:spcBef>
              <a:buNone/>
              <a:defRPr sz="1800" b="0" i="1">
                <a:solidFill>
                  <a:schemeClr val="bg2"/>
                </a:solidFill>
              </a:defRPr>
            </a:lvl2pPr>
            <a:lvl3pPr marL="0" indent="0" algn="ctr">
              <a:buNone/>
              <a:defRPr sz="2000">
                <a:solidFill>
                  <a:schemeClr val="bg2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4pPr>
            <a:lvl5pPr marL="584200" indent="0" algn="ctr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Your Name</a:t>
            </a:r>
          </a:p>
          <a:p>
            <a:pPr lvl="1"/>
            <a:r>
              <a:rPr lang="en-US" dirty="0"/>
              <a:t>Title</a:t>
            </a:r>
          </a:p>
          <a:p>
            <a:pPr lvl="3"/>
            <a:r>
              <a:rPr lang="en-US" dirty="0" err="1"/>
              <a:t>Emailadress</a:t>
            </a:r>
            <a:r>
              <a:rPr lang="en-US" dirty="0"/>
              <a:t> and/or </a:t>
            </a:r>
            <a:r>
              <a:rPr lang="en-US" dirty="0" err="1"/>
              <a:t>Telefonnumber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334" y="1042578"/>
            <a:ext cx="8636666" cy="1115244"/>
          </a:xfrm>
          <a:solidFill>
            <a:schemeClr val="accent1"/>
          </a:solidFill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/ Merci !</a:t>
            </a:r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95970" y="1035909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4A1E2-4549-4308-AE8D-953118054631}"/>
              </a:ext>
            </a:extLst>
          </p:cNvPr>
          <p:cNvSpPr txBox="1"/>
          <p:nvPr userDrawn="1"/>
        </p:nvSpPr>
        <p:spPr>
          <a:xfrm>
            <a:off x="785941" y="5290432"/>
            <a:ext cx="225002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z="2000" b="1" dirty="0">
                <a:solidFill>
                  <a:schemeClr val="tx2"/>
                </a:solidFill>
              </a:rPr>
              <a:t>statistiques.public.lu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829A7037-312F-4A28-A5B0-C6A56F0C20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460" y="1047059"/>
            <a:ext cx="2148784" cy="1170615"/>
            <a:chOff x="-1" y="67"/>
            <a:chExt cx="7682" cy="4185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F7DEFC7-1C83-4AAD-9974-3BC271141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3987"/>
              <a:ext cx="1128" cy="265"/>
            </a:xfrm>
            <a:custGeom>
              <a:avLst/>
              <a:gdLst>
                <a:gd name="T0" fmla="*/ 1405 w 1483"/>
                <a:gd name="T1" fmla="*/ 349 h 349"/>
                <a:gd name="T2" fmla="*/ 1483 w 1483"/>
                <a:gd name="T3" fmla="*/ 271 h 349"/>
                <a:gd name="T4" fmla="*/ 1483 w 1483"/>
                <a:gd name="T5" fmla="*/ 75 h 349"/>
                <a:gd name="T6" fmla="*/ 1405 w 1483"/>
                <a:gd name="T7" fmla="*/ 0 h 349"/>
                <a:gd name="T8" fmla="*/ 78 w 1483"/>
                <a:gd name="T9" fmla="*/ 0 h 349"/>
                <a:gd name="T10" fmla="*/ 0 w 1483"/>
                <a:gd name="T11" fmla="*/ 75 h 349"/>
                <a:gd name="T12" fmla="*/ 0 w 1483"/>
                <a:gd name="T13" fmla="*/ 271 h 349"/>
                <a:gd name="T14" fmla="*/ 78 w 1483"/>
                <a:gd name="T15" fmla="*/ 349 h 349"/>
                <a:gd name="T16" fmla="*/ 1405 w 1483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3" h="349">
                  <a:moveTo>
                    <a:pt x="1405" y="349"/>
                  </a:moveTo>
                  <a:cubicBezTo>
                    <a:pt x="1458" y="349"/>
                    <a:pt x="1483" y="327"/>
                    <a:pt x="1483" y="271"/>
                  </a:cubicBezTo>
                  <a:cubicBezTo>
                    <a:pt x="1483" y="75"/>
                    <a:pt x="1483" y="75"/>
                    <a:pt x="1483" y="75"/>
                  </a:cubicBezTo>
                  <a:cubicBezTo>
                    <a:pt x="1483" y="19"/>
                    <a:pt x="1458" y="0"/>
                    <a:pt x="14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22" y="0"/>
                    <a:pt x="0" y="19"/>
                    <a:pt x="0" y="7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327"/>
                    <a:pt x="22" y="349"/>
                    <a:pt x="78" y="349"/>
                  </a:cubicBezTo>
                  <a:lnTo>
                    <a:pt x="1405" y="349"/>
                  </a:ln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BFF2396-055D-44C3-9DB8-7A14EBCFE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" y="67"/>
              <a:ext cx="7375" cy="3357"/>
            </a:xfrm>
            <a:custGeom>
              <a:avLst/>
              <a:gdLst>
                <a:gd name="T0" fmla="*/ 3526 w 9696"/>
                <a:gd name="T1" fmla="*/ 2140 h 4412"/>
                <a:gd name="T2" fmla="*/ 6323 w 9696"/>
                <a:gd name="T3" fmla="*/ 295 h 4412"/>
                <a:gd name="T4" fmla="*/ 7865 w 9696"/>
                <a:gd name="T5" fmla="*/ 295 h 4412"/>
                <a:gd name="T6" fmla="*/ 576 w 9696"/>
                <a:gd name="T7" fmla="*/ 777 h 4412"/>
                <a:gd name="T8" fmla="*/ 8971 w 9696"/>
                <a:gd name="T9" fmla="*/ 1817 h 4412"/>
                <a:gd name="T10" fmla="*/ 511 w 9696"/>
                <a:gd name="T11" fmla="*/ 3229 h 4412"/>
                <a:gd name="T12" fmla="*/ 826 w 9696"/>
                <a:gd name="T13" fmla="*/ 3257 h 4412"/>
                <a:gd name="T14" fmla="*/ 736 w 9696"/>
                <a:gd name="T15" fmla="*/ 3355 h 4412"/>
                <a:gd name="T16" fmla="*/ 945 w 9696"/>
                <a:gd name="T17" fmla="*/ 3216 h 4412"/>
                <a:gd name="T18" fmla="*/ 1180 w 9696"/>
                <a:gd name="T19" fmla="*/ 3030 h 4412"/>
                <a:gd name="T20" fmla="*/ 1505 w 9696"/>
                <a:gd name="T21" fmla="*/ 3476 h 4412"/>
                <a:gd name="T22" fmla="*/ 1611 w 9696"/>
                <a:gd name="T23" fmla="*/ 3163 h 4412"/>
                <a:gd name="T24" fmla="*/ 2176 w 9696"/>
                <a:gd name="T25" fmla="*/ 3421 h 4412"/>
                <a:gd name="T26" fmla="*/ 2553 w 9696"/>
                <a:gd name="T27" fmla="*/ 3251 h 4412"/>
                <a:gd name="T28" fmla="*/ 2721 w 9696"/>
                <a:gd name="T29" fmla="*/ 3236 h 4412"/>
                <a:gd name="T30" fmla="*/ 3184 w 9696"/>
                <a:gd name="T31" fmla="*/ 3084 h 4412"/>
                <a:gd name="T32" fmla="*/ 3097 w 9696"/>
                <a:gd name="T33" fmla="*/ 3147 h 4412"/>
                <a:gd name="T34" fmla="*/ 3403 w 9696"/>
                <a:gd name="T35" fmla="*/ 3013 h 4412"/>
                <a:gd name="T36" fmla="*/ 4056 w 9696"/>
                <a:gd name="T37" fmla="*/ 3251 h 4412"/>
                <a:gd name="T38" fmla="*/ 4225 w 9696"/>
                <a:gd name="T39" fmla="*/ 3236 h 4412"/>
                <a:gd name="T40" fmla="*/ 4658 w 9696"/>
                <a:gd name="T41" fmla="*/ 3030 h 4412"/>
                <a:gd name="T42" fmla="*/ 4858 w 9696"/>
                <a:gd name="T43" fmla="*/ 3384 h 4412"/>
                <a:gd name="T44" fmla="*/ 5472 w 9696"/>
                <a:gd name="T45" fmla="*/ 3359 h 4412"/>
                <a:gd name="T46" fmla="*/ 5931 w 9696"/>
                <a:gd name="T47" fmla="*/ 3386 h 4412"/>
                <a:gd name="T48" fmla="*/ 6041 w 9696"/>
                <a:gd name="T49" fmla="*/ 3458 h 4412"/>
                <a:gd name="T50" fmla="*/ 6311 w 9696"/>
                <a:gd name="T51" fmla="*/ 3395 h 4412"/>
                <a:gd name="T52" fmla="*/ 6764 w 9696"/>
                <a:gd name="T53" fmla="*/ 3216 h 4412"/>
                <a:gd name="T54" fmla="*/ 6992 w 9696"/>
                <a:gd name="T55" fmla="*/ 3376 h 4412"/>
                <a:gd name="T56" fmla="*/ 7118 w 9696"/>
                <a:gd name="T57" fmla="*/ 3476 h 4412"/>
                <a:gd name="T58" fmla="*/ 7292 w 9696"/>
                <a:gd name="T59" fmla="*/ 3216 h 4412"/>
                <a:gd name="T60" fmla="*/ 7527 w 9696"/>
                <a:gd name="T61" fmla="*/ 3030 h 4412"/>
                <a:gd name="T62" fmla="*/ 7816 w 9696"/>
                <a:gd name="T63" fmla="*/ 3481 h 4412"/>
                <a:gd name="T64" fmla="*/ 8197 w 9696"/>
                <a:gd name="T65" fmla="*/ 3216 h 4412"/>
                <a:gd name="T66" fmla="*/ 8301 w 9696"/>
                <a:gd name="T67" fmla="*/ 3146 h 4412"/>
                <a:gd name="T68" fmla="*/ 8647 w 9696"/>
                <a:gd name="T69" fmla="*/ 3247 h 4412"/>
                <a:gd name="T70" fmla="*/ 9079 w 9696"/>
                <a:gd name="T71" fmla="*/ 3476 h 4412"/>
                <a:gd name="T72" fmla="*/ 9256 w 9696"/>
                <a:gd name="T73" fmla="*/ 3272 h 4412"/>
                <a:gd name="T74" fmla="*/ 221 w 9696"/>
                <a:gd name="T75" fmla="*/ 4046 h 4412"/>
                <a:gd name="T76" fmla="*/ 495 w 9696"/>
                <a:gd name="T77" fmla="*/ 3887 h 4412"/>
                <a:gd name="T78" fmla="*/ 408 w 9696"/>
                <a:gd name="T79" fmla="*/ 3951 h 4412"/>
                <a:gd name="T80" fmla="*/ 969 w 9696"/>
                <a:gd name="T81" fmla="*/ 4279 h 4412"/>
                <a:gd name="T82" fmla="*/ 1249 w 9696"/>
                <a:gd name="T83" fmla="*/ 4219 h 4412"/>
                <a:gd name="T84" fmla="*/ 1579 w 9696"/>
                <a:gd name="T85" fmla="*/ 4284 h 4412"/>
                <a:gd name="T86" fmla="*/ 2031 w 9696"/>
                <a:gd name="T87" fmla="*/ 3944 h 4412"/>
                <a:gd name="T88" fmla="*/ 1999 w 9696"/>
                <a:gd name="T89" fmla="*/ 3908 h 4412"/>
                <a:gd name="T90" fmla="*/ 2269 w 9696"/>
                <a:gd name="T91" fmla="*/ 4020 h 4412"/>
                <a:gd name="T92" fmla="*/ 2572 w 9696"/>
                <a:gd name="T93" fmla="*/ 3949 h 4412"/>
                <a:gd name="T94" fmla="*/ 2861 w 9696"/>
                <a:gd name="T95" fmla="*/ 4188 h 4412"/>
                <a:gd name="T96" fmla="*/ 3474 w 9696"/>
                <a:gd name="T97" fmla="*/ 4163 h 4412"/>
                <a:gd name="T98" fmla="*/ 3664 w 9696"/>
                <a:gd name="T99" fmla="*/ 4063 h 4412"/>
                <a:gd name="T100" fmla="*/ 4141 w 9696"/>
                <a:gd name="T101" fmla="*/ 4010 h 4412"/>
                <a:gd name="T102" fmla="*/ 4213 w 9696"/>
                <a:gd name="T103" fmla="*/ 3810 h 4412"/>
                <a:gd name="T104" fmla="*/ 4532 w 9696"/>
                <a:gd name="T105" fmla="*/ 4170 h 4412"/>
                <a:gd name="T106" fmla="*/ 4967 w 9696"/>
                <a:gd name="T107" fmla="*/ 4041 h 4412"/>
                <a:gd name="T108" fmla="*/ 5547 w 9696"/>
                <a:gd name="T109" fmla="*/ 4215 h 4412"/>
                <a:gd name="T110" fmla="*/ 6122 w 9696"/>
                <a:gd name="T111" fmla="*/ 4020 h 4412"/>
                <a:gd name="T112" fmla="*/ 6396 w 9696"/>
                <a:gd name="T113" fmla="*/ 3949 h 4412"/>
                <a:gd name="T114" fmla="*/ 6611 w 9696"/>
                <a:gd name="T115" fmla="*/ 4020 h 4412"/>
                <a:gd name="T116" fmla="*/ 7135 w 9696"/>
                <a:gd name="T117" fmla="*/ 4262 h 4412"/>
                <a:gd name="T118" fmla="*/ 7400 w 9696"/>
                <a:gd name="T119" fmla="*/ 4075 h 4412"/>
                <a:gd name="T120" fmla="*/ 7807 w 9696"/>
                <a:gd name="T121" fmla="*/ 4045 h 4412"/>
                <a:gd name="T122" fmla="*/ 7732 w 9696"/>
                <a:gd name="T123" fmla="*/ 4184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96" h="4412">
                  <a:moveTo>
                    <a:pt x="3121" y="24"/>
                  </a:moveTo>
                  <a:cubicBezTo>
                    <a:pt x="1814" y="24"/>
                    <a:pt x="1814" y="24"/>
                    <a:pt x="1814" y="24"/>
                  </a:cubicBezTo>
                  <a:cubicBezTo>
                    <a:pt x="1758" y="24"/>
                    <a:pt x="1736" y="43"/>
                    <a:pt x="1736" y="99"/>
                  </a:cubicBezTo>
                  <a:cubicBezTo>
                    <a:pt x="1736" y="295"/>
                    <a:pt x="1736" y="295"/>
                    <a:pt x="1736" y="295"/>
                  </a:cubicBezTo>
                  <a:cubicBezTo>
                    <a:pt x="1736" y="351"/>
                    <a:pt x="1758" y="373"/>
                    <a:pt x="1814" y="373"/>
                  </a:cubicBezTo>
                  <a:cubicBezTo>
                    <a:pt x="2256" y="373"/>
                    <a:pt x="2256" y="373"/>
                    <a:pt x="2256" y="373"/>
                  </a:cubicBezTo>
                  <a:cubicBezTo>
                    <a:pt x="2256" y="2059"/>
                    <a:pt x="2256" y="2059"/>
                    <a:pt x="2256" y="2059"/>
                  </a:cubicBezTo>
                  <a:cubicBezTo>
                    <a:pt x="2256" y="2115"/>
                    <a:pt x="2278" y="2140"/>
                    <a:pt x="2331" y="2140"/>
                  </a:cubicBezTo>
                  <a:cubicBezTo>
                    <a:pt x="2604" y="2140"/>
                    <a:pt x="2604" y="2140"/>
                    <a:pt x="2604" y="2140"/>
                  </a:cubicBezTo>
                  <a:cubicBezTo>
                    <a:pt x="2657" y="2140"/>
                    <a:pt x="2679" y="2115"/>
                    <a:pt x="2679" y="2059"/>
                  </a:cubicBezTo>
                  <a:cubicBezTo>
                    <a:pt x="2679" y="373"/>
                    <a:pt x="2679" y="373"/>
                    <a:pt x="2679" y="373"/>
                  </a:cubicBezTo>
                  <a:cubicBezTo>
                    <a:pt x="3121" y="373"/>
                    <a:pt x="3121" y="373"/>
                    <a:pt x="3121" y="373"/>
                  </a:cubicBezTo>
                  <a:cubicBezTo>
                    <a:pt x="3174" y="373"/>
                    <a:pt x="3199" y="351"/>
                    <a:pt x="3199" y="295"/>
                  </a:cubicBezTo>
                  <a:cubicBezTo>
                    <a:pt x="3199" y="99"/>
                    <a:pt x="3199" y="99"/>
                    <a:pt x="3199" y="99"/>
                  </a:cubicBezTo>
                  <a:cubicBezTo>
                    <a:pt x="3199" y="43"/>
                    <a:pt x="3174" y="24"/>
                    <a:pt x="3121" y="24"/>
                  </a:cubicBezTo>
                  <a:moveTo>
                    <a:pt x="4164" y="24"/>
                  </a:moveTo>
                  <a:cubicBezTo>
                    <a:pt x="3894" y="24"/>
                    <a:pt x="3894" y="24"/>
                    <a:pt x="3894" y="24"/>
                  </a:cubicBezTo>
                  <a:cubicBezTo>
                    <a:pt x="3838" y="24"/>
                    <a:pt x="3813" y="49"/>
                    <a:pt x="3797" y="102"/>
                  </a:cubicBezTo>
                  <a:cubicBezTo>
                    <a:pt x="3215" y="2063"/>
                    <a:pt x="3215" y="2063"/>
                    <a:pt x="3215" y="2063"/>
                  </a:cubicBezTo>
                  <a:cubicBezTo>
                    <a:pt x="3200" y="2112"/>
                    <a:pt x="3218" y="2140"/>
                    <a:pt x="3271" y="2140"/>
                  </a:cubicBezTo>
                  <a:cubicBezTo>
                    <a:pt x="3526" y="2140"/>
                    <a:pt x="3526" y="2140"/>
                    <a:pt x="3526" y="2140"/>
                  </a:cubicBezTo>
                  <a:cubicBezTo>
                    <a:pt x="3582" y="2140"/>
                    <a:pt x="3601" y="2112"/>
                    <a:pt x="3617" y="2063"/>
                  </a:cubicBezTo>
                  <a:cubicBezTo>
                    <a:pt x="4016" y="675"/>
                    <a:pt x="4016" y="675"/>
                    <a:pt x="4016" y="675"/>
                  </a:cubicBezTo>
                  <a:cubicBezTo>
                    <a:pt x="4416" y="2063"/>
                    <a:pt x="4416" y="2063"/>
                    <a:pt x="4416" y="2063"/>
                  </a:cubicBezTo>
                  <a:cubicBezTo>
                    <a:pt x="4432" y="2112"/>
                    <a:pt x="4451" y="2140"/>
                    <a:pt x="4507" y="2140"/>
                  </a:cubicBezTo>
                  <a:cubicBezTo>
                    <a:pt x="4787" y="2140"/>
                    <a:pt x="4787" y="2140"/>
                    <a:pt x="4787" y="2140"/>
                  </a:cubicBezTo>
                  <a:cubicBezTo>
                    <a:pt x="4840" y="2140"/>
                    <a:pt x="4858" y="2112"/>
                    <a:pt x="4843" y="2063"/>
                  </a:cubicBezTo>
                  <a:cubicBezTo>
                    <a:pt x="4264" y="102"/>
                    <a:pt x="4264" y="102"/>
                    <a:pt x="4264" y="102"/>
                  </a:cubicBezTo>
                  <a:cubicBezTo>
                    <a:pt x="4248" y="49"/>
                    <a:pt x="4220" y="24"/>
                    <a:pt x="4164" y="24"/>
                  </a:cubicBezTo>
                  <a:moveTo>
                    <a:pt x="6245" y="24"/>
                  </a:moveTo>
                  <a:cubicBezTo>
                    <a:pt x="4938" y="24"/>
                    <a:pt x="4938" y="24"/>
                    <a:pt x="4938" y="24"/>
                  </a:cubicBezTo>
                  <a:cubicBezTo>
                    <a:pt x="4882" y="24"/>
                    <a:pt x="4861" y="43"/>
                    <a:pt x="4861" y="99"/>
                  </a:cubicBezTo>
                  <a:cubicBezTo>
                    <a:pt x="4861" y="295"/>
                    <a:pt x="4861" y="295"/>
                    <a:pt x="4861" y="295"/>
                  </a:cubicBezTo>
                  <a:cubicBezTo>
                    <a:pt x="4861" y="351"/>
                    <a:pt x="4882" y="373"/>
                    <a:pt x="4938" y="373"/>
                  </a:cubicBezTo>
                  <a:cubicBezTo>
                    <a:pt x="5380" y="373"/>
                    <a:pt x="5380" y="373"/>
                    <a:pt x="5380" y="373"/>
                  </a:cubicBezTo>
                  <a:cubicBezTo>
                    <a:pt x="5380" y="2059"/>
                    <a:pt x="5380" y="2059"/>
                    <a:pt x="5380" y="2059"/>
                  </a:cubicBezTo>
                  <a:cubicBezTo>
                    <a:pt x="5380" y="2115"/>
                    <a:pt x="5402" y="2140"/>
                    <a:pt x="5455" y="2140"/>
                  </a:cubicBezTo>
                  <a:cubicBezTo>
                    <a:pt x="5729" y="2140"/>
                    <a:pt x="5729" y="2140"/>
                    <a:pt x="5729" y="2140"/>
                  </a:cubicBezTo>
                  <a:cubicBezTo>
                    <a:pt x="5782" y="2140"/>
                    <a:pt x="5804" y="2115"/>
                    <a:pt x="5804" y="2059"/>
                  </a:cubicBezTo>
                  <a:cubicBezTo>
                    <a:pt x="5804" y="373"/>
                    <a:pt x="5804" y="373"/>
                    <a:pt x="5804" y="373"/>
                  </a:cubicBezTo>
                  <a:cubicBezTo>
                    <a:pt x="6245" y="373"/>
                    <a:pt x="6245" y="373"/>
                    <a:pt x="6245" y="373"/>
                  </a:cubicBezTo>
                  <a:cubicBezTo>
                    <a:pt x="6298" y="373"/>
                    <a:pt x="6323" y="351"/>
                    <a:pt x="6323" y="295"/>
                  </a:cubicBezTo>
                  <a:cubicBezTo>
                    <a:pt x="6323" y="99"/>
                    <a:pt x="6323" y="99"/>
                    <a:pt x="6323" y="99"/>
                  </a:cubicBezTo>
                  <a:cubicBezTo>
                    <a:pt x="6323" y="43"/>
                    <a:pt x="6298" y="24"/>
                    <a:pt x="6245" y="24"/>
                  </a:cubicBezTo>
                  <a:moveTo>
                    <a:pt x="7787" y="24"/>
                  </a:moveTo>
                  <a:cubicBezTo>
                    <a:pt x="6723" y="24"/>
                    <a:pt x="6723" y="24"/>
                    <a:pt x="6723" y="24"/>
                  </a:cubicBezTo>
                  <a:cubicBezTo>
                    <a:pt x="6667" y="24"/>
                    <a:pt x="6648" y="49"/>
                    <a:pt x="6648" y="105"/>
                  </a:cubicBezTo>
                  <a:cubicBezTo>
                    <a:pt x="6648" y="2059"/>
                    <a:pt x="6648" y="2059"/>
                    <a:pt x="6648" y="2059"/>
                  </a:cubicBezTo>
                  <a:cubicBezTo>
                    <a:pt x="6648" y="2115"/>
                    <a:pt x="6667" y="2140"/>
                    <a:pt x="6723" y="2140"/>
                  </a:cubicBezTo>
                  <a:cubicBezTo>
                    <a:pt x="7818" y="2140"/>
                    <a:pt x="7818" y="2140"/>
                    <a:pt x="7818" y="2140"/>
                  </a:cubicBezTo>
                  <a:cubicBezTo>
                    <a:pt x="7874" y="2140"/>
                    <a:pt x="7896" y="2119"/>
                    <a:pt x="7896" y="2063"/>
                  </a:cubicBezTo>
                  <a:cubicBezTo>
                    <a:pt x="7896" y="1866"/>
                    <a:pt x="7896" y="1866"/>
                    <a:pt x="7896" y="1866"/>
                  </a:cubicBezTo>
                  <a:cubicBezTo>
                    <a:pt x="7896" y="1810"/>
                    <a:pt x="7874" y="1792"/>
                    <a:pt x="7818" y="1792"/>
                  </a:cubicBezTo>
                  <a:cubicBezTo>
                    <a:pt x="7068" y="1792"/>
                    <a:pt x="7068" y="1792"/>
                    <a:pt x="7068" y="1792"/>
                  </a:cubicBezTo>
                  <a:cubicBezTo>
                    <a:pt x="7068" y="1213"/>
                    <a:pt x="7068" y="1213"/>
                    <a:pt x="7068" y="1213"/>
                  </a:cubicBezTo>
                  <a:cubicBezTo>
                    <a:pt x="7734" y="1213"/>
                    <a:pt x="7734" y="1213"/>
                    <a:pt x="7734" y="1213"/>
                  </a:cubicBezTo>
                  <a:cubicBezTo>
                    <a:pt x="7790" y="1213"/>
                    <a:pt x="7815" y="1191"/>
                    <a:pt x="7815" y="1138"/>
                  </a:cubicBezTo>
                  <a:cubicBezTo>
                    <a:pt x="7815" y="952"/>
                    <a:pt x="7815" y="952"/>
                    <a:pt x="7815" y="952"/>
                  </a:cubicBezTo>
                  <a:cubicBezTo>
                    <a:pt x="7815" y="896"/>
                    <a:pt x="7790" y="877"/>
                    <a:pt x="7734" y="877"/>
                  </a:cubicBezTo>
                  <a:cubicBezTo>
                    <a:pt x="7068" y="877"/>
                    <a:pt x="7068" y="877"/>
                    <a:pt x="7068" y="877"/>
                  </a:cubicBezTo>
                  <a:cubicBezTo>
                    <a:pt x="7068" y="373"/>
                    <a:pt x="7068" y="373"/>
                    <a:pt x="7068" y="373"/>
                  </a:cubicBezTo>
                  <a:cubicBezTo>
                    <a:pt x="7787" y="373"/>
                    <a:pt x="7787" y="373"/>
                    <a:pt x="7787" y="373"/>
                  </a:cubicBezTo>
                  <a:cubicBezTo>
                    <a:pt x="7840" y="373"/>
                    <a:pt x="7865" y="351"/>
                    <a:pt x="7865" y="295"/>
                  </a:cubicBezTo>
                  <a:cubicBezTo>
                    <a:pt x="7865" y="99"/>
                    <a:pt x="7865" y="99"/>
                    <a:pt x="7865" y="99"/>
                  </a:cubicBezTo>
                  <a:cubicBezTo>
                    <a:pt x="7865" y="43"/>
                    <a:pt x="7840" y="24"/>
                    <a:pt x="7787" y="24"/>
                  </a:cubicBezTo>
                  <a:moveTo>
                    <a:pt x="753" y="0"/>
                  </a:moveTo>
                  <a:cubicBezTo>
                    <a:pt x="202" y="0"/>
                    <a:pt x="40" y="245"/>
                    <a:pt x="40" y="507"/>
                  </a:cubicBezTo>
                  <a:cubicBezTo>
                    <a:pt x="40" y="687"/>
                    <a:pt x="40" y="687"/>
                    <a:pt x="40" y="687"/>
                  </a:cubicBezTo>
                  <a:cubicBezTo>
                    <a:pt x="40" y="874"/>
                    <a:pt x="177" y="1033"/>
                    <a:pt x="327" y="1089"/>
                  </a:cubicBezTo>
                  <a:cubicBezTo>
                    <a:pt x="809" y="1272"/>
                    <a:pt x="809" y="1272"/>
                    <a:pt x="809" y="1272"/>
                  </a:cubicBezTo>
                  <a:cubicBezTo>
                    <a:pt x="927" y="1316"/>
                    <a:pt x="1073" y="1369"/>
                    <a:pt x="1073" y="1502"/>
                  </a:cubicBezTo>
                  <a:cubicBezTo>
                    <a:pt x="1073" y="1602"/>
                    <a:pt x="1073" y="1602"/>
                    <a:pt x="1073" y="1602"/>
                  </a:cubicBezTo>
                  <a:cubicBezTo>
                    <a:pt x="1073" y="1755"/>
                    <a:pt x="949" y="1826"/>
                    <a:pt x="741" y="1826"/>
                  </a:cubicBezTo>
                  <a:cubicBezTo>
                    <a:pt x="532" y="1826"/>
                    <a:pt x="411" y="1755"/>
                    <a:pt x="411" y="1602"/>
                  </a:cubicBezTo>
                  <a:cubicBezTo>
                    <a:pt x="411" y="1462"/>
                    <a:pt x="411" y="1462"/>
                    <a:pt x="411" y="1462"/>
                  </a:cubicBezTo>
                  <a:cubicBezTo>
                    <a:pt x="411" y="1406"/>
                    <a:pt x="392" y="1381"/>
                    <a:pt x="339" y="1381"/>
                  </a:cubicBezTo>
                  <a:cubicBezTo>
                    <a:pt x="78" y="1381"/>
                    <a:pt x="78" y="1381"/>
                    <a:pt x="78" y="1381"/>
                  </a:cubicBezTo>
                  <a:cubicBezTo>
                    <a:pt x="22" y="1381"/>
                    <a:pt x="0" y="1406"/>
                    <a:pt x="0" y="1462"/>
                  </a:cubicBezTo>
                  <a:cubicBezTo>
                    <a:pt x="0" y="1658"/>
                    <a:pt x="0" y="1658"/>
                    <a:pt x="0" y="1658"/>
                  </a:cubicBezTo>
                  <a:cubicBezTo>
                    <a:pt x="0" y="1919"/>
                    <a:pt x="190" y="2165"/>
                    <a:pt x="744" y="2165"/>
                  </a:cubicBezTo>
                  <a:cubicBezTo>
                    <a:pt x="1297" y="2165"/>
                    <a:pt x="1484" y="1919"/>
                    <a:pt x="1484" y="1658"/>
                  </a:cubicBezTo>
                  <a:cubicBezTo>
                    <a:pt x="1484" y="1418"/>
                    <a:pt x="1484" y="1418"/>
                    <a:pt x="1484" y="1418"/>
                  </a:cubicBezTo>
                  <a:cubicBezTo>
                    <a:pt x="1484" y="1188"/>
                    <a:pt x="1329" y="1045"/>
                    <a:pt x="1117" y="970"/>
                  </a:cubicBezTo>
                  <a:cubicBezTo>
                    <a:pt x="576" y="777"/>
                    <a:pt x="576" y="777"/>
                    <a:pt x="576" y="777"/>
                  </a:cubicBezTo>
                  <a:cubicBezTo>
                    <a:pt x="526" y="759"/>
                    <a:pt x="448" y="718"/>
                    <a:pt x="448" y="609"/>
                  </a:cubicBezTo>
                  <a:cubicBezTo>
                    <a:pt x="448" y="563"/>
                    <a:pt x="448" y="563"/>
                    <a:pt x="448" y="563"/>
                  </a:cubicBezTo>
                  <a:cubicBezTo>
                    <a:pt x="448" y="410"/>
                    <a:pt x="551" y="339"/>
                    <a:pt x="753" y="339"/>
                  </a:cubicBezTo>
                  <a:cubicBezTo>
                    <a:pt x="955" y="339"/>
                    <a:pt x="1055" y="410"/>
                    <a:pt x="1055" y="563"/>
                  </a:cubicBezTo>
                  <a:cubicBezTo>
                    <a:pt x="1055" y="634"/>
                    <a:pt x="1055" y="634"/>
                    <a:pt x="1055" y="634"/>
                  </a:cubicBezTo>
                  <a:cubicBezTo>
                    <a:pt x="1055" y="687"/>
                    <a:pt x="1073" y="712"/>
                    <a:pt x="1130" y="712"/>
                  </a:cubicBezTo>
                  <a:cubicBezTo>
                    <a:pt x="1391" y="712"/>
                    <a:pt x="1391" y="712"/>
                    <a:pt x="1391" y="712"/>
                  </a:cubicBezTo>
                  <a:cubicBezTo>
                    <a:pt x="1444" y="712"/>
                    <a:pt x="1466" y="687"/>
                    <a:pt x="1466" y="634"/>
                  </a:cubicBezTo>
                  <a:cubicBezTo>
                    <a:pt x="1466" y="507"/>
                    <a:pt x="1466" y="507"/>
                    <a:pt x="1466" y="507"/>
                  </a:cubicBezTo>
                  <a:cubicBezTo>
                    <a:pt x="1466" y="245"/>
                    <a:pt x="1294" y="0"/>
                    <a:pt x="753" y="0"/>
                  </a:cubicBezTo>
                  <a:moveTo>
                    <a:pt x="8965" y="0"/>
                  </a:moveTo>
                  <a:cubicBezTo>
                    <a:pt x="8402" y="0"/>
                    <a:pt x="8233" y="245"/>
                    <a:pt x="8233" y="507"/>
                  </a:cubicBezTo>
                  <a:cubicBezTo>
                    <a:pt x="8233" y="1658"/>
                    <a:pt x="8233" y="1658"/>
                    <a:pt x="8233" y="1658"/>
                  </a:cubicBezTo>
                  <a:cubicBezTo>
                    <a:pt x="8233" y="1919"/>
                    <a:pt x="8402" y="2165"/>
                    <a:pt x="8965" y="2165"/>
                  </a:cubicBezTo>
                  <a:cubicBezTo>
                    <a:pt x="9528" y="2165"/>
                    <a:pt x="9696" y="1919"/>
                    <a:pt x="9696" y="1658"/>
                  </a:cubicBezTo>
                  <a:cubicBezTo>
                    <a:pt x="9696" y="1465"/>
                    <a:pt x="9696" y="1465"/>
                    <a:pt x="9696" y="1465"/>
                  </a:cubicBezTo>
                  <a:cubicBezTo>
                    <a:pt x="9696" y="1409"/>
                    <a:pt x="9677" y="1387"/>
                    <a:pt x="9624" y="1387"/>
                  </a:cubicBezTo>
                  <a:cubicBezTo>
                    <a:pt x="9366" y="1387"/>
                    <a:pt x="9366" y="1387"/>
                    <a:pt x="9366" y="1387"/>
                  </a:cubicBezTo>
                  <a:cubicBezTo>
                    <a:pt x="9310" y="1387"/>
                    <a:pt x="9288" y="1409"/>
                    <a:pt x="9288" y="1465"/>
                  </a:cubicBezTo>
                  <a:cubicBezTo>
                    <a:pt x="9288" y="1583"/>
                    <a:pt x="9288" y="1583"/>
                    <a:pt x="9288" y="1583"/>
                  </a:cubicBezTo>
                  <a:cubicBezTo>
                    <a:pt x="9288" y="1739"/>
                    <a:pt x="9179" y="1817"/>
                    <a:pt x="8971" y="1817"/>
                  </a:cubicBezTo>
                  <a:cubicBezTo>
                    <a:pt x="8762" y="1817"/>
                    <a:pt x="8657" y="1739"/>
                    <a:pt x="8657" y="1583"/>
                  </a:cubicBezTo>
                  <a:cubicBezTo>
                    <a:pt x="8657" y="581"/>
                    <a:pt x="8657" y="581"/>
                    <a:pt x="8657" y="581"/>
                  </a:cubicBezTo>
                  <a:cubicBezTo>
                    <a:pt x="8657" y="426"/>
                    <a:pt x="8762" y="348"/>
                    <a:pt x="8971" y="348"/>
                  </a:cubicBezTo>
                  <a:cubicBezTo>
                    <a:pt x="9179" y="348"/>
                    <a:pt x="9288" y="426"/>
                    <a:pt x="9288" y="581"/>
                  </a:cubicBezTo>
                  <a:cubicBezTo>
                    <a:pt x="9288" y="656"/>
                    <a:pt x="9288" y="656"/>
                    <a:pt x="9288" y="656"/>
                  </a:cubicBezTo>
                  <a:cubicBezTo>
                    <a:pt x="9288" y="712"/>
                    <a:pt x="9310" y="734"/>
                    <a:pt x="9366" y="734"/>
                  </a:cubicBezTo>
                  <a:cubicBezTo>
                    <a:pt x="9624" y="734"/>
                    <a:pt x="9624" y="734"/>
                    <a:pt x="9624" y="734"/>
                  </a:cubicBezTo>
                  <a:cubicBezTo>
                    <a:pt x="9677" y="734"/>
                    <a:pt x="9696" y="712"/>
                    <a:pt x="9696" y="656"/>
                  </a:cubicBezTo>
                  <a:cubicBezTo>
                    <a:pt x="9696" y="507"/>
                    <a:pt x="9696" y="507"/>
                    <a:pt x="9696" y="507"/>
                  </a:cubicBezTo>
                  <a:cubicBezTo>
                    <a:pt x="9696" y="245"/>
                    <a:pt x="9528" y="0"/>
                    <a:pt x="8965" y="0"/>
                  </a:cubicBezTo>
                  <a:moveTo>
                    <a:pt x="121" y="3026"/>
                  </a:moveTo>
                  <a:cubicBezTo>
                    <a:pt x="133" y="3026"/>
                    <a:pt x="137" y="3031"/>
                    <a:pt x="137" y="3043"/>
                  </a:cubicBezTo>
                  <a:cubicBezTo>
                    <a:pt x="137" y="3458"/>
                    <a:pt x="137" y="3458"/>
                    <a:pt x="137" y="3458"/>
                  </a:cubicBezTo>
                  <a:cubicBezTo>
                    <a:pt x="137" y="3470"/>
                    <a:pt x="133" y="3476"/>
                    <a:pt x="121" y="3476"/>
                  </a:cubicBezTo>
                  <a:cubicBezTo>
                    <a:pt x="63" y="3476"/>
                    <a:pt x="63" y="3476"/>
                    <a:pt x="63" y="3476"/>
                  </a:cubicBezTo>
                  <a:cubicBezTo>
                    <a:pt x="51" y="3476"/>
                    <a:pt x="47" y="3470"/>
                    <a:pt x="47" y="3458"/>
                  </a:cubicBezTo>
                  <a:cubicBezTo>
                    <a:pt x="47" y="3043"/>
                    <a:pt x="47" y="3043"/>
                    <a:pt x="47" y="3043"/>
                  </a:cubicBezTo>
                  <a:cubicBezTo>
                    <a:pt x="47" y="3031"/>
                    <a:pt x="51" y="3026"/>
                    <a:pt x="63" y="3026"/>
                  </a:cubicBezTo>
                  <a:cubicBezTo>
                    <a:pt x="121" y="3026"/>
                    <a:pt x="121" y="3026"/>
                    <a:pt x="121" y="3026"/>
                  </a:cubicBezTo>
                  <a:moveTo>
                    <a:pt x="415" y="3141"/>
                  </a:moveTo>
                  <a:cubicBezTo>
                    <a:pt x="476" y="3141"/>
                    <a:pt x="511" y="3178"/>
                    <a:pt x="511" y="3229"/>
                  </a:cubicBezTo>
                  <a:cubicBezTo>
                    <a:pt x="511" y="3458"/>
                    <a:pt x="511" y="3458"/>
                    <a:pt x="511" y="3458"/>
                  </a:cubicBezTo>
                  <a:cubicBezTo>
                    <a:pt x="511" y="3470"/>
                    <a:pt x="506" y="3476"/>
                    <a:pt x="494" y="3476"/>
                  </a:cubicBezTo>
                  <a:cubicBezTo>
                    <a:pt x="441" y="3476"/>
                    <a:pt x="441" y="3476"/>
                    <a:pt x="441" y="3476"/>
                  </a:cubicBezTo>
                  <a:cubicBezTo>
                    <a:pt x="429" y="3476"/>
                    <a:pt x="423" y="3470"/>
                    <a:pt x="423" y="3458"/>
                  </a:cubicBezTo>
                  <a:cubicBezTo>
                    <a:pt x="423" y="3251"/>
                    <a:pt x="423" y="3251"/>
                    <a:pt x="423" y="3251"/>
                  </a:cubicBezTo>
                  <a:cubicBezTo>
                    <a:pt x="423" y="3227"/>
                    <a:pt x="416" y="3216"/>
                    <a:pt x="388" y="3216"/>
                  </a:cubicBezTo>
                  <a:cubicBezTo>
                    <a:pt x="355" y="3216"/>
                    <a:pt x="325" y="3235"/>
                    <a:pt x="311" y="3246"/>
                  </a:cubicBezTo>
                  <a:cubicBezTo>
                    <a:pt x="311" y="3458"/>
                    <a:pt x="311" y="3458"/>
                    <a:pt x="311" y="3458"/>
                  </a:cubicBezTo>
                  <a:cubicBezTo>
                    <a:pt x="311" y="3470"/>
                    <a:pt x="307" y="3476"/>
                    <a:pt x="296" y="3476"/>
                  </a:cubicBezTo>
                  <a:cubicBezTo>
                    <a:pt x="241" y="3476"/>
                    <a:pt x="241" y="3476"/>
                    <a:pt x="241" y="3476"/>
                  </a:cubicBezTo>
                  <a:cubicBezTo>
                    <a:pt x="229" y="3476"/>
                    <a:pt x="224" y="3470"/>
                    <a:pt x="224" y="3458"/>
                  </a:cubicBezTo>
                  <a:cubicBezTo>
                    <a:pt x="224" y="3162"/>
                    <a:pt x="224" y="3162"/>
                    <a:pt x="224" y="3162"/>
                  </a:cubicBezTo>
                  <a:cubicBezTo>
                    <a:pt x="224" y="3151"/>
                    <a:pt x="229" y="3146"/>
                    <a:pt x="241" y="3146"/>
                  </a:cubicBezTo>
                  <a:cubicBezTo>
                    <a:pt x="292" y="3146"/>
                    <a:pt x="292" y="3146"/>
                    <a:pt x="292" y="3146"/>
                  </a:cubicBezTo>
                  <a:cubicBezTo>
                    <a:pt x="304" y="3146"/>
                    <a:pt x="307" y="3151"/>
                    <a:pt x="308" y="3162"/>
                  </a:cubicBezTo>
                  <a:cubicBezTo>
                    <a:pt x="309" y="3178"/>
                    <a:pt x="309" y="3178"/>
                    <a:pt x="309" y="3178"/>
                  </a:cubicBezTo>
                  <a:cubicBezTo>
                    <a:pt x="328" y="3162"/>
                    <a:pt x="361" y="3141"/>
                    <a:pt x="415" y="3141"/>
                  </a:cubicBezTo>
                  <a:moveTo>
                    <a:pt x="715" y="3141"/>
                  </a:moveTo>
                  <a:cubicBezTo>
                    <a:pt x="810" y="3141"/>
                    <a:pt x="841" y="3186"/>
                    <a:pt x="841" y="3229"/>
                  </a:cubicBezTo>
                  <a:cubicBezTo>
                    <a:pt x="841" y="3241"/>
                    <a:pt x="841" y="3241"/>
                    <a:pt x="841" y="3241"/>
                  </a:cubicBezTo>
                  <a:cubicBezTo>
                    <a:pt x="841" y="3253"/>
                    <a:pt x="838" y="3257"/>
                    <a:pt x="826" y="3257"/>
                  </a:cubicBezTo>
                  <a:cubicBezTo>
                    <a:pt x="777" y="3257"/>
                    <a:pt x="777" y="3257"/>
                    <a:pt x="777" y="3257"/>
                  </a:cubicBezTo>
                  <a:cubicBezTo>
                    <a:pt x="767" y="3257"/>
                    <a:pt x="763" y="3253"/>
                    <a:pt x="763" y="3241"/>
                  </a:cubicBezTo>
                  <a:cubicBezTo>
                    <a:pt x="763" y="3229"/>
                    <a:pt x="763" y="3229"/>
                    <a:pt x="763" y="3229"/>
                  </a:cubicBezTo>
                  <a:cubicBezTo>
                    <a:pt x="763" y="3208"/>
                    <a:pt x="743" y="3202"/>
                    <a:pt x="714" y="3202"/>
                  </a:cubicBezTo>
                  <a:cubicBezTo>
                    <a:pt x="686" y="3202"/>
                    <a:pt x="667" y="3208"/>
                    <a:pt x="667" y="3229"/>
                  </a:cubicBezTo>
                  <a:cubicBezTo>
                    <a:pt x="667" y="3236"/>
                    <a:pt x="667" y="3236"/>
                    <a:pt x="667" y="3236"/>
                  </a:cubicBezTo>
                  <a:cubicBezTo>
                    <a:pt x="667" y="3249"/>
                    <a:pt x="678" y="3256"/>
                    <a:pt x="687" y="3259"/>
                  </a:cubicBezTo>
                  <a:cubicBezTo>
                    <a:pt x="782" y="3293"/>
                    <a:pt x="782" y="3293"/>
                    <a:pt x="782" y="3293"/>
                  </a:cubicBezTo>
                  <a:cubicBezTo>
                    <a:pt x="823" y="3308"/>
                    <a:pt x="846" y="3330"/>
                    <a:pt x="846" y="3362"/>
                  </a:cubicBezTo>
                  <a:cubicBezTo>
                    <a:pt x="846" y="3395"/>
                    <a:pt x="846" y="3395"/>
                    <a:pt x="846" y="3395"/>
                  </a:cubicBezTo>
                  <a:cubicBezTo>
                    <a:pt x="846" y="3438"/>
                    <a:pt x="808" y="3481"/>
                    <a:pt x="712" y="3481"/>
                  </a:cubicBezTo>
                  <a:cubicBezTo>
                    <a:pt x="616" y="3481"/>
                    <a:pt x="580" y="3438"/>
                    <a:pt x="580" y="3395"/>
                  </a:cubicBezTo>
                  <a:cubicBezTo>
                    <a:pt x="580" y="3380"/>
                    <a:pt x="580" y="3380"/>
                    <a:pt x="580" y="3380"/>
                  </a:cubicBezTo>
                  <a:cubicBezTo>
                    <a:pt x="580" y="3370"/>
                    <a:pt x="584" y="3365"/>
                    <a:pt x="595" y="3365"/>
                  </a:cubicBezTo>
                  <a:cubicBezTo>
                    <a:pt x="644" y="3365"/>
                    <a:pt x="644" y="3365"/>
                    <a:pt x="644" y="3365"/>
                  </a:cubicBezTo>
                  <a:cubicBezTo>
                    <a:pt x="655" y="3365"/>
                    <a:pt x="659" y="3370"/>
                    <a:pt x="659" y="3380"/>
                  </a:cubicBezTo>
                  <a:cubicBezTo>
                    <a:pt x="659" y="3391"/>
                    <a:pt x="659" y="3391"/>
                    <a:pt x="659" y="3391"/>
                  </a:cubicBezTo>
                  <a:cubicBezTo>
                    <a:pt x="659" y="3412"/>
                    <a:pt x="682" y="3419"/>
                    <a:pt x="712" y="3419"/>
                  </a:cubicBezTo>
                  <a:cubicBezTo>
                    <a:pt x="742" y="3419"/>
                    <a:pt x="766" y="3412"/>
                    <a:pt x="766" y="3391"/>
                  </a:cubicBezTo>
                  <a:cubicBezTo>
                    <a:pt x="766" y="3380"/>
                    <a:pt x="766" y="3380"/>
                    <a:pt x="766" y="3380"/>
                  </a:cubicBezTo>
                  <a:cubicBezTo>
                    <a:pt x="766" y="3369"/>
                    <a:pt x="757" y="3363"/>
                    <a:pt x="736" y="3355"/>
                  </a:cubicBezTo>
                  <a:cubicBezTo>
                    <a:pt x="640" y="3320"/>
                    <a:pt x="640" y="3320"/>
                    <a:pt x="640" y="3320"/>
                  </a:cubicBezTo>
                  <a:cubicBezTo>
                    <a:pt x="616" y="3311"/>
                    <a:pt x="588" y="3283"/>
                    <a:pt x="588" y="3250"/>
                  </a:cubicBezTo>
                  <a:cubicBezTo>
                    <a:pt x="588" y="3229"/>
                    <a:pt x="588" y="3229"/>
                    <a:pt x="588" y="3229"/>
                  </a:cubicBezTo>
                  <a:cubicBezTo>
                    <a:pt x="588" y="3186"/>
                    <a:pt x="619" y="3141"/>
                    <a:pt x="715" y="3141"/>
                  </a:cubicBezTo>
                  <a:moveTo>
                    <a:pt x="1017" y="3067"/>
                  </a:moveTo>
                  <a:cubicBezTo>
                    <a:pt x="1029" y="3067"/>
                    <a:pt x="1033" y="3072"/>
                    <a:pt x="1033" y="3084"/>
                  </a:cubicBezTo>
                  <a:cubicBezTo>
                    <a:pt x="1033" y="3147"/>
                    <a:pt x="1033" y="3147"/>
                    <a:pt x="1033" y="3147"/>
                  </a:cubicBezTo>
                  <a:cubicBezTo>
                    <a:pt x="1093" y="3147"/>
                    <a:pt x="1093" y="3147"/>
                    <a:pt x="1093" y="3147"/>
                  </a:cubicBezTo>
                  <a:cubicBezTo>
                    <a:pt x="1104" y="3147"/>
                    <a:pt x="1110" y="3151"/>
                    <a:pt x="1110" y="3163"/>
                  </a:cubicBezTo>
                  <a:cubicBezTo>
                    <a:pt x="1110" y="3200"/>
                    <a:pt x="1110" y="3200"/>
                    <a:pt x="1110" y="3200"/>
                  </a:cubicBezTo>
                  <a:cubicBezTo>
                    <a:pt x="1110" y="3211"/>
                    <a:pt x="1104" y="3216"/>
                    <a:pt x="1093" y="3216"/>
                  </a:cubicBezTo>
                  <a:cubicBezTo>
                    <a:pt x="1033" y="3216"/>
                    <a:pt x="1033" y="3216"/>
                    <a:pt x="1033" y="3216"/>
                  </a:cubicBezTo>
                  <a:cubicBezTo>
                    <a:pt x="1033" y="3368"/>
                    <a:pt x="1033" y="3368"/>
                    <a:pt x="1033" y="3368"/>
                  </a:cubicBezTo>
                  <a:cubicBezTo>
                    <a:pt x="1033" y="3393"/>
                    <a:pt x="1049" y="3404"/>
                    <a:pt x="1086" y="3404"/>
                  </a:cubicBezTo>
                  <a:cubicBezTo>
                    <a:pt x="1100" y="3404"/>
                    <a:pt x="1100" y="3404"/>
                    <a:pt x="1100" y="3404"/>
                  </a:cubicBezTo>
                  <a:cubicBezTo>
                    <a:pt x="1112" y="3404"/>
                    <a:pt x="1117" y="3409"/>
                    <a:pt x="1117" y="3421"/>
                  </a:cubicBezTo>
                  <a:cubicBezTo>
                    <a:pt x="1117" y="3459"/>
                    <a:pt x="1117" y="3459"/>
                    <a:pt x="1117" y="3459"/>
                  </a:cubicBezTo>
                  <a:cubicBezTo>
                    <a:pt x="1117" y="3471"/>
                    <a:pt x="1112" y="3476"/>
                    <a:pt x="1100" y="3476"/>
                  </a:cubicBezTo>
                  <a:cubicBezTo>
                    <a:pt x="1072" y="3476"/>
                    <a:pt x="1072" y="3476"/>
                    <a:pt x="1072" y="3476"/>
                  </a:cubicBezTo>
                  <a:cubicBezTo>
                    <a:pt x="975" y="3476"/>
                    <a:pt x="945" y="3442"/>
                    <a:pt x="945" y="3378"/>
                  </a:cubicBezTo>
                  <a:cubicBezTo>
                    <a:pt x="945" y="3216"/>
                    <a:pt x="945" y="3216"/>
                    <a:pt x="945" y="3216"/>
                  </a:cubicBezTo>
                  <a:cubicBezTo>
                    <a:pt x="913" y="3216"/>
                    <a:pt x="913" y="3216"/>
                    <a:pt x="913" y="3216"/>
                  </a:cubicBezTo>
                  <a:cubicBezTo>
                    <a:pt x="902" y="3216"/>
                    <a:pt x="897" y="3211"/>
                    <a:pt x="897" y="3200"/>
                  </a:cubicBezTo>
                  <a:cubicBezTo>
                    <a:pt x="897" y="3167"/>
                    <a:pt x="897" y="3167"/>
                    <a:pt x="897" y="3167"/>
                  </a:cubicBezTo>
                  <a:cubicBezTo>
                    <a:pt x="897" y="3155"/>
                    <a:pt x="902" y="3152"/>
                    <a:pt x="913" y="3151"/>
                  </a:cubicBezTo>
                  <a:cubicBezTo>
                    <a:pt x="943" y="3147"/>
                    <a:pt x="943" y="3147"/>
                    <a:pt x="943" y="3147"/>
                  </a:cubicBezTo>
                  <a:cubicBezTo>
                    <a:pt x="945" y="3147"/>
                    <a:pt x="945" y="3147"/>
                    <a:pt x="945" y="3147"/>
                  </a:cubicBezTo>
                  <a:cubicBezTo>
                    <a:pt x="945" y="3084"/>
                    <a:pt x="945" y="3084"/>
                    <a:pt x="945" y="3084"/>
                  </a:cubicBezTo>
                  <a:cubicBezTo>
                    <a:pt x="945" y="3072"/>
                    <a:pt x="950" y="3067"/>
                    <a:pt x="962" y="3067"/>
                  </a:cubicBezTo>
                  <a:cubicBezTo>
                    <a:pt x="1017" y="3067"/>
                    <a:pt x="1017" y="3067"/>
                    <a:pt x="1017" y="3067"/>
                  </a:cubicBezTo>
                  <a:moveTo>
                    <a:pt x="1252" y="3146"/>
                  </a:moveTo>
                  <a:cubicBezTo>
                    <a:pt x="1197" y="3146"/>
                    <a:pt x="1197" y="3146"/>
                    <a:pt x="1197" y="3146"/>
                  </a:cubicBezTo>
                  <a:cubicBezTo>
                    <a:pt x="1185" y="3146"/>
                    <a:pt x="1180" y="3151"/>
                    <a:pt x="1180" y="3163"/>
                  </a:cubicBezTo>
                  <a:cubicBezTo>
                    <a:pt x="1180" y="3458"/>
                    <a:pt x="1180" y="3458"/>
                    <a:pt x="1180" y="3458"/>
                  </a:cubicBezTo>
                  <a:cubicBezTo>
                    <a:pt x="1180" y="3470"/>
                    <a:pt x="1185" y="3476"/>
                    <a:pt x="1197" y="3476"/>
                  </a:cubicBezTo>
                  <a:cubicBezTo>
                    <a:pt x="1252" y="3476"/>
                    <a:pt x="1252" y="3476"/>
                    <a:pt x="1252" y="3476"/>
                  </a:cubicBezTo>
                  <a:cubicBezTo>
                    <a:pt x="1263" y="3476"/>
                    <a:pt x="1267" y="3470"/>
                    <a:pt x="1267" y="3458"/>
                  </a:cubicBezTo>
                  <a:cubicBezTo>
                    <a:pt x="1267" y="3163"/>
                    <a:pt x="1267" y="3163"/>
                    <a:pt x="1267" y="3163"/>
                  </a:cubicBezTo>
                  <a:cubicBezTo>
                    <a:pt x="1267" y="3151"/>
                    <a:pt x="1263" y="3146"/>
                    <a:pt x="1252" y="3146"/>
                  </a:cubicBezTo>
                  <a:moveTo>
                    <a:pt x="1252" y="3013"/>
                  </a:moveTo>
                  <a:cubicBezTo>
                    <a:pt x="1197" y="3013"/>
                    <a:pt x="1197" y="3013"/>
                    <a:pt x="1197" y="3013"/>
                  </a:cubicBezTo>
                  <a:cubicBezTo>
                    <a:pt x="1185" y="3013"/>
                    <a:pt x="1180" y="3018"/>
                    <a:pt x="1180" y="3030"/>
                  </a:cubicBezTo>
                  <a:cubicBezTo>
                    <a:pt x="1180" y="3087"/>
                    <a:pt x="1180" y="3087"/>
                    <a:pt x="1180" y="3087"/>
                  </a:cubicBezTo>
                  <a:cubicBezTo>
                    <a:pt x="1180" y="3098"/>
                    <a:pt x="1185" y="3103"/>
                    <a:pt x="1197" y="3103"/>
                  </a:cubicBezTo>
                  <a:cubicBezTo>
                    <a:pt x="1252" y="3103"/>
                    <a:pt x="1252" y="3103"/>
                    <a:pt x="1252" y="3103"/>
                  </a:cubicBezTo>
                  <a:cubicBezTo>
                    <a:pt x="1263" y="3103"/>
                    <a:pt x="1267" y="3098"/>
                    <a:pt x="1267" y="3087"/>
                  </a:cubicBezTo>
                  <a:cubicBezTo>
                    <a:pt x="1267" y="3030"/>
                    <a:pt x="1267" y="3030"/>
                    <a:pt x="1267" y="3030"/>
                  </a:cubicBezTo>
                  <a:cubicBezTo>
                    <a:pt x="1267" y="3018"/>
                    <a:pt x="1263" y="3013"/>
                    <a:pt x="1252" y="3013"/>
                  </a:cubicBezTo>
                  <a:moveTo>
                    <a:pt x="1450" y="3067"/>
                  </a:moveTo>
                  <a:cubicBezTo>
                    <a:pt x="1462" y="3067"/>
                    <a:pt x="1466" y="3072"/>
                    <a:pt x="1466" y="3084"/>
                  </a:cubicBezTo>
                  <a:cubicBezTo>
                    <a:pt x="1466" y="3147"/>
                    <a:pt x="1466" y="3147"/>
                    <a:pt x="1466" y="3147"/>
                  </a:cubicBezTo>
                  <a:cubicBezTo>
                    <a:pt x="1526" y="3147"/>
                    <a:pt x="1526" y="3147"/>
                    <a:pt x="1526" y="3147"/>
                  </a:cubicBezTo>
                  <a:cubicBezTo>
                    <a:pt x="1537" y="3147"/>
                    <a:pt x="1542" y="3151"/>
                    <a:pt x="1542" y="3163"/>
                  </a:cubicBezTo>
                  <a:cubicBezTo>
                    <a:pt x="1542" y="3200"/>
                    <a:pt x="1542" y="3200"/>
                    <a:pt x="1542" y="3200"/>
                  </a:cubicBezTo>
                  <a:cubicBezTo>
                    <a:pt x="1542" y="3211"/>
                    <a:pt x="1537" y="3216"/>
                    <a:pt x="1526" y="3216"/>
                  </a:cubicBezTo>
                  <a:cubicBezTo>
                    <a:pt x="1466" y="3216"/>
                    <a:pt x="1466" y="3216"/>
                    <a:pt x="1466" y="3216"/>
                  </a:cubicBezTo>
                  <a:cubicBezTo>
                    <a:pt x="1466" y="3368"/>
                    <a:pt x="1466" y="3368"/>
                    <a:pt x="1466" y="3368"/>
                  </a:cubicBezTo>
                  <a:cubicBezTo>
                    <a:pt x="1466" y="3393"/>
                    <a:pt x="1482" y="3404"/>
                    <a:pt x="1519" y="3404"/>
                  </a:cubicBezTo>
                  <a:cubicBezTo>
                    <a:pt x="1533" y="3404"/>
                    <a:pt x="1533" y="3404"/>
                    <a:pt x="1533" y="3404"/>
                  </a:cubicBezTo>
                  <a:cubicBezTo>
                    <a:pt x="1545" y="3404"/>
                    <a:pt x="1550" y="3409"/>
                    <a:pt x="1550" y="3421"/>
                  </a:cubicBezTo>
                  <a:cubicBezTo>
                    <a:pt x="1550" y="3459"/>
                    <a:pt x="1550" y="3459"/>
                    <a:pt x="1550" y="3459"/>
                  </a:cubicBezTo>
                  <a:cubicBezTo>
                    <a:pt x="1550" y="3471"/>
                    <a:pt x="1545" y="3476"/>
                    <a:pt x="1533" y="3476"/>
                  </a:cubicBezTo>
                  <a:cubicBezTo>
                    <a:pt x="1505" y="3476"/>
                    <a:pt x="1505" y="3476"/>
                    <a:pt x="1505" y="3476"/>
                  </a:cubicBezTo>
                  <a:cubicBezTo>
                    <a:pt x="1408" y="3476"/>
                    <a:pt x="1378" y="3442"/>
                    <a:pt x="1378" y="3378"/>
                  </a:cubicBezTo>
                  <a:cubicBezTo>
                    <a:pt x="1378" y="3216"/>
                    <a:pt x="1378" y="3216"/>
                    <a:pt x="1378" y="3216"/>
                  </a:cubicBezTo>
                  <a:cubicBezTo>
                    <a:pt x="1346" y="3216"/>
                    <a:pt x="1346" y="3216"/>
                    <a:pt x="1346" y="3216"/>
                  </a:cubicBezTo>
                  <a:cubicBezTo>
                    <a:pt x="1335" y="3216"/>
                    <a:pt x="1330" y="3211"/>
                    <a:pt x="1330" y="3200"/>
                  </a:cubicBezTo>
                  <a:cubicBezTo>
                    <a:pt x="1330" y="3167"/>
                    <a:pt x="1330" y="3167"/>
                    <a:pt x="1330" y="3167"/>
                  </a:cubicBezTo>
                  <a:cubicBezTo>
                    <a:pt x="1330" y="3155"/>
                    <a:pt x="1335" y="3152"/>
                    <a:pt x="1346" y="3151"/>
                  </a:cubicBezTo>
                  <a:cubicBezTo>
                    <a:pt x="1376" y="3147"/>
                    <a:pt x="1376" y="3147"/>
                    <a:pt x="1376" y="3147"/>
                  </a:cubicBezTo>
                  <a:cubicBezTo>
                    <a:pt x="1378" y="3147"/>
                    <a:pt x="1378" y="3147"/>
                    <a:pt x="1378" y="3147"/>
                  </a:cubicBezTo>
                  <a:cubicBezTo>
                    <a:pt x="1378" y="3084"/>
                    <a:pt x="1378" y="3084"/>
                    <a:pt x="1378" y="3084"/>
                  </a:cubicBezTo>
                  <a:cubicBezTo>
                    <a:pt x="1378" y="3072"/>
                    <a:pt x="1383" y="3067"/>
                    <a:pt x="1395" y="3067"/>
                  </a:cubicBezTo>
                  <a:cubicBezTo>
                    <a:pt x="1450" y="3067"/>
                    <a:pt x="1450" y="3067"/>
                    <a:pt x="1450" y="3067"/>
                  </a:cubicBezTo>
                  <a:moveTo>
                    <a:pt x="1877" y="3146"/>
                  </a:moveTo>
                  <a:cubicBezTo>
                    <a:pt x="1888" y="3146"/>
                    <a:pt x="1893" y="3151"/>
                    <a:pt x="1893" y="3163"/>
                  </a:cubicBezTo>
                  <a:cubicBezTo>
                    <a:pt x="1893" y="3459"/>
                    <a:pt x="1893" y="3459"/>
                    <a:pt x="1893" y="3459"/>
                  </a:cubicBezTo>
                  <a:cubicBezTo>
                    <a:pt x="1893" y="3471"/>
                    <a:pt x="1888" y="3476"/>
                    <a:pt x="1877" y="3476"/>
                  </a:cubicBezTo>
                  <a:cubicBezTo>
                    <a:pt x="1826" y="3476"/>
                    <a:pt x="1826" y="3476"/>
                    <a:pt x="1826" y="3476"/>
                  </a:cubicBezTo>
                  <a:cubicBezTo>
                    <a:pt x="1814" y="3476"/>
                    <a:pt x="1811" y="3471"/>
                    <a:pt x="1810" y="3459"/>
                  </a:cubicBezTo>
                  <a:cubicBezTo>
                    <a:pt x="1808" y="3444"/>
                    <a:pt x="1808" y="3444"/>
                    <a:pt x="1808" y="3444"/>
                  </a:cubicBezTo>
                  <a:cubicBezTo>
                    <a:pt x="1791" y="3460"/>
                    <a:pt x="1759" y="3481"/>
                    <a:pt x="1706" y="3481"/>
                  </a:cubicBezTo>
                  <a:cubicBezTo>
                    <a:pt x="1646" y="3481"/>
                    <a:pt x="1611" y="3444"/>
                    <a:pt x="1611" y="3392"/>
                  </a:cubicBezTo>
                  <a:cubicBezTo>
                    <a:pt x="1611" y="3163"/>
                    <a:pt x="1611" y="3163"/>
                    <a:pt x="1611" y="3163"/>
                  </a:cubicBezTo>
                  <a:cubicBezTo>
                    <a:pt x="1611" y="3151"/>
                    <a:pt x="1616" y="3146"/>
                    <a:pt x="1627" y="3146"/>
                  </a:cubicBezTo>
                  <a:cubicBezTo>
                    <a:pt x="1681" y="3146"/>
                    <a:pt x="1681" y="3146"/>
                    <a:pt x="1681" y="3146"/>
                  </a:cubicBezTo>
                  <a:cubicBezTo>
                    <a:pt x="1692" y="3146"/>
                    <a:pt x="1698" y="3151"/>
                    <a:pt x="1698" y="3163"/>
                  </a:cubicBezTo>
                  <a:cubicBezTo>
                    <a:pt x="1698" y="3370"/>
                    <a:pt x="1698" y="3370"/>
                    <a:pt x="1698" y="3370"/>
                  </a:cubicBezTo>
                  <a:cubicBezTo>
                    <a:pt x="1698" y="3394"/>
                    <a:pt x="1706" y="3405"/>
                    <a:pt x="1733" y="3405"/>
                  </a:cubicBezTo>
                  <a:cubicBezTo>
                    <a:pt x="1766" y="3405"/>
                    <a:pt x="1793" y="3387"/>
                    <a:pt x="1806" y="3376"/>
                  </a:cubicBezTo>
                  <a:cubicBezTo>
                    <a:pt x="1806" y="3163"/>
                    <a:pt x="1806" y="3163"/>
                    <a:pt x="1806" y="3163"/>
                  </a:cubicBezTo>
                  <a:cubicBezTo>
                    <a:pt x="1806" y="3151"/>
                    <a:pt x="1810" y="3146"/>
                    <a:pt x="1822" y="3146"/>
                  </a:cubicBezTo>
                  <a:cubicBezTo>
                    <a:pt x="1877" y="3146"/>
                    <a:pt x="1877" y="3146"/>
                    <a:pt x="1877" y="3146"/>
                  </a:cubicBezTo>
                  <a:moveTo>
                    <a:pt x="2076" y="3067"/>
                  </a:moveTo>
                  <a:cubicBezTo>
                    <a:pt x="2088" y="3067"/>
                    <a:pt x="2092" y="3072"/>
                    <a:pt x="2092" y="3084"/>
                  </a:cubicBezTo>
                  <a:cubicBezTo>
                    <a:pt x="2092" y="3147"/>
                    <a:pt x="2092" y="3147"/>
                    <a:pt x="2092" y="3147"/>
                  </a:cubicBezTo>
                  <a:cubicBezTo>
                    <a:pt x="2152" y="3147"/>
                    <a:pt x="2152" y="3147"/>
                    <a:pt x="2152" y="3147"/>
                  </a:cubicBezTo>
                  <a:cubicBezTo>
                    <a:pt x="2163" y="3147"/>
                    <a:pt x="2169" y="3151"/>
                    <a:pt x="2169" y="3163"/>
                  </a:cubicBezTo>
                  <a:cubicBezTo>
                    <a:pt x="2169" y="3200"/>
                    <a:pt x="2169" y="3200"/>
                    <a:pt x="2169" y="3200"/>
                  </a:cubicBezTo>
                  <a:cubicBezTo>
                    <a:pt x="2169" y="3211"/>
                    <a:pt x="2163" y="3216"/>
                    <a:pt x="2152" y="3216"/>
                  </a:cubicBezTo>
                  <a:cubicBezTo>
                    <a:pt x="2092" y="3216"/>
                    <a:pt x="2092" y="3216"/>
                    <a:pt x="2092" y="3216"/>
                  </a:cubicBezTo>
                  <a:cubicBezTo>
                    <a:pt x="2092" y="3368"/>
                    <a:pt x="2092" y="3368"/>
                    <a:pt x="2092" y="3368"/>
                  </a:cubicBezTo>
                  <a:cubicBezTo>
                    <a:pt x="2092" y="3393"/>
                    <a:pt x="2108" y="3404"/>
                    <a:pt x="2145" y="3404"/>
                  </a:cubicBezTo>
                  <a:cubicBezTo>
                    <a:pt x="2159" y="3404"/>
                    <a:pt x="2159" y="3404"/>
                    <a:pt x="2159" y="3404"/>
                  </a:cubicBezTo>
                  <a:cubicBezTo>
                    <a:pt x="2171" y="3404"/>
                    <a:pt x="2176" y="3409"/>
                    <a:pt x="2176" y="3421"/>
                  </a:cubicBezTo>
                  <a:cubicBezTo>
                    <a:pt x="2176" y="3459"/>
                    <a:pt x="2176" y="3459"/>
                    <a:pt x="2176" y="3459"/>
                  </a:cubicBezTo>
                  <a:cubicBezTo>
                    <a:pt x="2176" y="3471"/>
                    <a:pt x="2171" y="3476"/>
                    <a:pt x="2159" y="3476"/>
                  </a:cubicBezTo>
                  <a:cubicBezTo>
                    <a:pt x="2132" y="3476"/>
                    <a:pt x="2132" y="3476"/>
                    <a:pt x="2132" y="3476"/>
                  </a:cubicBezTo>
                  <a:cubicBezTo>
                    <a:pt x="2034" y="3476"/>
                    <a:pt x="2004" y="3442"/>
                    <a:pt x="2004" y="3378"/>
                  </a:cubicBezTo>
                  <a:cubicBezTo>
                    <a:pt x="2004" y="3216"/>
                    <a:pt x="2004" y="3216"/>
                    <a:pt x="2004" y="3216"/>
                  </a:cubicBezTo>
                  <a:cubicBezTo>
                    <a:pt x="1972" y="3216"/>
                    <a:pt x="1972" y="3216"/>
                    <a:pt x="1972" y="3216"/>
                  </a:cubicBezTo>
                  <a:cubicBezTo>
                    <a:pt x="1961" y="3216"/>
                    <a:pt x="1956" y="3211"/>
                    <a:pt x="1956" y="3200"/>
                  </a:cubicBezTo>
                  <a:cubicBezTo>
                    <a:pt x="1956" y="3167"/>
                    <a:pt x="1956" y="3167"/>
                    <a:pt x="1956" y="3167"/>
                  </a:cubicBezTo>
                  <a:cubicBezTo>
                    <a:pt x="1956" y="3155"/>
                    <a:pt x="1961" y="3152"/>
                    <a:pt x="1972" y="3151"/>
                  </a:cubicBezTo>
                  <a:cubicBezTo>
                    <a:pt x="2002" y="3147"/>
                    <a:pt x="2002" y="3147"/>
                    <a:pt x="2002" y="3147"/>
                  </a:cubicBezTo>
                  <a:cubicBezTo>
                    <a:pt x="2004" y="3147"/>
                    <a:pt x="2004" y="3147"/>
                    <a:pt x="2004" y="3147"/>
                  </a:cubicBezTo>
                  <a:cubicBezTo>
                    <a:pt x="2004" y="3084"/>
                    <a:pt x="2004" y="3084"/>
                    <a:pt x="2004" y="3084"/>
                  </a:cubicBezTo>
                  <a:cubicBezTo>
                    <a:pt x="2004" y="3072"/>
                    <a:pt x="2009" y="3067"/>
                    <a:pt x="2021" y="3067"/>
                  </a:cubicBezTo>
                  <a:cubicBezTo>
                    <a:pt x="2076" y="3067"/>
                    <a:pt x="2076" y="3067"/>
                    <a:pt x="2076" y="3067"/>
                  </a:cubicBezTo>
                  <a:moveTo>
                    <a:pt x="2544" y="3141"/>
                  </a:moveTo>
                  <a:cubicBezTo>
                    <a:pt x="2605" y="3141"/>
                    <a:pt x="2640" y="3178"/>
                    <a:pt x="2640" y="3229"/>
                  </a:cubicBezTo>
                  <a:cubicBezTo>
                    <a:pt x="2640" y="3458"/>
                    <a:pt x="2640" y="3458"/>
                    <a:pt x="2640" y="3458"/>
                  </a:cubicBezTo>
                  <a:cubicBezTo>
                    <a:pt x="2640" y="3470"/>
                    <a:pt x="2636" y="3476"/>
                    <a:pt x="2624" y="3476"/>
                  </a:cubicBezTo>
                  <a:cubicBezTo>
                    <a:pt x="2570" y="3476"/>
                    <a:pt x="2570" y="3476"/>
                    <a:pt x="2570" y="3476"/>
                  </a:cubicBezTo>
                  <a:cubicBezTo>
                    <a:pt x="2558" y="3476"/>
                    <a:pt x="2553" y="3470"/>
                    <a:pt x="2553" y="3458"/>
                  </a:cubicBezTo>
                  <a:cubicBezTo>
                    <a:pt x="2553" y="3251"/>
                    <a:pt x="2553" y="3251"/>
                    <a:pt x="2553" y="3251"/>
                  </a:cubicBezTo>
                  <a:cubicBezTo>
                    <a:pt x="2553" y="3227"/>
                    <a:pt x="2546" y="3216"/>
                    <a:pt x="2517" y="3216"/>
                  </a:cubicBezTo>
                  <a:cubicBezTo>
                    <a:pt x="2484" y="3216"/>
                    <a:pt x="2454" y="3235"/>
                    <a:pt x="2441" y="3246"/>
                  </a:cubicBezTo>
                  <a:cubicBezTo>
                    <a:pt x="2441" y="3458"/>
                    <a:pt x="2441" y="3458"/>
                    <a:pt x="2441" y="3458"/>
                  </a:cubicBezTo>
                  <a:cubicBezTo>
                    <a:pt x="2441" y="3470"/>
                    <a:pt x="2436" y="3476"/>
                    <a:pt x="2425" y="3476"/>
                  </a:cubicBezTo>
                  <a:cubicBezTo>
                    <a:pt x="2370" y="3476"/>
                    <a:pt x="2370" y="3476"/>
                    <a:pt x="2370" y="3476"/>
                  </a:cubicBezTo>
                  <a:cubicBezTo>
                    <a:pt x="2358" y="3476"/>
                    <a:pt x="2354" y="3470"/>
                    <a:pt x="2354" y="3458"/>
                  </a:cubicBezTo>
                  <a:cubicBezTo>
                    <a:pt x="2354" y="3162"/>
                    <a:pt x="2354" y="3162"/>
                    <a:pt x="2354" y="3162"/>
                  </a:cubicBezTo>
                  <a:cubicBezTo>
                    <a:pt x="2354" y="3151"/>
                    <a:pt x="2358" y="3146"/>
                    <a:pt x="2370" y="3146"/>
                  </a:cubicBezTo>
                  <a:cubicBezTo>
                    <a:pt x="2421" y="3146"/>
                    <a:pt x="2421" y="3146"/>
                    <a:pt x="2421" y="3146"/>
                  </a:cubicBezTo>
                  <a:cubicBezTo>
                    <a:pt x="2433" y="3146"/>
                    <a:pt x="2436" y="3151"/>
                    <a:pt x="2437" y="3162"/>
                  </a:cubicBezTo>
                  <a:cubicBezTo>
                    <a:pt x="2438" y="3178"/>
                    <a:pt x="2438" y="3178"/>
                    <a:pt x="2438" y="3178"/>
                  </a:cubicBezTo>
                  <a:cubicBezTo>
                    <a:pt x="2457" y="3162"/>
                    <a:pt x="2491" y="3141"/>
                    <a:pt x="2544" y="3141"/>
                  </a:cubicBezTo>
                  <a:moveTo>
                    <a:pt x="2830" y="3412"/>
                  </a:moveTo>
                  <a:cubicBezTo>
                    <a:pt x="2810" y="3412"/>
                    <a:pt x="2797" y="3406"/>
                    <a:pt x="2797" y="3386"/>
                  </a:cubicBezTo>
                  <a:cubicBezTo>
                    <a:pt x="2797" y="3376"/>
                    <a:pt x="2797" y="3376"/>
                    <a:pt x="2797" y="3376"/>
                  </a:cubicBezTo>
                  <a:cubicBezTo>
                    <a:pt x="2797" y="3358"/>
                    <a:pt x="2803" y="3346"/>
                    <a:pt x="2829" y="3346"/>
                  </a:cubicBezTo>
                  <a:cubicBezTo>
                    <a:pt x="2903" y="3346"/>
                    <a:pt x="2903" y="3346"/>
                    <a:pt x="2903" y="3346"/>
                  </a:cubicBezTo>
                  <a:cubicBezTo>
                    <a:pt x="2903" y="3384"/>
                    <a:pt x="2903" y="3384"/>
                    <a:pt x="2903" y="3384"/>
                  </a:cubicBezTo>
                  <a:cubicBezTo>
                    <a:pt x="2888" y="3395"/>
                    <a:pt x="2860" y="3412"/>
                    <a:pt x="2830" y="3412"/>
                  </a:cubicBezTo>
                  <a:moveTo>
                    <a:pt x="2855" y="3141"/>
                  </a:moveTo>
                  <a:cubicBezTo>
                    <a:pt x="2761" y="3141"/>
                    <a:pt x="2721" y="3177"/>
                    <a:pt x="2721" y="3236"/>
                  </a:cubicBezTo>
                  <a:cubicBezTo>
                    <a:pt x="2721" y="3245"/>
                    <a:pt x="2721" y="3245"/>
                    <a:pt x="2721" y="3245"/>
                  </a:cubicBezTo>
                  <a:cubicBezTo>
                    <a:pt x="2721" y="3256"/>
                    <a:pt x="2725" y="3261"/>
                    <a:pt x="2737" y="3261"/>
                  </a:cubicBezTo>
                  <a:cubicBezTo>
                    <a:pt x="2786" y="3261"/>
                    <a:pt x="2786" y="3261"/>
                    <a:pt x="2786" y="3261"/>
                  </a:cubicBezTo>
                  <a:cubicBezTo>
                    <a:pt x="2798" y="3261"/>
                    <a:pt x="2802" y="3256"/>
                    <a:pt x="2802" y="3245"/>
                  </a:cubicBezTo>
                  <a:cubicBezTo>
                    <a:pt x="2802" y="3240"/>
                    <a:pt x="2802" y="3240"/>
                    <a:pt x="2802" y="3240"/>
                  </a:cubicBezTo>
                  <a:cubicBezTo>
                    <a:pt x="2802" y="3216"/>
                    <a:pt x="2815" y="3205"/>
                    <a:pt x="2853" y="3205"/>
                  </a:cubicBezTo>
                  <a:cubicBezTo>
                    <a:pt x="2892" y="3205"/>
                    <a:pt x="2903" y="3219"/>
                    <a:pt x="2903" y="3243"/>
                  </a:cubicBezTo>
                  <a:cubicBezTo>
                    <a:pt x="2903" y="3285"/>
                    <a:pt x="2903" y="3285"/>
                    <a:pt x="2903" y="3285"/>
                  </a:cubicBezTo>
                  <a:cubicBezTo>
                    <a:pt x="2811" y="3285"/>
                    <a:pt x="2811" y="3285"/>
                    <a:pt x="2811" y="3285"/>
                  </a:cubicBezTo>
                  <a:cubicBezTo>
                    <a:pt x="2746" y="3285"/>
                    <a:pt x="2712" y="3324"/>
                    <a:pt x="2712" y="3368"/>
                  </a:cubicBezTo>
                  <a:cubicBezTo>
                    <a:pt x="2712" y="3398"/>
                    <a:pt x="2712" y="3398"/>
                    <a:pt x="2712" y="3398"/>
                  </a:cubicBezTo>
                  <a:cubicBezTo>
                    <a:pt x="2712" y="3442"/>
                    <a:pt x="2743" y="3481"/>
                    <a:pt x="2807" y="3481"/>
                  </a:cubicBezTo>
                  <a:cubicBezTo>
                    <a:pt x="2854" y="3481"/>
                    <a:pt x="2886" y="3460"/>
                    <a:pt x="2906" y="3444"/>
                  </a:cubicBezTo>
                  <a:cubicBezTo>
                    <a:pt x="2907" y="3458"/>
                    <a:pt x="2907" y="3458"/>
                    <a:pt x="2907" y="3458"/>
                  </a:cubicBezTo>
                  <a:cubicBezTo>
                    <a:pt x="2908" y="3470"/>
                    <a:pt x="2911" y="3476"/>
                    <a:pt x="2923" y="3476"/>
                  </a:cubicBezTo>
                  <a:cubicBezTo>
                    <a:pt x="2972" y="3476"/>
                    <a:pt x="2972" y="3476"/>
                    <a:pt x="2972" y="3476"/>
                  </a:cubicBezTo>
                  <a:cubicBezTo>
                    <a:pt x="2983" y="3476"/>
                    <a:pt x="2988" y="3470"/>
                    <a:pt x="2988" y="3458"/>
                  </a:cubicBezTo>
                  <a:cubicBezTo>
                    <a:pt x="2988" y="3236"/>
                    <a:pt x="2988" y="3236"/>
                    <a:pt x="2988" y="3236"/>
                  </a:cubicBezTo>
                  <a:cubicBezTo>
                    <a:pt x="2988" y="3177"/>
                    <a:pt x="2952" y="3141"/>
                    <a:pt x="2855" y="3141"/>
                  </a:cubicBezTo>
                  <a:moveTo>
                    <a:pt x="3169" y="3067"/>
                  </a:moveTo>
                  <a:cubicBezTo>
                    <a:pt x="3180" y="3067"/>
                    <a:pt x="3184" y="3072"/>
                    <a:pt x="3184" y="3084"/>
                  </a:cubicBezTo>
                  <a:cubicBezTo>
                    <a:pt x="3184" y="3147"/>
                    <a:pt x="3184" y="3147"/>
                    <a:pt x="3184" y="3147"/>
                  </a:cubicBezTo>
                  <a:cubicBezTo>
                    <a:pt x="3245" y="3147"/>
                    <a:pt x="3245" y="3147"/>
                    <a:pt x="3245" y="3147"/>
                  </a:cubicBezTo>
                  <a:cubicBezTo>
                    <a:pt x="3256" y="3147"/>
                    <a:pt x="3261" y="3151"/>
                    <a:pt x="3261" y="3163"/>
                  </a:cubicBezTo>
                  <a:cubicBezTo>
                    <a:pt x="3261" y="3200"/>
                    <a:pt x="3261" y="3200"/>
                    <a:pt x="3261" y="3200"/>
                  </a:cubicBezTo>
                  <a:cubicBezTo>
                    <a:pt x="3261" y="3211"/>
                    <a:pt x="3256" y="3216"/>
                    <a:pt x="3245" y="3216"/>
                  </a:cubicBezTo>
                  <a:cubicBezTo>
                    <a:pt x="3184" y="3216"/>
                    <a:pt x="3184" y="3216"/>
                    <a:pt x="3184" y="3216"/>
                  </a:cubicBezTo>
                  <a:cubicBezTo>
                    <a:pt x="3184" y="3368"/>
                    <a:pt x="3184" y="3368"/>
                    <a:pt x="3184" y="3368"/>
                  </a:cubicBezTo>
                  <a:cubicBezTo>
                    <a:pt x="3184" y="3393"/>
                    <a:pt x="3200" y="3404"/>
                    <a:pt x="3237" y="3404"/>
                  </a:cubicBezTo>
                  <a:cubicBezTo>
                    <a:pt x="3252" y="3404"/>
                    <a:pt x="3252" y="3404"/>
                    <a:pt x="3252" y="3404"/>
                  </a:cubicBezTo>
                  <a:cubicBezTo>
                    <a:pt x="3264" y="3404"/>
                    <a:pt x="3269" y="3409"/>
                    <a:pt x="3269" y="3421"/>
                  </a:cubicBezTo>
                  <a:cubicBezTo>
                    <a:pt x="3269" y="3459"/>
                    <a:pt x="3269" y="3459"/>
                    <a:pt x="3269" y="3459"/>
                  </a:cubicBezTo>
                  <a:cubicBezTo>
                    <a:pt x="3269" y="3471"/>
                    <a:pt x="3264" y="3476"/>
                    <a:pt x="3252" y="3476"/>
                  </a:cubicBezTo>
                  <a:cubicBezTo>
                    <a:pt x="3224" y="3476"/>
                    <a:pt x="3224" y="3476"/>
                    <a:pt x="3224" y="3476"/>
                  </a:cubicBezTo>
                  <a:cubicBezTo>
                    <a:pt x="3127" y="3476"/>
                    <a:pt x="3097" y="3442"/>
                    <a:pt x="3097" y="3378"/>
                  </a:cubicBezTo>
                  <a:cubicBezTo>
                    <a:pt x="3097" y="3216"/>
                    <a:pt x="3097" y="3216"/>
                    <a:pt x="3097" y="3216"/>
                  </a:cubicBezTo>
                  <a:cubicBezTo>
                    <a:pt x="3065" y="3216"/>
                    <a:pt x="3065" y="3216"/>
                    <a:pt x="3065" y="3216"/>
                  </a:cubicBezTo>
                  <a:cubicBezTo>
                    <a:pt x="3053" y="3216"/>
                    <a:pt x="3049" y="3211"/>
                    <a:pt x="3049" y="3200"/>
                  </a:cubicBezTo>
                  <a:cubicBezTo>
                    <a:pt x="3049" y="3167"/>
                    <a:pt x="3049" y="3167"/>
                    <a:pt x="3049" y="3167"/>
                  </a:cubicBezTo>
                  <a:cubicBezTo>
                    <a:pt x="3049" y="3155"/>
                    <a:pt x="3053" y="3152"/>
                    <a:pt x="3065" y="3151"/>
                  </a:cubicBezTo>
                  <a:cubicBezTo>
                    <a:pt x="3095" y="3147"/>
                    <a:pt x="3095" y="3147"/>
                    <a:pt x="3095" y="3147"/>
                  </a:cubicBezTo>
                  <a:cubicBezTo>
                    <a:pt x="3097" y="3147"/>
                    <a:pt x="3097" y="3147"/>
                    <a:pt x="3097" y="3147"/>
                  </a:cubicBezTo>
                  <a:cubicBezTo>
                    <a:pt x="3097" y="3084"/>
                    <a:pt x="3097" y="3084"/>
                    <a:pt x="3097" y="3084"/>
                  </a:cubicBezTo>
                  <a:cubicBezTo>
                    <a:pt x="3097" y="3072"/>
                    <a:pt x="3102" y="3067"/>
                    <a:pt x="3114" y="3067"/>
                  </a:cubicBezTo>
                  <a:cubicBezTo>
                    <a:pt x="3169" y="3067"/>
                    <a:pt x="3169" y="3067"/>
                    <a:pt x="3169" y="3067"/>
                  </a:cubicBezTo>
                  <a:moveTo>
                    <a:pt x="3403" y="3146"/>
                  </a:moveTo>
                  <a:cubicBezTo>
                    <a:pt x="3348" y="3146"/>
                    <a:pt x="3348" y="3146"/>
                    <a:pt x="3348" y="3146"/>
                  </a:cubicBezTo>
                  <a:cubicBezTo>
                    <a:pt x="3336" y="3146"/>
                    <a:pt x="3332" y="3151"/>
                    <a:pt x="3332" y="3163"/>
                  </a:cubicBezTo>
                  <a:cubicBezTo>
                    <a:pt x="3332" y="3458"/>
                    <a:pt x="3332" y="3458"/>
                    <a:pt x="3332" y="3458"/>
                  </a:cubicBezTo>
                  <a:cubicBezTo>
                    <a:pt x="3332" y="3470"/>
                    <a:pt x="3336" y="3476"/>
                    <a:pt x="3348" y="3476"/>
                  </a:cubicBezTo>
                  <a:cubicBezTo>
                    <a:pt x="3403" y="3476"/>
                    <a:pt x="3403" y="3476"/>
                    <a:pt x="3403" y="3476"/>
                  </a:cubicBezTo>
                  <a:cubicBezTo>
                    <a:pt x="3414" y="3476"/>
                    <a:pt x="3418" y="3470"/>
                    <a:pt x="3418" y="3458"/>
                  </a:cubicBezTo>
                  <a:cubicBezTo>
                    <a:pt x="3418" y="3163"/>
                    <a:pt x="3418" y="3163"/>
                    <a:pt x="3418" y="3163"/>
                  </a:cubicBezTo>
                  <a:cubicBezTo>
                    <a:pt x="3418" y="3151"/>
                    <a:pt x="3414" y="3146"/>
                    <a:pt x="3403" y="3146"/>
                  </a:cubicBezTo>
                  <a:moveTo>
                    <a:pt x="3403" y="3013"/>
                  </a:moveTo>
                  <a:cubicBezTo>
                    <a:pt x="3348" y="3013"/>
                    <a:pt x="3348" y="3013"/>
                    <a:pt x="3348" y="3013"/>
                  </a:cubicBezTo>
                  <a:cubicBezTo>
                    <a:pt x="3336" y="3013"/>
                    <a:pt x="3332" y="3018"/>
                    <a:pt x="3332" y="3030"/>
                  </a:cubicBezTo>
                  <a:cubicBezTo>
                    <a:pt x="3332" y="3087"/>
                    <a:pt x="3332" y="3087"/>
                    <a:pt x="3332" y="3087"/>
                  </a:cubicBezTo>
                  <a:cubicBezTo>
                    <a:pt x="3332" y="3098"/>
                    <a:pt x="3336" y="3103"/>
                    <a:pt x="3348" y="3103"/>
                  </a:cubicBezTo>
                  <a:cubicBezTo>
                    <a:pt x="3403" y="3103"/>
                    <a:pt x="3403" y="3103"/>
                    <a:pt x="3403" y="3103"/>
                  </a:cubicBezTo>
                  <a:cubicBezTo>
                    <a:pt x="3414" y="3103"/>
                    <a:pt x="3418" y="3098"/>
                    <a:pt x="3418" y="3087"/>
                  </a:cubicBezTo>
                  <a:cubicBezTo>
                    <a:pt x="3418" y="3030"/>
                    <a:pt x="3418" y="3030"/>
                    <a:pt x="3418" y="3030"/>
                  </a:cubicBezTo>
                  <a:cubicBezTo>
                    <a:pt x="3418" y="3018"/>
                    <a:pt x="3414" y="3013"/>
                    <a:pt x="3403" y="3013"/>
                  </a:cubicBezTo>
                  <a:moveTo>
                    <a:pt x="3638" y="3412"/>
                  </a:moveTo>
                  <a:cubicBezTo>
                    <a:pt x="3601" y="3412"/>
                    <a:pt x="3581" y="3401"/>
                    <a:pt x="3581" y="3376"/>
                  </a:cubicBezTo>
                  <a:cubicBezTo>
                    <a:pt x="3581" y="3245"/>
                    <a:pt x="3581" y="3245"/>
                    <a:pt x="3581" y="3245"/>
                  </a:cubicBezTo>
                  <a:cubicBezTo>
                    <a:pt x="3581" y="3221"/>
                    <a:pt x="3601" y="3209"/>
                    <a:pt x="3638" y="3209"/>
                  </a:cubicBezTo>
                  <a:cubicBezTo>
                    <a:pt x="3675" y="3209"/>
                    <a:pt x="3694" y="3221"/>
                    <a:pt x="3694" y="3245"/>
                  </a:cubicBezTo>
                  <a:cubicBezTo>
                    <a:pt x="3694" y="3376"/>
                    <a:pt x="3694" y="3376"/>
                    <a:pt x="3694" y="3376"/>
                  </a:cubicBezTo>
                  <a:cubicBezTo>
                    <a:pt x="3694" y="3401"/>
                    <a:pt x="3675" y="3412"/>
                    <a:pt x="3638" y="3412"/>
                  </a:cubicBezTo>
                  <a:moveTo>
                    <a:pt x="3638" y="3141"/>
                  </a:moveTo>
                  <a:cubicBezTo>
                    <a:pt x="3540" y="3141"/>
                    <a:pt x="3495" y="3179"/>
                    <a:pt x="3495" y="3238"/>
                  </a:cubicBezTo>
                  <a:cubicBezTo>
                    <a:pt x="3495" y="3383"/>
                    <a:pt x="3495" y="3383"/>
                    <a:pt x="3495" y="3383"/>
                  </a:cubicBezTo>
                  <a:cubicBezTo>
                    <a:pt x="3495" y="3442"/>
                    <a:pt x="3540" y="3481"/>
                    <a:pt x="3638" y="3481"/>
                  </a:cubicBezTo>
                  <a:cubicBezTo>
                    <a:pt x="3735" y="3481"/>
                    <a:pt x="3781" y="3442"/>
                    <a:pt x="3781" y="3383"/>
                  </a:cubicBezTo>
                  <a:cubicBezTo>
                    <a:pt x="3781" y="3238"/>
                    <a:pt x="3781" y="3238"/>
                    <a:pt x="3781" y="3238"/>
                  </a:cubicBezTo>
                  <a:cubicBezTo>
                    <a:pt x="3781" y="3179"/>
                    <a:pt x="3735" y="3141"/>
                    <a:pt x="3638" y="3141"/>
                  </a:cubicBezTo>
                  <a:moveTo>
                    <a:pt x="4048" y="3141"/>
                  </a:moveTo>
                  <a:cubicBezTo>
                    <a:pt x="4109" y="3141"/>
                    <a:pt x="4144" y="3178"/>
                    <a:pt x="4144" y="3229"/>
                  </a:cubicBezTo>
                  <a:cubicBezTo>
                    <a:pt x="4144" y="3458"/>
                    <a:pt x="4144" y="3458"/>
                    <a:pt x="4144" y="3458"/>
                  </a:cubicBezTo>
                  <a:cubicBezTo>
                    <a:pt x="4144" y="3470"/>
                    <a:pt x="4139" y="3476"/>
                    <a:pt x="4127" y="3476"/>
                  </a:cubicBezTo>
                  <a:cubicBezTo>
                    <a:pt x="4074" y="3476"/>
                    <a:pt x="4074" y="3476"/>
                    <a:pt x="4074" y="3476"/>
                  </a:cubicBezTo>
                  <a:cubicBezTo>
                    <a:pt x="4062" y="3476"/>
                    <a:pt x="4056" y="3470"/>
                    <a:pt x="4056" y="3458"/>
                  </a:cubicBezTo>
                  <a:cubicBezTo>
                    <a:pt x="4056" y="3251"/>
                    <a:pt x="4056" y="3251"/>
                    <a:pt x="4056" y="3251"/>
                  </a:cubicBezTo>
                  <a:cubicBezTo>
                    <a:pt x="4056" y="3227"/>
                    <a:pt x="4049" y="3216"/>
                    <a:pt x="4021" y="3216"/>
                  </a:cubicBezTo>
                  <a:cubicBezTo>
                    <a:pt x="3988" y="3216"/>
                    <a:pt x="3958" y="3235"/>
                    <a:pt x="3944" y="3246"/>
                  </a:cubicBezTo>
                  <a:cubicBezTo>
                    <a:pt x="3944" y="3458"/>
                    <a:pt x="3944" y="3458"/>
                    <a:pt x="3944" y="3458"/>
                  </a:cubicBezTo>
                  <a:cubicBezTo>
                    <a:pt x="3944" y="3470"/>
                    <a:pt x="3940" y="3476"/>
                    <a:pt x="3929" y="3476"/>
                  </a:cubicBezTo>
                  <a:cubicBezTo>
                    <a:pt x="3874" y="3476"/>
                    <a:pt x="3874" y="3476"/>
                    <a:pt x="3874" y="3476"/>
                  </a:cubicBezTo>
                  <a:cubicBezTo>
                    <a:pt x="3862" y="3476"/>
                    <a:pt x="3857" y="3470"/>
                    <a:pt x="3857" y="3458"/>
                  </a:cubicBezTo>
                  <a:cubicBezTo>
                    <a:pt x="3857" y="3162"/>
                    <a:pt x="3857" y="3162"/>
                    <a:pt x="3857" y="3162"/>
                  </a:cubicBezTo>
                  <a:cubicBezTo>
                    <a:pt x="3857" y="3151"/>
                    <a:pt x="3862" y="3146"/>
                    <a:pt x="3874" y="3146"/>
                  </a:cubicBezTo>
                  <a:cubicBezTo>
                    <a:pt x="3925" y="3146"/>
                    <a:pt x="3925" y="3146"/>
                    <a:pt x="3925" y="3146"/>
                  </a:cubicBezTo>
                  <a:cubicBezTo>
                    <a:pt x="3937" y="3146"/>
                    <a:pt x="3940" y="3151"/>
                    <a:pt x="3941" y="3162"/>
                  </a:cubicBezTo>
                  <a:cubicBezTo>
                    <a:pt x="3942" y="3178"/>
                    <a:pt x="3942" y="3178"/>
                    <a:pt x="3942" y="3178"/>
                  </a:cubicBezTo>
                  <a:cubicBezTo>
                    <a:pt x="3961" y="3162"/>
                    <a:pt x="3994" y="3141"/>
                    <a:pt x="4048" y="3141"/>
                  </a:cubicBezTo>
                  <a:moveTo>
                    <a:pt x="4333" y="3412"/>
                  </a:moveTo>
                  <a:cubicBezTo>
                    <a:pt x="4314" y="3412"/>
                    <a:pt x="4300" y="3406"/>
                    <a:pt x="4300" y="3386"/>
                  </a:cubicBezTo>
                  <a:cubicBezTo>
                    <a:pt x="4300" y="3376"/>
                    <a:pt x="4300" y="3376"/>
                    <a:pt x="4300" y="3376"/>
                  </a:cubicBezTo>
                  <a:cubicBezTo>
                    <a:pt x="4300" y="3358"/>
                    <a:pt x="4306" y="3346"/>
                    <a:pt x="4332" y="3346"/>
                  </a:cubicBezTo>
                  <a:cubicBezTo>
                    <a:pt x="4406" y="3346"/>
                    <a:pt x="4406" y="3346"/>
                    <a:pt x="4406" y="3346"/>
                  </a:cubicBezTo>
                  <a:cubicBezTo>
                    <a:pt x="4406" y="3384"/>
                    <a:pt x="4406" y="3384"/>
                    <a:pt x="4406" y="3384"/>
                  </a:cubicBezTo>
                  <a:cubicBezTo>
                    <a:pt x="4391" y="3395"/>
                    <a:pt x="4364" y="3412"/>
                    <a:pt x="4333" y="3412"/>
                  </a:cubicBezTo>
                  <a:moveTo>
                    <a:pt x="4359" y="3141"/>
                  </a:moveTo>
                  <a:cubicBezTo>
                    <a:pt x="4264" y="3141"/>
                    <a:pt x="4225" y="3177"/>
                    <a:pt x="4225" y="3236"/>
                  </a:cubicBezTo>
                  <a:cubicBezTo>
                    <a:pt x="4225" y="3245"/>
                    <a:pt x="4225" y="3245"/>
                    <a:pt x="4225" y="3245"/>
                  </a:cubicBezTo>
                  <a:cubicBezTo>
                    <a:pt x="4225" y="3256"/>
                    <a:pt x="4229" y="3261"/>
                    <a:pt x="4241" y="3261"/>
                  </a:cubicBezTo>
                  <a:cubicBezTo>
                    <a:pt x="4290" y="3261"/>
                    <a:pt x="4290" y="3261"/>
                    <a:pt x="4290" y="3261"/>
                  </a:cubicBezTo>
                  <a:cubicBezTo>
                    <a:pt x="4301" y="3261"/>
                    <a:pt x="4306" y="3256"/>
                    <a:pt x="4306" y="3245"/>
                  </a:cubicBezTo>
                  <a:cubicBezTo>
                    <a:pt x="4306" y="3240"/>
                    <a:pt x="4306" y="3240"/>
                    <a:pt x="4306" y="3240"/>
                  </a:cubicBezTo>
                  <a:cubicBezTo>
                    <a:pt x="4306" y="3216"/>
                    <a:pt x="4319" y="3205"/>
                    <a:pt x="4357" y="3205"/>
                  </a:cubicBezTo>
                  <a:cubicBezTo>
                    <a:pt x="4395" y="3205"/>
                    <a:pt x="4406" y="3219"/>
                    <a:pt x="4406" y="3243"/>
                  </a:cubicBezTo>
                  <a:cubicBezTo>
                    <a:pt x="4406" y="3285"/>
                    <a:pt x="4406" y="3285"/>
                    <a:pt x="4406" y="3285"/>
                  </a:cubicBezTo>
                  <a:cubicBezTo>
                    <a:pt x="4315" y="3285"/>
                    <a:pt x="4315" y="3285"/>
                    <a:pt x="4315" y="3285"/>
                  </a:cubicBezTo>
                  <a:cubicBezTo>
                    <a:pt x="4249" y="3285"/>
                    <a:pt x="4216" y="3324"/>
                    <a:pt x="4216" y="3368"/>
                  </a:cubicBezTo>
                  <a:cubicBezTo>
                    <a:pt x="4216" y="3398"/>
                    <a:pt x="4216" y="3398"/>
                    <a:pt x="4216" y="3398"/>
                  </a:cubicBezTo>
                  <a:cubicBezTo>
                    <a:pt x="4216" y="3442"/>
                    <a:pt x="4246" y="3481"/>
                    <a:pt x="4311" y="3481"/>
                  </a:cubicBezTo>
                  <a:cubicBezTo>
                    <a:pt x="4357" y="3481"/>
                    <a:pt x="4390" y="3460"/>
                    <a:pt x="4409" y="3444"/>
                  </a:cubicBezTo>
                  <a:cubicBezTo>
                    <a:pt x="4410" y="3458"/>
                    <a:pt x="4410" y="3458"/>
                    <a:pt x="4410" y="3458"/>
                  </a:cubicBezTo>
                  <a:cubicBezTo>
                    <a:pt x="4412" y="3470"/>
                    <a:pt x="4414" y="3476"/>
                    <a:pt x="4426" y="3476"/>
                  </a:cubicBezTo>
                  <a:cubicBezTo>
                    <a:pt x="4476" y="3476"/>
                    <a:pt x="4476" y="3476"/>
                    <a:pt x="4476" y="3476"/>
                  </a:cubicBezTo>
                  <a:cubicBezTo>
                    <a:pt x="4487" y="3476"/>
                    <a:pt x="4492" y="3470"/>
                    <a:pt x="4492" y="3458"/>
                  </a:cubicBezTo>
                  <a:cubicBezTo>
                    <a:pt x="4492" y="3236"/>
                    <a:pt x="4492" y="3236"/>
                    <a:pt x="4492" y="3236"/>
                  </a:cubicBezTo>
                  <a:cubicBezTo>
                    <a:pt x="4492" y="3177"/>
                    <a:pt x="4455" y="3141"/>
                    <a:pt x="4359" y="3141"/>
                  </a:cubicBezTo>
                  <a:moveTo>
                    <a:pt x="4643" y="3013"/>
                  </a:moveTo>
                  <a:cubicBezTo>
                    <a:pt x="4654" y="3013"/>
                    <a:pt x="4658" y="3018"/>
                    <a:pt x="4658" y="3030"/>
                  </a:cubicBezTo>
                  <a:cubicBezTo>
                    <a:pt x="4658" y="3458"/>
                    <a:pt x="4658" y="3458"/>
                    <a:pt x="4658" y="3458"/>
                  </a:cubicBezTo>
                  <a:cubicBezTo>
                    <a:pt x="4658" y="3470"/>
                    <a:pt x="4654" y="3476"/>
                    <a:pt x="4643" y="3476"/>
                  </a:cubicBezTo>
                  <a:cubicBezTo>
                    <a:pt x="4588" y="3476"/>
                    <a:pt x="4588" y="3476"/>
                    <a:pt x="4588" y="3476"/>
                  </a:cubicBezTo>
                  <a:cubicBezTo>
                    <a:pt x="4576" y="3476"/>
                    <a:pt x="4571" y="3470"/>
                    <a:pt x="4571" y="3458"/>
                  </a:cubicBezTo>
                  <a:cubicBezTo>
                    <a:pt x="4571" y="3030"/>
                    <a:pt x="4571" y="3030"/>
                    <a:pt x="4571" y="3030"/>
                  </a:cubicBezTo>
                  <a:cubicBezTo>
                    <a:pt x="4571" y="3018"/>
                    <a:pt x="4576" y="3013"/>
                    <a:pt x="4588" y="3013"/>
                  </a:cubicBezTo>
                  <a:cubicBezTo>
                    <a:pt x="4643" y="3013"/>
                    <a:pt x="4643" y="3013"/>
                    <a:pt x="4643" y="3013"/>
                  </a:cubicBezTo>
                  <a:moveTo>
                    <a:pt x="4981" y="3405"/>
                  </a:moveTo>
                  <a:cubicBezTo>
                    <a:pt x="4950" y="3405"/>
                    <a:pt x="4945" y="3388"/>
                    <a:pt x="4945" y="3370"/>
                  </a:cubicBezTo>
                  <a:cubicBezTo>
                    <a:pt x="4945" y="3251"/>
                    <a:pt x="4945" y="3251"/>
                    <a:pt x="4945" y="3251"/>
                  </a:cubicBezTo>
                  <a:cubicBezTo>
                    <a:pt x="4945" y="3233"/>
                    <a:pt x="4950" y="3216"/>
                    <a:pt x="4981" y="3216"/>
                  </a:cubicBezTo>
                  <a:cubicBezTo>
                    <a:pt x="5014" y="3216"/>
                    <a:pt x="5044" y="3236"/>
                    <a:pt x="5057" y="3247"/>
                  </a:cubicBezTo>
                  <a:cubicBezTo>
                    <a:pt x="5057" y="3375"/>
                    <a:pt x="5057" y="3375"/>
                    <a:pt x="5057" y="3375"/>
                  </a:cubicBezTo>
                  <a:cubicBezTo>
                    <a:pt x="5044" y="3386"/>
                    <a:pt x="5014" y="3405"/>
                    <a:pt x="4981" y="3405"/>
                  </a:cubicBezTo>
                  <a:moveTo>
                    <a:pt x="5128" y="3013"/>
                  </a:moveTo>
                  <a:cubicBezTo>
                    <a:pt x="5073" y="3013"/>
                    <a:pt x="5073" y="3013"/>
                    <a:pt x="5073" y="3013"/>
                  </a:cubicBezTo>
                  <a:cubicBezTo>
                    <a:pt x="5061" y="3013"/>
                    <a:pt x="5057" y="3018"/>
                    <a:pt x="5057" y="3030"/>
                  </a:cubicBezTo>
                  <a:cubicBezTo>
                    <a:pt x="5057" y="3176"/>
                    <a:pt x="5057" y="3176"/>
                    <a:pt x="5057" y="3176"/>
                  </a:cubicBezTo>
                  <a:cubicBezTo>
                    <a:pt x="5038" y="3162"/>
                    <a:pt x="5005" y="3141"/>
                    <a:pt x="4954" y="3141"/>
                  </a:cubicBezTo>
                  <a:cubicBezTo>
                    <a:pt x="4889" y="3141"/>
                    <a:pt x="4858" y="3178"/>
                    <a:pt x="4858" y="3237"/>
                  </a:cubicBezTo>
                  <a:cubicBezTo>
                    <a:pt x="4858" y="3384"/>
                    <a:pt x="4858" y="3384"/>
                    <a:pt x="4858" y="3384"/>
                  </a:cubicBezTo>
                  <a:cubicBezTo>
                    <a:pt x="4858" y="3443"/>
                    <a:pt x="4889" y="3481"/>
                    <a:pt x="4954" y="3481"/>
                  </a:cubicBezTo>
                  <a:cubicBezTo>
                    <a:pt x="5007" y="3481"/>
                    <a:pt x="5041" y="3458"/>
                    <a:pt x="5060" y="3444"/>
                  </a:cubicBezTo>
                  <a:cubicBezTo>
                    <a:pt x="5061" y="3458"/>
                    <a:pt x="5061" y="3458"/>
                    <a:pt x="5061" y="3458"/>
                  </a:cubicBezTo>
                  <a:cubicBezTo>
                    <a:pt x="5062" y="3470"/>
                    <a:pt x="5065" y="3476"/>
                    <a:pt x="5077" y="3476"/>
                  </a:cubicBezTo>
                  <a:cubicBezTo>
                    <a:pt x="5128" y="3476"/>
                    <a:pt x="5128" y="3476"/>
                    <a:pt x="5128" y="3476"/>
                  </a:cubicBezTo>
                  <a:cubicBezTo>
                    <a:pt x="5140" y="3476"/>
                    <a:pt x="5144" y="3470"/>
                    <a:pt x="5144" y="3458"/>
                  </a:cubicBezTo>
                  <a:cubicBezTo>
                    <a:pt x="5144" y="3030"/>
                    <a:pt x="5144" y="3030"/>
                    <a:pt x="5144" y="3030"/>
                  </a:cubicBezTo>
                  <a:cubicBezTo>
                    <a:pt x="5144" y="3018"/>
                    <a:pt x="5140" y="3013"/>
                    <a:pt x="5128" y="3013"/>
                  </a:cubicBezTo>
                  <a:moveTo>
                    <a:pt x="5305" y="3272"/>
                  </a:moveTo>
                  <a:cubicBezTo>
                    <a:pt x="5305" y="3243"/>
                    <a:pt x="5305" y="3243"/>
                    <a:pt x="5305" y="3243"/>
                  </a:cubicBezTo>
                  <a:cubicBezTo>
                    <a:pt x="5305" y="3219"/>
                    <a:pt x="5319" y="3206"/>
                    <a:pt x="5357" y="3206"/>
                  </a:cubicBezTo>
                  <a:cubicBezTo>
                    <a:pt x="5394" y="3206"/>
                    <a:pt x="5409" y="3219"/>
                    <a:pt x="5409" y="3243"/>
                  </a:cubicBezTo>
                  <a:cubicBezTo>
                    <a:pt x="5409" y="3272"/>
                    <a:pt x="5409" y="3272"/>
                    <a:pt x="5409" y="3272"/>
                  </a:cubicBezTo>
                  <a:cubicBezTo>
                    <a:pt x="5305" y="3272"/>
                    <a:pt x="5305" y="3272"/>
                    <a:pt x="5305" y="3272"/>
                  </a:cubicBezTo>
                  <a:moveTo>
                    <a:pt x="5357" y="3141"/>
                  </a:moveTo>
                  <a:cubicBezTo>
                    <a:pt x="5260" y="3141"/>
                    <a:pt x="5221" y="3179"/>
                    <a:pt x="5221" y="3238"/>
                  </a:cubicBezTo>
                  <a:cubicBezTo>
                    <a:pt x="5221" y="3383"/>
                    <a:pt x="5221" y="3383"/>
                    <a:pt x="5221" y="3383"/>
                  </a:cubicBezTo>
                  <a:cubicBezTo>
                    <a:pt x="5221" y="3443"/>
                    <a:pt x="5259" y="3481"/>
                    <a:pt x="5356" y="3481"/>
                  </a:cubicBezTo>
                  <a:cubicBezTo>
                    <a:pt x="5454" y="3481"/>
                    <a:pt x="5488" y="3443"/>
                    <a:pt x="5488" y="3383"/>
                  </a:cubicBezTo>
                  <a:cubicBezTo>
                    <a:pt x="5488" y="3376"/>
                    <a:pt x="5488" y="3376"/>
                    <a:pt x="5488" y="3376"/>
                  </a:cubicBezTo>
                  <a:cubicBezTo>
                    <a:pt x="5488" y="3364"/>
                    <a:pt x="5483" y="3359"/>
                    <a:pt x="5472" y="3359"/>
                  </a:cubicBezTo>
                  <a:cubicBezTo>
                    <a:pt x="5425" y="3359"/>
                    <a:pt x="5425" y="3359"/>
                    <a:pt x="5425" y="3359"/>
                  </a:cubicBezTo>
                  <a:cubicBezTo>
                    <a:pt x="5413" y="3359"/>
                    <a:pt x="5409" y="3364"/>
                    <a:pt x="5409" y="3376"/>
                  </a:cubicBezTo>
                  <a:cubicBezTo>
                    <a:pt x="5409" y="3379"/>
                    <a:pt x="5409" y="3379"/>
                    <a:pt x="5409" y="3379"/>
                  </a:cubicBezTo>
                  <a:cubicBezTo>
                    <a:pt x="5409" y="3402"/>
                    <a:pt x="5396" y="3415"/>
                    <a:pt x="5357" y="3415"/>
                  </a:cubicBezTo>
                  <a:cubicBezTo>
                    <a:pt x="5318" y="3415"/>
                    <a:pt x="5305" y="3402"/>
                    <a:pt x="5305" y="3379"/>
                  </a:cubicBezTo>
                  <a:cubicBezTo>
                    <a:pt x="5305" y="3330"/>
                    <a:pt x="5305" y="3330"/>
                    <a:pt x="5305" y="3330"/>
                  </a:cubicBezTo>
                  <a:cubicBezTo>
                    <a:pt x="5475" y="3330"/>
                    <a:pt x="5475" y="3330"/>
                    <a:pt x="5475" y="3330"/>
                  </a:cubicBezTo>
                  <a:cubicBezTo>
                    <a:pt x="5485" y="3330"/>
                    <a:pt x="5489" y="3325"/>
                    <a:pt x="5489" y="3315"/>
                  </a:cubicBezTo>
                  <a:cubicBezTo>
                    <a:pt x="5489" y="3238"/>
                    <a:pt x="5489" y="3238"/>
                    <a:pt x="5489" y="3238"/>
                  </a:cubicBezTo>
                  <a:cubicBezTo>
                    <a:pt x="5489" y="3179"/>
                    <a:pt x="5454" y="3141"/>
                    <a:pt x="5357" y="3141"/>
                  </a:cubicBezTo>
                  <a:moveTo>
                    <a:pt x="5757" y="3013"/>
                  </a:moveTo>
                  <a:cubicBezTo>
                    <a:pt x="5769" y="3013"/>
                    <a:pt x="5773" y="3018"/>
                    <a:pt x="5773" y="3030"/>
                  </a:cubicBezTo>
                  <a:cubicBezTo>
                    <a:pt x="5773" y="3458"/>
                    <a:pt x="5773" y="3458"/>
                    <a:pt x="5773" y="3458"/>
                  </a:cubicBezTo>
                  <a:cubicBezTo>
                    <a:pt x="5773" y="3470"/>
                    <a:pt x="5769" y="3476"/>
                    <a:pt x="5757" y="3476"/>
                  </a:cubicBezTo>
                  <a:cubicBezTo>
                    <a:pt x="5702" y="3476"/>
                    <a:pt x="5702" y="3476"/>
                    <a:pt x="5702" y="3476"/>
                  </a:cubicBezTo>
                  <a:cubicBezTo>
                    <a:pt x="5691" y="3476"/>
                    <a:pt x="5686" y="3470"/>
                    <a:pt x="5686" y="3458"/>
                  </a:cubicBezTo>
                  <a:cubicBezTo>
                    <a:pt x="5686" y="3030"/>
                    <a:pt x="5686" y="3030"/>
                    <a:pt x="5686" y="3030"/>
                  </a:cubicBezTo>
                  <a:cubicBezTo>
                    <a:pt x="5686" y="3018"/>
                    <a:pt x="5691" y="3013"/>
                    <a:pt x="5702" y="3013"/>
                  </a:cubicBezTo>
                  <a:cubicBezTo>
                    <a:pt x="5757" y="3013"/>
                    <a:pt x="5757" y="3013"/>
                    <a:pt x="5757" y="3013"/>
                  </a:cubicBezTo>
                  <a:moveTo>
                    <a:pt x="5964" y="3412"/>
                  </a:moveTo>
                  <a:cubicBezTo>
                    <a:pt x="5944" y="3412"/>
                    <a:pt x="5931" y="3406"/>
                    <a:pt x="5931" y="3386"/>
                  </a:cubicBezTo>
                  <a:cubicBezTo>
                    <a:pt x="5931" y="3376"/>
                    <a:pt x="5931" y="3376"/>
                    <a:pt x="5931" y="3376"/>
                  </a:cubicBezTo>
                  <a:cubicBezTo>
                    <a:pt x="5931" y="3358"/>
                    <a:pt x="5937" y="3346"/>
                    <a:pt x="5963" y="3346"/>
                  </a:cubicBezTo>
                  <a:cubicBezTo>
                    <a:pt x="6037" y="3346"/>
                    <a:pt x="6037" y="3346"/>
                    <a:pt x="6037" y="3346"/>
                  </a:cubicBezTo>
                  <a:cubicBezTo>
                    <a:pt x="6037" y="3384"/>
                    <a:pt x="6037" y="3384"/>
                    <a:pt x="6037" y="3384"/>
                  </a:cubicBezTo>
                  <a:cubicBezTo>
                    <a:pt x="6022" y="3395"/>
                    <a:pt x="5994" y="3412"/>
                    <a:pt x="5964" y="3412"/>
                  </a:cubicBezTo>
                  <a:moveTo>
                    <a:pt x="5989" y="3141"/>
                  </a:moveTo>
                  <a:cubicBezTo>
                    <a:pt x="5895" y="3141"/>
                    <a:pt x="5855" y="3177"/>
                    <a:pt x="5855" y="3236"/>
                  </a:cubicBezTo>
                  <a:cubicBezTo>
                    <a:pt x="5855" y="3245"/>
                    <a:pt x="5855" y="3245"/>
                    <a:pt x="5855" y="3245"/>
                  </a:cubicBezTo>
                  <a:cubicBezTo>
                    <a:pt x="5855" y="3256"/>
                    <a:pt x="5859" y="3261"/>
                    <a:pt x="5871" y="3261"/>
                  </a:cubicBezTo>
                  <a:cubicBezTo>
                    <a:pt x="5920" y="3261"/>
                    <a:pt x="5920" y="3261"/>
                    <a:pt x="5920" y="3261"/>
                  </a:cubicBezTo>
                  <a:cubicBezTo>
                    <a:pt x="5932" y="3261"/>
                    <a:pt x="5936" y="3256"/>
                    <a:pt x="5936" y="3245"/>
                  </a:cubicBezTo>
                  <a:cubicBezTo>
                    <a:pt x="5936" y="3240"/>
                    <a:pt x="5936" y="3240"/>
                    <a:pt x="5936" y="3240"/>
                  </a:cubicBezTo>
                  <a:cubicBezTo>
                    <a:pt x="5936" y="3216"/>
                    <a:pt x="5949" y="3205"/>
                    <a:pt x="5987" y="3205"/>
                  </a:cubicBezTo>
                  <a:cubicBezTo>
                    <a:pt x="6026" y="3205"/>
                    <a:pt x="6037" y="3219"/>
                    <a:pt x="6037" y="3243"/>
                  </a:cubicBezTo>
                  <a:cubicBezTo>
                    <a:pt x="6037" y="3285"/>
                    <a:pt x="6037" y="3285"/>
                    <a:pt x="6037" y="3285"/>
                  </a:cubicBezTo>
                  <a:cubicBezTo>
                    <a:pt x="5945" y="3285"/>
                    <a:pt x="5945" y="3285"/>
                    <a:pt x="5945" y="3285"/>
                  </a:cubicBezTo>
                  <a:cubicBezTo>
                    <a:pt x="5880" y="3285"/>
                    <a:pt x="5846" y="3324"/>
                    <a:pt x="5846" y="3368"/>
                  </a:cubicBezTo>
                  <a:cubicBezTo>
                    <a:pt x="5846" y="3398"/>
                    <a:pt x="5846" y="3398"/>
                    <a:pt x="5846" y="3398"/>
                  </a:cubicBezTo>
                  <a:cubicBezTo>
                    <a:pt x="5846" y="3442"/>
                    <a:pt x="5877" y="3481"/>
                    <a:pt x="5941" y="3481"/>
                  </a:cubicBezTo>
                  <a:cubicBezTo>
                    <a:pt x="5988" y="3481"/>
                    <a:pt x="6020" y="3460"/>
                    <a:pt x="6039" y="3444"/>
                  </a:cubicBezTo>
                  <a:cubicBezTo>
                    <a:pt x="6041" y="3458"/>
                    <a:pt x="6041" y="3458"/>
                    <a:pt x="6041" y="3458"/>
                  </a:cubicBezTo>
                  <a:cubicBezTo>
                    <a:pt x="6042" y="3470"/>
                    <a:pt x="6045" y="3476"/>
                    <a:pt x="6057" y="3476"/>
                  </a:cubicBezTo>
                  <a:cubicBezTo>
                    <a:pt x="6106" y="3476"/>
                    <a:pt x="6106" y="3476"/>
                    <a:pt x="6106" y="3476"/>
                  </a:cubicBezTo>
                  <a:cubicBezTo>
                    <a:pt x="6118" y="3476"/>
                    <a:pt x="6122" y="3470"/>
                    <a:pt x="6122" y="3458"/>
                  </a:cubicBezTo>
                  <a:cubicBezTo>
                    <a:pt x="6122" y="3236"/>
                    <a:pt x="6122" y="3236"/>
                    <a:pt x="6122" y="3236"/>
                  </a:cubicBezTo>
                  <a:cubicBezTo>
                    <a:pt x="6122" y="3177"/>
                    <a:pt x="6086" y="3141"/>
                    <a:pt x="5989" y="3141"/>
                  </a:cubicBezTo>
                  <a:moveTo>
                    <a:pt x="6446" y="3141"/>
                  </a:moveTo>
                  <a:cubicBezTo>
                    <a:pt x="6542" y="3141"/>
                    <a:pt x="6573" y="3186"/>
                    <a:pt x="6573" y="3229"/>
                  </a:cubicBezTo>
                  <a:cubicBezTo>
                    <a:pt x="6573" y="3241"/>
                    <a:pt x="6573" y="3241"/>
                    <a:pt x="6573" y="3241"/>
                  </a:cubicBezTo>
                  <a:cubicBezTo>
                    <a:pt x="6573" y="3253"/>
                    <a:pt x="6569" y="3257"/>
                    <a:pt x="6558" y="3257"/>
                  </a:cubicBezTo>
                  <a:cubicBezTo>
                    <a:pt x="6509" y="3257"/>
                    <a:pt x="6509" y="3257"/>
                    <a:pt x="6509" y="3257"/>
                  </a:cubicBezTo>
                  <a:cubicBezTo>
                    <a:pt x="6498" y="3257"/>
                    <a:pt x="6494" y="3253"/>
                    <a:pt x="6494" y="3241"/>
                  </a:cubicBezTo>
                  <a:cubicBezTo>
                    <a:pt x="6494" y="3229"/>
                    <a:pt x="6494" y="3229"/>
                    <a:pt x="6494" y="3229"/>
                  </a:cubicBezTo>
                  <a:cubicBezTo>
                    <a:pt x="6494" y="3208"/>
                    <a:pt x="6474" y="3202"/>
                    <a:pt x="6446" y="3202"/>
                  </a:cubicBezTo>
                  <a:cubicBezTo>
                    <a:pt x="6417" y="3202"/>
                    <a:pt x="6398" y="3208"/>
                    <a:pt x="6398" y="3229"/>
                  </a:cubicBezTo>
                  <a:cubicBezTo>
                    <a:pt x="6398" y="3236"/>
                    <a:pt x="6398" y="3236"/>
                    <a:pt x="6398" y="3236"/>
                  </a:cubicBezTo>
                  <a:cubicBezTo>
                    <a:pt x="6398" y="3249"/>
                    <a:pt x="6409" y="3256"/>
                    <a:pt x="6419" y="3259"/>
                  </a:cubicBezTo>
                  <a:cubicBezTo>
                    <a:pt x="6514" y="3293"/>
                    <a:pt x="6514" y="3293"/>
                    <a:pt x="6514" y="3293"/>
                  </a:cubicBezTo>
                  <a:cubicBezTo>
                    <a:pt x="6555" y="3308"/>
                    <a:pt x="6577" y="3330"/>
                    <a:pt x="6577" y="3362"/>
                  </a:cubicBezTo>
                  <a:cubicBezTo>
                    <a:pt x="6577" y="3395"/>
                    <a:pt x="6577" y="3395"/>
                    <a:pt x="6577" y="3395"/>
                  </a:cubicBezTo>
                  <a:cubicBezTo>
                    <a:pt x="6577" y="3438"/>
                    <a:pt x="6540" y="3481"/>
                    <a:pt x="6444" y="3481"/>
                  </a:cubicBezTo>
                  <a:cubicBezTo>
                    <a:pt x="6348" y="3481"/>
                    <a:pt x="6311" y="3438"/>
                    <a:pt x="6311" y="3395"/>
                  </a:cubicBezTo>
                  <a:cubicBezTo>
                    <a:pt x="6311" y="3380"/>
                    <a:pt x="6311" y="3380"/>
                    <a:pt x="6311" y="3380"/>
                  </a:cubicBezTo>
                  <a:cubicBezTo>
                    <a:pt x="6311" y="3370"/>
                    <a:pt x="6315" y="3365"/>
                    <a:pt x="6327" y="3365"/>
                  </a:cubicBezTo>
                  <a:cubicBezTo>
                    <a:pt x="6376" y="3365"/>
                    <a:pt x="6376" y="3365"/>
                    <a:pt x="6376" y="3365"/>
                  </a:cubicBezTo>
                  <a:cubicBezTo>
                    <a:pt x="6387" y="3365"/>
                    <a:pt x="6391" y="3370"/>
                    <a:pt x="6391" y="3380"/>
                  </a:cubicBezTo>
                  <a:cubicBezTo>
                    <a:pt x="6391" y="3391"/>
                    <a:pt x="6391" y="3391"/>
                    <a:pt x="6391" y="3391"/>
                  </a:cubicBezTo>
                  <a:cubicBezTo>
                    <a:pt x="6391" y="3412"/>
                    <a:pt x="6414" y="3419"/>
                    <a:pt x="6444" y="3419"/>
                  </a:cubicBezTo>
                  <a:cubicBezTo>
                    <a:pt x="6473" y="3419"/>
                    <a:pt x="6497" y="3412"/>
                    <a:pt x="6497" y="3391"/>
                  </a:cubicBezTo>
                  <a:cubicBezTo>
                    <a:pt x="6497" y="3380"/>
                    <a:pt x="6497" y="3380"/>
                    <a:pt x="6497" y="3380"/>
                  </a:cubicBezTo>
                  <a:cubicBezTo>
                    <a:pt x="6497" y="3369"/>
                    <a:pt x="6489" y="3363"/>
                    <a:pt x="6468" y="3355"/>
                  </a:cubicBezTo>
                  <a:cubicBezTo>
                    <a:pt x="6372" y="3320"/>
                    <a:pt x="6372" y="3320"/>
                    <a:pt x="6372" y="3320"/>
                  </a:cubicBezTo>
                  <a:cubicBezTo>
                    <a:pt x="6347" y="3311"/>
                    <a:pt x="6319" y="3283"/>
                    <a:pt x="6319" y="3250"/>
                  </a:cubicBezTo>
                  <a:cubicBezTo>
                    <a:pt x="6319" y="3229"/>
                    <a:pt x="6319" y="3229"/>
                    <a:pt x="6319" y="3229"/>
                  </a:cubicBezTo>
                  <a:cubicBezTo>
                    <a:pt x="6319" y="3186"/>
                    <a:pt x="6350" y="3141"/>
                    <a:pt x="6446" y="3141"/>
                  </a:cubicBezTo>
                  <a:moveTo>
                    <a:pt x="6748" y="3067"/>
                  </a:moveTo>
                  <a:cubicBezTo>
                    <a:pt x="6760" y="3067"/>
                    <a:pt x="6764" y="3072"/>
                    <a:pt x="6764" y="3084"/>
                  </a:cubicBezTo>
                  <a:cubicBezTo>
                    <a:pt x="6764" y="3147"/>
                    <a:pt x="6764" y="3147"/>
                    <a:pt x="6764" y="3147"/>
                  </a:cubicBezTo>
                  <a:cubicBezTo>
                    <a:pt x="6824" y="3147"/>
                    <a:pt x="6824" y="3147"/>
                    <a:pt x="6824" y="3147"/>
                  </a:cubicBezTo>
                  <a:cubicBezTo>
                    <a:pt x="6836" y="3147"/>
                    <a:pt x="6841" y="3151"/>
                    <a:pt x="6841" y="3163"/>
                  </a:cubicBezTo>
                  <a:cubicBezTo>
                    <a:pt x="6841" y="3200"/>
                    <a:pt x="6841" y="3200"/>
                    <a:pt x="6841" y="3200"/>
                  </a:cubicBezTo>
                  <a:cubicBezTo>
                    <a:pt x="6841" y="3211"/>
                    <a:pt x="6836" y="3216"/>
                    <a:pt x="6824" y="3216"/>
                  </a:cubicBezTo>
                  <a:cubicBezTo>
                    <a:pt x="6764" y="3216"/>
                    <a:pt x="6764" y="3216"/>
                    <a:pt x="6764" y="3216"/>
                  </a:cubicBezTo>
                  <a:cubicBezTo>
                    <a:pt x="6764" y="3368"/>
                    <a:pt x="6764" y="3368"/>
                    <a:pt x="6764" y="3368"/>
                  </a:cubicBezTo>
                  <a:cubicBezTo>
                    <a:pt x="6764" y="3393"/>
                    <a:pt x="6780" y="3404"/>
                    <a:pt x="6817" y="3404"/>
                  </a:cubicBezTo>
                  <a:cubicBezTo>
                    <a:pt x="6832" y="3404"/>
                    <a:pt x="6832" y="3404"/>
                    <a:pt x="6832" y="3404"/>
                  </a:cubicBezTo>
                  <a:cubicBezTo>
                    <a:pt x="6844" y="3404"/>
                    <a:pt x="6848" y="3409"/>
                    <a:pt x="6848" y="3421"/>
                  </a:cubicBezTo>
                  <a:cubicBezTo>
                    <a:pt x="6848" y="3459"/>
                    <a:pt x="6848" y="3459"/>
                    <a:pt x="6848" y="3459"/>
                  </a:cubicBezTo>
                  <a:cubicBezTo>
                    <a:pt x="6848" y="3471"/>
                    <a:pt x="6844" y="3476"/>
                    <a:pt x="6832" y="3476"/>
                  </a:cubicBezTo>
                  <a:cubicBezTo>
                    <a:pt x="6804" y="3476"/>
                    <a:pt x="6804" y="3476"/>
                    <a:pt x="6804" y="3476"/>
                  </a:cubicBezTo>
                  <a:cubicBezTo>
                    <a:pt x="6707" y="3476"/>
                    <a:pt x="6677" y="3442"/>
                    <a:pt x="6677" y="3378"/>
                  </a:cubicBezTo>
                  <a:cubicBezTo>
                    <a:pt x="6677" y="3216"/>
                    <a:pt x="6677" y="3216"/>
                    <a:pt x="6677" y="3216"/>
                  </a:cubicBezTo>
                  <a:cubicBezTo>
                    <a:pt x="6644" y="3216"/>
                    <a:pt x="6644" y="3216"/>
                    <a:pt x="6644" y="3216"/>
                  </a:cubicBezTo>
                  <a:cubicBezTo>
                    <a:pt x="6633" y="3216"/>
                    <a:pt x="6628" y="3211"/>
                    <a:pt x="6628" y="3200"/>
                  </a:cubicBezTo>
                  <a:cubicBezTo>
                    <a:pt x="6628" y="3167"/>
                    <a:pt x="6628" y="3167"/>
                    <a:pt x="6628" y="3167"/>
                  </a:cubicBezTo>
                  <a:cubicBezTo>
                    <a:pt x="6628" y="3155"/>
                    <a:pt x="6633" y="3152"/>
                    <a:pt x="6644" y="3151"/>
                  </a:cubicBezTo>
                  <a:cubicBezTo>
                    <a:pt x="6675" y="3147"/>
                    <a:pt x="6675" y="3147"/>
                    <a:pt x="6675" y="3147"/>
                  </a:cubicBezTo>
                  <a:cubicBezTo>
                    <a:pt x="6677" y="3147"/>
                    <a:pt x="6677" y="3147"/>
                    <a:pt x="6677" y="3147"/>
                  </a:cubicBezTo>
                  <a:cubicBezTo>
                    <a:pt x="6677" y="3084"/>
                    <a:pt x="6677" y="3084"/>
                    <a:pt x="6677" y="3084"/>
                  </a:cubicBezTo>
                  <a:cubicBezTo>
                    <a:pt x="6677" y="3072"/>
                    <a:pt x="6681" y="3067"/>
                    <a:pt x="6693" y="3067"/>
                  </a:cubicBezTo>
                  <a:cubicBezTo>
                    <a:pt x="6748" y="3067"/>
                    <a:pt x="6748" y="3067"/>
                    <a:pt x="6748" y="3067"/>
                  </a:cubicBezTo>
                  <a:moveTo>
                    <a:pt x="7025" y="3412"/>
                  </a:moveTo>
                  <a:cubicBezTo>
                    <a:pt x="7005" y="3412"/>
                    <a:pt x="6992" y="3406"/>
                    <a:pt x="6992" y="3386"/>
                  </a:cubicBezTo>
                  <a:cubicBezTo>
                    <a:pt x="6992" y="3376"/>
                    <a:pt x="6992" y="3376"/>
                    <a:pt x="6992" y="3376"/>
                  </a:cubicBezTo>
                  <a:cubicBezTo>
                    <a:pt x="6992" y="3358"/>
                    <a:pt x="6998" y="3346"/>
                    <a:pt x="7024" y="3346"/>
                  </a:cubicBezTo>
                  <a:cubicBezTo>
                    <a:pt x="7098" y="3346"/>
                    <a:pt x="7098" y="3346"/>
                    <a:pt x="7098" y="3346"/>
                  </a:cubicBezTo>
                  <a:cubicBezTo>
                    <a:pt x="7098" y="3384"/>
                    <a:pt x="7098" y="3384"/>
                    <a:pt x="7098" y="3384"/>
                  </a:cubicBezTo>
                  <a:cubicBezTo>
                    <a:pt x="7082" y="3395"/>
                    <a:pt x="7055" y="3412"/>
                    <a:pt x="7025" y="3412"/>
                  </a:cubicBezTo>
                  <a:moveTo>
                    <a:pt x="7050" y="3141"/>
                  </a:moveTo>
                  <a:cubicBezTo>
                    <a:pt x="6955" y="3141"/>
                    <a:pt x="6916" y="3177"/>
                    <a:pt x="6916" y="3236"/>
                  </a:cubicBezTo>
                  <a:cubicBezTo>
                    <a:pt x="6916" y="3245"/>
                    <a:pt x="6916" y="3245"/>
                    <a:pt x="6916" y="3245"/>
                  </a:cubicBezTo>
                  <a:cubicBezTo>
                    <a:pt x="6916" y="3256"/>
                    <a:pt x="6920" y="3261"/>
                    <a:pt x="6932" y="3261"/>
                  </a:cubicBezTo>
                  <a:cubicBezTo>
                    <a:pt x="6981" y="3261"/>
                    <a:pt x="6981" y="3261"/>
                    <a:pt x="6981" y="3261"/>
                  </a:cubicBezTo>
                  <a:cubicBezTo>
                    <a:pt x="6992" y="3261"/>
                    <a:pt x="6997" y="3256"/>
                    <a:pt x="6997" y="3245"/>
                  </a:cubicBezTo>
                  <a:cubicBezTo>
                    <a:pt x="6997" y="3240"/>
                    <a:pt x="6997" y="3240"/>
                    <a:pt x="6997" y="3240"/>
                  </a:cubicBezTo>
                  <a:cubicBezTo>
                    <a:pt x="6997" y="3216"/>
                    <a:pt x="7010" y="3205"/>
                    <a:pt x="7048" y="3205"/>
                  </a:cubicBezTo>
                  <a:cubicBezTo>
                    <a:pt x="7086" y="3205"/>
                    <a:pt x="7098" y="3219"/>
                    <a:pt x="7098" y="3243"/>
                  </a:cubicBezTo>
                  <a:cubicBezTo>
                    <a:pt x="7098" y="3285"/>
                    <a:pt x="7098" y="3285"/>
                    <a:pt x="7098" y="3285"/>
                  </a:cubicBezTo>
                  <a:cubicBezTo>
                    <a:pt x="7006" y="3285"/>
                    <a:pt x="7006" y="3285"/>
                    <a:pt x="7006" y="3285"/>
                  </a:cubicBezTo>
                  <a:cubicBezTo>
                    <a:pt x="6941" y="3285"/>
                    <a:pt x="6907" y="3324"/>
                    <a:pt x="6907" y="3368"/>
                  </a:cubicBezTo>
                  <a:cubicBezTo>
                    <a:pt x="6907" y="3398"/>
                    <a:pt x="6907" y="3398"/>
                    <a:pt x="6907" y="3398"/>
                  </a:cubicBezTo>
                  <a:cubicBezTo>
                    <a:pt x="6907" y="3442"/>
                    <a:pt x="6937" y="3481"/>
                    <a:pt x="7002" y="3481"/>
                  </a:cubicBezTo>
                  <a:cubicBezTo>
                    <a:pt x="7049" y="3481"/>
                    <a:pt x="7081" y="3460"/>
                    <a:pt x="7100" y="3444"/>
                  </a:cubicBezTo>
                  <a:cubicBezTo>
                    <a:pt x="7102" y="3458"/>
                    <a:pt x="7102" y="3458"/>
                    <a:pt x="7102" y="3458"/>
                  </a:cubicBezTo>
                  <a:cubicBezTo>
                    <a:pt x="7103" y="3470"/>
                    <a:pt x="7106" y="3476"/>
                    <a:pt x="7118" y="3476"/>
                  </a:cubicBezTo>
                  <a:cubicBezTo>
                    <a:pt x="7167" y="3476"/>
                    <a:pt x="7167" y="3476"/>
                    <a:pt x="7167" y="3476"/>
                  </a:cubicBezTo>
                  <a:cubicBezTo>
                    <a:pt x="7178" y="3476"/>
                    <a:pt x="7183" y="3470"/>
                    <a:pt x="7183" y="3458"/>
                  </a:cubicBezTo>
                  <a:cubicBezTo>
                    <a:pt x="7183" y="3236"/>
                    <a:pt x="7183" y="3236"/>
                    <a:pt x="7183" y="3236"/>
                  </a:cubicBezTo>
                  <a:cubicBezTo>
                    <a:pt x="7183" y="3177"/>
                    <a:pt x="7147" y="3141"/>
                    <a:pt x="7050" y="3141"/>
                  </a:cubicBezTo>
                  <a:moveTo>
                    <a:pt x="7363" y="3067"/>
                  </a:moveTo>
                  <a:cubicBezTo>
                    <a:pt x="7375" y="3067"/>
                    <a:pt x="7379" y="3072"/>
                    <a:pt x="7379" y="3084"/>
                  </a:cubicBezTo>
                  <a:cubicBezTo>
                    <a:pt x="7379" y="3147"/>
                    <a:pt x="7379" y="3147"/>
                    <a:pt x="7379" y="3147"/>
                  </a:cubicBezTo>
                  <a:cubicBezTo>
                    <a:pt x="7440" y="3147"/>
                    <a:pt x="7440" y="3147"/>
                    <a:pt x="7440" y="3147"/>
                  </a:cubicBezTo>
                  <a:cubicBezTo>
                    <a:pt x="7451" y="3147"/>
                    <a:pt x="7456" y="3151"/>
                    <a:pt x="7456" y="3163"/>
                  </a:cubicBezTo>
                  <a:cubicBezTo>
                    <a:pt x="7456" y="3200"/>
                    <a:pt x="7456" y="3200"/>
                    <a:pt x="7456" y="3200"/>
                  </a:cubicBezTo>
                  <a:cubicBezTo>
                    <a:pt x="7456" y="3211"/>
                    <a:pt x="7451" y="3216"/>
                    <a:pt x="7440" y="3216"/>
                  </a:cubicBezTo>
                  <a:cubicBezTo>
                    <a:pt x="7379" y="3216"/>
                    <a:pt x="7379" y="3216"/>
                    <a:pt x="7379" y="3216"/>
                  </a:cubicBezTo>
                  <a:cubicBezTo>
                    <a:pt x="7379" y="3368"/>
                    <a:pt x="7379" y="3368"/>
                    <a:pt x="7379" y="3368"/>
                  </a:cubicBezTo>
                  <a:cubicBezTo>
                    <a:pt x="7379" y="3393"/>
                    <a:pt x="7395" y="3404"/>
                    <a:pt x="7432" y="3404"/>
                  </a:cubicBezTo>
                  <a:cubicBezTo>
                    <a:pt x="7447" y="3404"/>
                    <a:pt x="7447" y="3404"/>
                    <a:pt x="7447" y="3404"/>
                  </a:cubicBezTo>
                  <a:cubicBezTo>
                    <a:pt x="7459" y="3404"/>
                    <a:pt x="7463" y="3409"/>
                    <a:pt x="7463" y="3421"/>
                  </a:cubicBezTo>
                  <a:cubicBezTo>
                    <a:pt x="7463" y="3459"/>
                    <a:pt x="7463" y="3459"/>
                    <a:pt x="7463" y="3459"/>
                  </a:cubicBezTo>
                  <a:cubicBezTo>
                    <a:pt x="7463" y="3471"/>
                    <a:pt x="7459" y="3476"/>
                    <a:pt x="7447" y="3476"/>
                  </a:cubicBezTo>
                  <a:cubicBezTo>
                    <a:pt x="7419" y="3476"/>
                    <a:pt x="7419" y="3476"/>
                    <a:pt x="7419" y="3476"/>
                  </a:cubicBezTo>
                  <a:cubicBezTo>
                    <a:pt x="7322" y="3476"/>
                    <a:pt x="7292" y="3442"/>
                    <a:pt x="7292" y="3378"/>
                  </a:cubicBezTo>
                  <a:cubicBezTo>
                    <a:pt x="7292" y="3216"/>
                    <a:pt x="7292" y="3216"/>
                    <a:pt x="7292" y="3216"/>
                  </a:cubicBezTo>
                  <a:cubicBezTo>
                    <a:pt x="7259" y="3216"/>
                    <a:pt x="7259" y="3216"/>
                    <a:pt x="7259" y="3216"/>
                  </a:cubicBezTo>
                  <a:cubicBezTo>
                    <a:pt x="7248" y="3216"/>
                    <a:pt x="7244" y="3211"/>
                    <a:pt x="7244" y="3200"/>
                  </a:cubicBezTo>
                  <a:cubicBezTo>
                    <a:pt x="7244" y="3167"/>
                    <a:pt x="7244" y="3167"/>
                    <a:pt x="7244" y="3167"/>
                  </a:cubicBezTo>
                  <a:cubicBezTo>
                    <a:pt x="7244" y="3155"/>
                    <a:pt x="7248" y="3152"/>
                    <a:pt x="7259" y="3151"/>
                  </a:cubicBezTo>
                  <a:cubicBezTo>
                    <a:pt x="7290" y="3147"/>
                    <a:pt x="7290" y="3147"/>
                    <a:pt x="7290" y="3147"/>
                  </a:cubicBezTo>
                  <a:cubicBezTo>
                    <a:pt x="7292" y="3147"/>
                    <a:pt x="7292" y="3147"/>
                    <a:pt x="7292" y="3147"/>
                  </a:cubicBezTo>
                  <a:cubicBezTo>
                    <a:pt x="7292" y="3084"/>
                    <a:pt x="7292" y="3084"/>
                    <a:pt x="7292" y="3084"/>
                  </a:cubicBezTo>
                  <a:cubicBezTo>
                    <a:pt x="7292" y="3072"/>
                    <a:pt x="7297" y="3067"/>
                    <a:pt x="7308" y="3067"/>
                  </a:cubicBezTo>
                  <a:cubicBezTo>
                    <a:pt x="7363" y="3067"/>
                    <a:pt x="7363" y="3067"/>
                    <a:pt x="7363" y="3067"/>
                  </a:cubicBezTo>
                  <a:moveTo>
                    <a:pt x="7598" y="3146"/>
                  </a:moveTo>
                  <a:cubicBezTo>
                    <a:pt x="7543" y="3146"/>
                    <a:pt x="7543" y="3146"/>
                    <a:pt x="7543" y="3146"/>
                  </a:cubicBezTo>
                  <a:cubicBezTo>
                    <a:pt x="7531" y="3146"/>
                    <a:pt x="7527" y="3151"/>
                    <a:pt x="7527" y="3163"/>
                  </a:cubicBezTo>
                  <a:cubicBezTo>
                    <a:pt x="7527" y="3458"/>
                    <a:pt x="7527" y="3458"/>
                    <a:pt x="7527" y="3458"/>
                  </a:cubicBezTo>
                  <a:cubicBezTo>
                    <a:pt x="7527" y="3470"/>
                    <a:pt x="7531" y="3476"/>
                    <a:pt x="7543" y="3476"/>
                  </a:cubicBezTo>
                  <a:cubicBezTo>
                    <a:pt x="7598" y="3476"/>
                    <a:pt x="7598" y="3476"/>
                    <a:pt x="7598" y="3476"/>
                  </a:cubicBezTo>
                  <a:cubicBezTo>
                    <a:pt x="7609" y="3476"/>
                    <a:pt x="7613" y="3470"/>
                    <a:pt x="7613" y="3458"/>
                  </a:cubicBezTo>
                  <a:cubicBezTo>
                    <a:pt x="7613" y="3163"/>
                    <a:pt x="7613" y="3163"/>
                    <a:pt x="7613" y="3163"/>
                  </a:cubicBezTo>
                  <a:cubicBezTo>
                    <a:pt x="7613" y="3151"/>
                    <a:pt x="7609" y="3146"/>
                    <a:pt x="7598" y="3146"/>
                  </a:cubicBezTo>
                  <a:moveTo>
                    <a:pt x="7598" y="3013"/>
                  </a:moveTo>
                  <a:cubicBezTo>
                    <a:pt x="7543" y="3013"/>
                    <a:pt x="7543" y="3013"/>
                    <a:pt x="7543" y="3013"/>
                  </a:cubicBezTo>
                  <a:cubicBezTo>
                    <a:pt x="7531" y="3013"/>
                    <a:pt x="7527" y="3018"/>
                    <a:pt x="7527" y="3030"/>
                  </a:cubicBezTo>
                  <a:cubicBezTo>
                    <a:pt x="7527" y="3087"/>
                    <a:pt x="7527" y="3087"/>
                    <a:pt x="7527" y="3087"/>
                  </a:cubicBezTo>
                  <a:cubicBezTo>
                    <a:pt x="7527" y="3098"/>
                    <a:pt x="7531" y="3103"/>
                    <a:pt x="7543" y="3103"/>
                  </a:cubicBezTo>
                  <a:cubicBezTo>
                    <a:pt x="7598" y="3103"/>
                    <a:pt x="7598" y="3103"/>
                    <a:pt x="7598" y="3103"/>
                  </a:cubicBezTo>
                  <a:cubicBezTo>
                    <a:pt x="7609" y="3103"/>
                    <a:pt x="7613" y="3098"/>
                    <a:pt x="7613" y="3087"/>
                  </a:cubicBezTo>
                  <a:cubicBezTo>
                    <a:pt x="7613" y="3030"/>
                    <a:pt x="7613" y="3030"/>
                    <a:pt x="7613" y="3030"/>
                  </a:cubicBezTo>
                  <a:cubicBezTo>
                    <a:pt x="7613" y="3018"/>
                    <a:pt x="7609" y="3013"/>
                    <a:pt x="7598" y="3013"/>
                  </a:cubicBezTo>
                  <a:moveTo>
                    <a:pt x="7819" y="3141"/>
                  </a:moveTo>
                  <a:cubicBezTo>
                    <a:pt x="7914" y="3141"/>
                    <a:pt x="7946" y="3186"/>
                    <a:pt x="7946" y="3229"/>
                  </a:cubicBezTo>
                  <a:cubicBezTo>
                    <a:pt x="7946" y="3241"/>
                    <a:pt x="7946" y="3241"/>
                    <a:pt x="7946" y="3241"/>
                  </a:cubicBezTo>
                  <a:cubicBezTo>
                    <a:pt x="7946" y="3253"/>
                    <a:pt x="7942" y="3257"/>
                    <a:pt x="7930" y="3257"/>
                  </a:cubicBezTo>
                  <a:cubicBezTo>
                    <a:pt x="7881" y="3257"/>
                    <a:pt x="7881" y="3257"/>
                    <a:pt x="7881" y="3257"/>
                  </a:cubicBezTo>
                  <a:cubicBezTo>
                    <a:pt x="7871" y="3257"/>
                    <a:pt x="7867" y="3253"/>
                    <a:pt x="7867" y="3241"/>
                  </a:cubicBezTo>
                  <a:cubicBezTo>
                    <a:pt x="7867" y="3229"/>
                    <a:pt x="7867" y="3229"/>
                    <a:pt x="7867" y="3229"/>
                  </a:cubicBezTo>
                  <a:cubicBezTo>
                    <a:pt x="7867" y="3208"/>
                    <a:pt x="7847" y="3202"/>
                    <a:pt x="7818" y="3202"/>
                  </a:cubicBezTo>
                  <a:cubicBezTo>
                    <a:pt x="7790" y="3202"/>
                    <a:pt x="7771" y="3208"/>
                    <a:pt x="7771" y="3229"/>
                  </a:cubicBezTo>
                  <a:cubicBezTo>
                    <a:pt x="7771" y="3236"/>
                    <a:pt x="7771" y="3236"/>
                    <a:pt x="7771" y="3236"/>
                  </a:cubicBezTo>
                  <a:cubicBezTo>
                    <a:pt x="7771" y="3249"/>
                    <a:pt x="7782" y="3256"/>
                    <a:pt x="7791" y="3259"/>
                  </a:cubicBezTo>
                  <a:cubicBezTo>
                    <a:pt x="7887" y="3293"/>
                    <a:pt x="7887" y="3293"/>
                    <a:pt x="7887" y="3293"/>
                  </a:cubicBezTo>
                  <a:cubicBezTo>
                    <a:pt x="7928" y="3308"/>
                    <a:pt x="7950" y="3330"/>
                    <a:pt x="7950" y="3362"/>
                  </a:cubicBezTo>
                  <a:cubicBezTo>
                    <a:pt x="7950" y="3395"/>
                    <a:pt x="7950" y="3395"/>
                    <a:pt x="7950" y="3395"/>
                  </a:cubicBezTo>
                  <a:cubicBezTo>
                    <a:pt x="7950" y="3438"/>
                    <a:pt x="7912" y="3481"/>
                    <a:pt x="7816" y="3481"/>
                  </a:cubicBezTo>
                  <a:cubicBezTo>
                    <a:pt x="7721" y="3481"/>
                    <a:pt x="7684" y="3438"/>
                    <a:pt x="7684" y="3395"/>
                  </a:cubicBezTo>
                  <a:cubicBezTo>
                    <a:pt x="7684" y="3380"/>
                    <a:pt x="7684" y="3380"/>
                    <a:pt x="7684" y="3380"/>
                  </a:cubicBezTo>
                  <a:cubicBezTo>
                    <a:pt x="7684" y="3370"/>
                    <a:pt x="7688" y="3365"/>
                    <a:pt x="7699" y="3365"/>
                  </a:cubicBezTo>
                  <a:cubicBezTo>
                    <a:pt x="7748" y="3365"/>
                    <a:pt x="7748" y="3365"/>
                    <a:pt x="7748" y="3365"/>
                  </a:cubicBezTo>
                  <a:cubicBezTo>
                    <a:pt x="7760" y="3365"/>
                    <a:pt x="7764" y="3370"/>
                    <a:pt x="7764" y="3380"/>
                  </a:cubicBezTo>
                  <a:cubicBezTo>
                    <a:pt x="7764" y="3391"/>
                    <a:pt x="7764" y="3391"/>
                    <a:pt x="7764" y="3391"/>
                  </a:cubicBezTo>
                  <a:cubicBezTo>
                    <a:pt x="7764" y="3412"/>
                    <a:pt x="7787" y="3419"/>
                    <a:pt x="7816" y="3419"/>
                  </a:cubicBezTo>
                  <a:cubicBezTo>
                    <a:pt x="7846" y="3419"/>
                    <a:pt x="7870" y="3412"/>
                    <a:pt x="7870" y="3391"/>
                  </a:cubicBezTo>
                  <a:cubicBezTo>
                    <a:pt x="7870" y="3380"/>
                    <a:pt x="7870" y="3380"/>
                    <a:pt x="7870" y="3380"/>
                  </a:cubicBezTo>
                  <a:cubicBezTo>
                    <a:pt x="7870" y="3369"/>
                    <a:pt x="7862" y="3363"/>
                    <a:pt x="7840" y="3355"/>
                  </a:cubicBezTo>
                  <a:cubicBezTo>
                    <a:pt x="7744" y="3320"/>
                    <a:pt x="7744" y="3320"/>
                    <a:pt x="7744" y="3320"/>
                  </a:cubicBezTo>
                  <a:cubicBezTo>
                    <a:pt x="7720" y="3311"/>
                    <a:pt x="7692" y="3283"/>
                    <a:pt x="7692" y="3250"/>
                  </a:cubicBezTo>
                  <a:cubicBezTo>
                    <a:pt x="7692" y="3229"/>
                    <a:pt x="7692" y="3229"/>
                    <a:pt x="7692" y="3229"/>
                  </a:cubicBezTo>
                  <a:cubicBezTo>
                    <a:pt x="7692" y="3186"/>
                    <a:pt x="7723" y="3141"/>
                    <a:pt x="7819" y="3141"/>
                  </a:cubicBezTo>
                  <a:moveTo>
                    <a:pt x="8121" y="3067"/>
                  </a:moveTo>
                  <a:cubicBezTo>
                    <a:pt x="8133" y="3067"/>
                    <a:pt x="8137" y="3072"/>
                    <a:pt x="8137" y="3084"/>
                  </a:cubicBezTo>
                  <a:cubicBezTo>
                    <a:pt x="8137" y="3147"/>
                    <a:pt x="8137" y="3147"/>
                    <a:pt x="8137" y="3147"/>
                  </a:cubicBezTo>
                  <a:cubicBezTo>
                    <a:pt x="8197" y="3147"/>
                    <a:pt x="8197" y="3147"/>
                    <a:pt x="8197" y="3147"/>
                  </a:cubicBezTo>
                  <a:cubicBezTo>
                    <a:pt x="8209" y="3147"/>
                    <a:pt x="8214" y="3151"/>
                    <a:pt x="8214" y="3163"/>
                  </a:cubicBezTo>
                  <a:cubicBezTo>
                    <a:pt x="8214" y="3200"/>
                    <a:pt x="8214" y="3200"/>
                    <a:pt x="8214" y="3200"/>
                  </a:cubicBezTo>
                  <a:cubicBezTo>
                    <a:pt x="8214" y="3211"/>
                    <a:pt x="8209" y="3216"/>
                    <a:pt x="8197" y="3216"/>
                  </a:cubicBezTo>
                  <a:cubicBezTo>
                    <a:pt x="8137" y="3216"/>
                    <a:pt x="8137" y="3216"/>
                    <a:pt x="8137" y="3216"/>
                  </a:cubicBezTo>
                  <a:cubicBezTo>
                    <a:pt x="8137" y="3368"/>
                    <a:pt x="8137" y="3368"/>
                    <a:pt x="8137" y="3368"/>
                  </a:cubicBezTo>
                  <a:cubicBezTo>
                    <a:pt x="8137" y="3393"/>
                    <a:pt x="8153" y="3404"/>
                    <a:pt x="8190" y="3404"/>
                  </a:cubicBezTo>
                  <a:cubicBezTo>
                    <a:pt x="8205" y="3404"/>
                    <a:pt x="8205" y="3404"/>
                    <a:pt x="8205" y="3404"/>
                  </a:cubicBezTo>
                  <a:cubicBezTo>
                    <a:pt x="8216" y="3404"/>
                    <a:pt x="8221" y="3409"/>
                    <a:pt x="8221" y="3421"/>
                  </a:cubicBezTo>
                  <a:cubicBezTo>
                    <a:pt x="8221" y="3459"/>
                    <a:pt x="8221" y="3459"/>
                    <a:pt x="8221" y="3459"/>
                  </a:cubicBezTo>
                  <a:cubicBezTo>
                    <a:pt x="8221" y="3471"/>
                    <a:pt x="8216" y="3476"/>
                    <a:pt x="8205" y="3476"/>
                  </a:cubicBezTo>
                  <a:cubicBezTo>
                    <a:pt x="8177" y="3476"/>
                    <a:pt x="8177" y="3476"/>
                    <a:pt x="8177" y="3476"/>
                  </a:cubicBezTo>
                  <a:cubicBezTo>
                    <a:pt x="8079" y="3476"/>
                    <a:pt x="8050" y="3442"/>
                    <a:pt x="8050" y="3378"/>
                  </a:cubicBezTo>
                  <a:cubicBezTo>
                    <a:pt x="8050" y="3216"/>
                    <a:pt x="8050" y="3216"/>
                    <a:pt x="8050" y="3216"/>
                  </a:cubicBezTo>
                  <a:cubicBezTo>
                    <a:pt x="8017" y="3216"/>
                    <a:pt x="8017" y="3216"/>
                    <a:pt x="8017" y="3216"/>
                  </a:cubicBezTo>
                  <a:cubicBezTo>
                    <a:pt x="8006" y="3216"/>
                    <a:pt x="8001" y="3211"/>
                    <a:pt x="8001" y="3200"/>
                  </a:cubicBezTo>
                  <a:cubicBezTo>
                    <a:pt x="8001" y="3167"/>
                    <a:pt x="8001" y="3167"/>
                    <a:pt x="8001" y="3167"/>
                  </a:cubicBezTo>
                  <a:cubicBezTo>
                    <a:pt x="8001" y="3155"/>
                    <a:pt x="8006" y="3152"/>
                    <a:pt x="8017" y="3151"/>
                  </a:cubicBezTo>
                  <a:cubicBezTo>
                    <a:pt x="8048" y="3147"/>
                    <a:pt x="8048" y="3147"/>
                    <a:pt x="8048" y="3147"/>
                  </a:cubicBezTo>
                  <a:cubicBezTo>
                    <a:pt x="8050" y="3147"/>
                    <a:pt x="8050" y="3147"/>
                    <a:pt x="8050" y="3147"/>
                  </a:cubicBezTo>
                  <a:cubicBezTo>
                    <a:pt x="8050" y="3084"/>
                    <a:pt x="8050" y="3084"/>
                    <a:pt x="8050" y="3084"/>
                  </a:cubicBezTo>
                  <a:cubicBezTo>
                    <a:pt x="8050" y="3072"/>
                    <a:pt x="8054" y="3067"/>
                    <a:pt x="8066" y="3067"/>
                  </a:cubicBezTo>
                  <a:cubicBezTo>
                    <a:pt x="8121" y="3067"/>
                    <a:pt x="8121" y="3067"/>
                    <a:pt x="8121" y="3067"/>
                  </a:cubicBezTo>
                  <a:moveTo>
                    <a:pt x="8356" y="3146"/>
                  </a:moveTo>
                  <a:cubicBezTo>
                    <a:pt x="8301" y="3146"/>
                    <a:pt x="8301" y="3146"/>
                    <a:pt x="8301" y="3146"/>
                  </a:cubicBezTo>
                  <a:cubicBezTo>
                    <a:pt x="8289" y="3146"/>
                    <a:pt x="8284" y="3151"/>
                    <a:pt x="8284" y="3163"/>
                  </a:cubicBezTo>
                  <a:cubicBezTo>
                    <a:pt x="8284" y="3458"/>
                    <a:pt x="8284" y="3458"/>
                    <a:pt x="8284" y="3458"/>
                  </a:cubicBezTo>
                  <a:cubicBezTo>
                    <a:pt x="8284" y="3470"/>
                    <a:pt x="8289" y="3476"/>
                    <a:pt x="8301" y="3476"/>
                  </a:cubicBezTo>
                  <a:cubicBezTo>
                    <a:pt x="8356" y="3476"/>
                    <a:pt x="8356" y="3476"/>
                    <a:pt x="8356" y="3476"/>
                  </a:cubicBezTo>
                  <a:cubicBezTo>
                    <a:pt x="8367" y="3476"/>
                    <a:pt x="8371" y="3470"/>
                    <a:pt x="8371" y="3458"/>
                  </a:cubicBezTo>
                  <a:cubicBezTo>
                    <a:pt x="8371" y="3163"/>
                    <a:pt x="8371" y="3163"/>
                    <a:pt x="8371" y="3163"/>
                  </a:cubicBezTo>
                  <a:cubicBezTo>
                    <a:pt x="8371" y="3151"/>
                    <a:pt x="8367" y="3146"/>
                    <a:pt x="8356" y="3146"/>
                  </a:cubicBezTo>
                  <a:moveTo>
                    <a:pt x="8356" y="3013"/>
                  </a:moveTo>
                  <a:cubicBezTo>
                    <a:pt x="8301" y="3013"/>
                    <a:pt x="8301" y="3013"/>
                    <a:pt x="8301" y="3013"/>
                  </a:cubicBezTo>
                  <a:cubicBezTo>
                    <a:pt x="8289" y="3013"/>
                    <a:pt x="8284" y="3018"/>
                    <a:pt x="8284" y="3030"/>
                  </a:cubicBezTo>
                  <a:cubicBezTo>
                    <a:pt x="8284" y="3087"/>
                    <a:pt x="8284" y="3087"/>
                    <a:pt x="8284" y="3087"/>
                  </a:cubicBezTo>
                  <a:cubicBezTo>
                    <a:pt x="8284" y="3098"/>
                    <a:pt x="8289" y="3103"/>
                    <a:pt x="8301" y="3103"/>
                  </a:cubicBezTo>
                  <a:cubicBezTo>
                    <a:pt x="8356" y="3103"/>
                    <a:pt x="8356" y="3103"/>
                    <a:pt x="8356" y="3103"/>
                  </a:cubicBezTo>
                  <a:cubicBezTo>
                    <a:pt x="8367" y="3103"/>
                    <a:pt x="8371" y="3098"/>
                    <a:pt x="8371" y="3087"/>
                  </a:cubicBezTo>
                  <a:cubicBezTo>
                    <a:pt x="8371" y="3030"/>
                    <a:pt x="8371" y="3030"/>
                    <a:pt x="8371" y="3030"/>
                  </a:cubicBezTo>
                  <a:cubicBezTo>
                    <a:pt x="8371" y="3018"/>
                    <a:pt x="8367" y="3013"/>
                    <a:pt x="8356" y="3013"/>
                  </a:cubicBezTo>
                  <a:moveTo>
                    <a:pt x="8571" y="3405"/>
                  </a:moveTo>
                  <a:cubicBezTo>
                    <a:pt x="8540" y="3405"/>
                    <a:pt x="8534" y="3388"/>
                    <a:pt x="8534" y="3370"/>
                  </a:cubicBezTo>
                  <a:cubicBezTo>
                    <a:pt x="8534" y="3251"/>
                    <a:pt x="8534" y="3251"/>
                    <a:pt x="8534" y="3251"/>
                  </a:cubicBezTo>
                  <a:cubicBezTo>
                    <a:pt x="8534" y="3233"/>
                    <a:pt x="8540" y="3216"/>
                    <a:pt x="8571" y="3216"/>
                  </a:cubicBezTo>
                  <a:cubicBezTo>
                    <a:pt x="8603" y="3216"/>
                    <a:pt x="8633" y="3236"/>
                    <a:pt x="8647" y="3247"/>
                  </a:cubicBezTo>
                  <a:cubicBezTo>
                    <a:pt x="8647" y="3375"/>
                    <a:pt x="8647" y="3375"/>
                    <a:pt x="8647" y="3375"/>
                  </a:cubicBezTo>
                  <a:cubicBezTo>
                    <a:pt x="8633" y="3386"/>
                    <a:pt x="8603" y="3405"/>
                    <a:pt x="8571" y="3405"/>
                  </a:cubicBezTo>
                  <a:moveTo>
                    <a:pt x="8544" y="3141"/>
                  </a:moveTo>
                  <a:cubicBezTo>
                    <a:pt x="8478" y="3141"/>
                    <a:pt x="8448" y="3178"/>
                    <a:pt x="8448" y="3237"/>
                  </a:cubicBezTo>
                  <a:cubicBezTo>
                    <a:pt x="8448" y="3384"/>
                    <a:pt x="8448" y="3384"/>
                    <a:pt x="8448" y="3384"/>
                  </a:cubicBezTo>
                  <a:cubicBezTo>
                    <a:pt x="8448" y="3443"/>
                    <a:pt x="8478" y="3481"/>
                    <a:pt x="8544" y="3481"/>
                  </a:cubicBezTo>
                  <a:cubicBezTo>
                    <a:pt x="8595" y="3481"/>
                    <a:pt x="8628" y="3460"/>
                    <a:pt x="8647" y="3446"/>
                  </a:cubicBezTo>
                  <a:cubicBezTo>
                    <a:pt x="8647" y="3592"/>
                    <a:pt x="8647" y="3592"/>
                    <a:pt x="8647" y="3592"/>
                  </a:cubicBezTo>
                  <a:cubicBezTo>
                    <a:pt x="8647" y="3604"/>
                    <a:pt x="8651" y="3609"/>
                    <a:pt x="8663" y="3609"/>
                  </a:cubicBezTo>
                  <a:cubicBezTo>
                    <a:pt x="8718" y="3609"/>
                    <a:pt x="8718" y="3609"/>
                    <a:pt x="8718" y="3609"/>
                  </a:cubicBezTo>
                  <a:cubicBezTo>
                    <a:pt x="8729" y="3609"/>
                    <a:pt x="8734" y="3604"/>
                    <a:pt x="8734" y="3592"/>
                  </a:cubicBezTo>
                  <a:cubicBezTo>
                    <a:pt x="8734" y="3163"/>
                    <a:pt x="8734" y="3163"/>
                    <a:pt x="8734" y="3163"/>
                  </a:cubicBezTo>
                  <a:cubicBezTo>
                    <a:pt x="8734" y="3151"/>
                    <a:pt x="8729" y="3146"/>
                    <a:pt x="8718" y="3146"/>
                  </a:cubicBezTo>
                  <a:cubicBezTo>
                    <a:pt x="8667" y="3146"/>
                    <a:pt x="8667" y="3146"/>
                    <a:pt x="8667" y="3146"/>
                  </a:cubicBezTo>
                  <a:cubicBezTo>
                    <a:pt x="8655" y="3146"/>
                    <a:pt x="8652" y="3151"/>
                    <a:pt x="8650" y="3163"/>
                  </a:cubicBezTo>
                  <a:cubicBezTo>
                    <a:pt x="8649" y="3178"/>
                    <a:pt x="8649" y="3178"/>
                    <a:pt x="8649" y="3178"/>
                  </a:cubicBezTo>
                  <a:cubicBezTo>
                    <a:pt x="8630" y="3164"/>
                    <a:pt x="8597" y="3141"/>
                    <a:pt x="8544" y="3141"/>
                  </a:cubicBezTo>
                  <a:moveTo>
                    <a:pt x="9079" y="3146"/>
                  </a:moveTo>
                  <a:cubicBezTo>
                    <a:pt x="9090" y="3146"/>
                    <a:pt x="9095" y="3151"/>
                    <a:pt x="9095" y="3163"/>
                  </a:cubicBezTo>
                  <a:cubicBezTo>
                    <a:pt x="9095" y="3459"/>
                    <a:pt x="9095" y="3459"/>
                    <a:pt x="9095" y="3459"/>
                  </a:cubicBezTo>
                  <a:cubicBezTo>
                    <a:pt x="9095" y="3471"/>
                    <a:pt x="9090" y="3476"/>
                    <a:pt x="9079" y="3476"/>
                  </a:cubicBezTo>
                  <a:cubicBezTo>
                    <a:pt x="9028" y="3476"/>
                    <a:pt x="9028" y="3476"/>
                    <a:pt x="9028" y="3476"/>
                  </a:cubicBezTo>
                  <a:cubicBezTo>
                    <a:pt x="9016" y="3476"/>
                    <a:pt x="9013" y="3471"/>
                    <a:pt x="9012" y="3459"/>
                  </a:cubicBezTo>
                  <a:cubicBezTo>
                    <a:pt x="9010" y="3444"/>
                    <a:pt x="9010" y="3444"/>
                    <a:pt x="9010" y="3444"/>
                  </a:cubicBezTo>
                  <a:cubicBezTo>
                    <a:pt x="8993" y="3460"/>
                    <a:pt x="8961" y="3481"/>
                    <a:pt x="8908" y="3481"/>
                  </a:cubicBezTo>
                  <a:cubicBezTo>
                    <a:pt x="8848" y="3481"/>
                    <a:pt x="8813" y="3444"/>
                    <a:pt x="8813" y="3392"/>
                  </a:cubicBezTo>
                  <a:cubicBezTo>
                    <a:pt x="8813" y="3163"/>
                    <a:pt x="8813" y="3163"/>
                    <a:pt x="8813" y="3163"/>
                  </a:cubicBezTo>
                  <a:cubicBezTo>
                    <a:pt x="8813" y="3151"/>
                    <a:pt x="8818" y="3146"/>
                    <a:pt x="8829" y="3146"/>
                  </a:cubicBezTo>
                  <a:cubicBezTo>
                    <a:pt x="8883" y="3146"/>
                    <a:pt x="8883" y="3146"/>
                    <a:pt x="8883" y="3146"/>
                  </a:cubicBezTo>
                  <a:cubicBezTo>
                    <a:pt x="8894" y="3146"/>
                    <a:pt x="8900" y="3151"/>
                    <a:pt x="8900" y="3163"/>
                  </a:cubicBezTo>
                  <a:cubicBezTo>
                    <a:pt x="8900" y="3370"/>
                    <a:pt x="8900" y="3370"/>
                    <a:pt x="8900" y="3370"/>
                  </a:cubicBezTo>
                  <a:cubicBezTo>
                    <a:pt x="8900" y="3394"/>
                    <a:pt x="8908" y="3405"/>
                    <a:pt x="8935" y="3405"/>
                  </a:cubicBezTo>
                  <a:cubicBezTo>
                    <a:pt x="8968" y="3405"/>
                    <a:pt x="8995" y="3387"/>
                    <a:pt x="9008" y="3376"/>
                  </a:cubicBezTo>
                  <a:cubicBezTo>
                    <a:pt x="9008" y="3163"/>
                    <a:pt x="9008" y="3163"/>
                    <a:pt x="9008" y="3163"/>
                  </a:cubicBezTo>
                  <a:cubicBezTo>
                    <a:pt x="9008" y="3151"/>
                    <a:pt x="9012" y="3146"/>
                    <a:pt x="9024" y="3146"/>
                  </a:cubicBezTo>
                  <a:cubicBezTo>
                    <a:pt x="9079" y="3146"/>
                    <a:pt x="9079" y="3146"/>
                    <a:pt x="9079" y="3146"/>
                  </a:cubicBezTo>
                  <a:moveTo>
                    <a:pt x="9256" y="3272"/>
                  </a:moveTo>
                  <a:cubicBezTo>
                    <a:pt x="9256" y="3243"/>
                    <a:pt x="9256" y="3243"/>
                    <a:pt x="9256" y="3243"/>
                  </a:cubicBezTo>
                  <a:cubicBezTo>
                    <a:pt x="9256" y="3219"/>
                    <a:pt x="9270" y="3206"/>
                    <a:pt x="9308" y="3206"/>
                  </a:cubicBezTo>
                  <a:cubicBezTo>
                    <a:pt x="9345" y="3206"/>
                    <a:pt x="9359" y="3219"/>
                    <a:pt x="9359" y="3243"/>
                  </a:cubicBezTo>
                  <a:cubicBezTo>
                    <a:pt x="9359" y="3272"/>
                    <a:pt x="9359" y="3272"/>
                    <a:pt x="9359" y="3272"/>
                  </a:cubicBezTo>
                  <a:cubicBezTo>
                    <a:pt x="9256" y="3272"/>
                    <a:pt x="9256" y="3272"/>
                    <a:pt x="9256" y="3272"/>
                  </a:cubicBezTo>
                  <a:moveTo>
                    <a:pt x="9308" y="3141"/>
                  </a:moveTo>
                  <a:cubicBezTo>
                    <a:pt x="9211" y="3141"/>
                    <a:pt x="9171" y="3179"/>
                    <a:pt x="9171" y="3238"/>
                  </a:cubicBezTo>
                  <a:cubicBezTo>
                    <a:pt x="9171" y="3383"/>
                    <a:pt x="9171" y="3383"/>
                    <a:pt x="9171" y="3383"/>
                  </a:cubicBezTo>
                  <a:cubicBezTo>
                    <a:pt x="9171" y="3443"/>
                    <a:pt x="9210" y="3481"/>
                    <a:pt x="9307" y="3481"/>
                  </a:cubicBezTo>
                  <a:cubicBezTo>
                    <a:pt x="9404" y="3481"/>
                    <a:pt x="9439" y="3443"/>
                    <a:pt x="9439" y="3383"/>
                  </a:cubicBezTo>
                  <a:cubicBezTo>
                    <a:pt x="9439" y="3376"/>
                    <a:pt x="9439" y="3376"/>
                    <a:pt x="9439" y="3376"/>
                  </a:cubicBezTo>
                  <a:cubicBezTo>
                    <a:pt x="9439" y="3364"/>
                    <a:pt x="9433" y="3359"/>
                    <a:pt x="9422" y="3359"/>
                  </a:cubicBezTo>
                  <a:cubicBezTo>
                    <a:pt x="9376" y="3359"/>
                    <a:pt x="9376" y="3359"/>
                    <a:pt x="9376" y="3359"/>
                  </a:cubicBezTo>
                  <a:cubicBezTo>
                    <a:pt x="9364" y="3359"/>
                    <a:pt x="9359" y="3364"/>
                    <a:pt x="9359" y="3376"/>
                  </a:cubicBezTo>
                  <a:cubicBezTo>
                    <a:pt x="9359" y="3379"/>
                    <a:pt x="9359" y="3379"/>
                    <a:pt x="9359" y="3379"/>
                  </a:cubicBezTo>
                  <a:cubicBezTo>
                    <a:pt x="9359" y="3402"/>
                    <a:pt x="9347" y="3415"/>
                    <a:pt x="9308" y="3415"/>
                  </a:cubicBezTo>
                  <a:cubicBezTo>
                    <a:pt x="9269" y="3415"/>
                    <a:pt x="9256" y="3402"/>
                    <a:pt x="9256" y="3379"/>
                  </a:cubicBezTo>
                  <a:cubicBezTo>
                    <a:pt x="9256" y="3330"/>
                    <a:pt x="9256" y="3330"/>
                    <a:pt x="9256" y="3330"/>
                  </a:cubicBezTo>
                  <a:cubicBezTo>
                    <a:pt x="9426" y="3330"/>
                    <a:pt x="9426" y="3330"/>
                    <a:pt x="9426" y="3330"/>
                  </a:cubicBezTo>
                  <a:cubicBezTo>
                    <a:pt x="9436" y="3330"/>
                    <a:pt x="9440" y="3325"/>
                    <a:pt x="9440" y="3315"/>
                  </a:cubicBezTo>
                  <a:cubicBezTo>
                    <a:pt x="9440" y="3238"/>
                    <a:pt x="9440" y="3238"/>
                    <a:pt x="9440" y="3238"/>
                  </a:cubicBezTo>
                  <a:cubicBezTo>
                    <a:pt x="9440" y="3179"/>
                    <a:pt x="9404" y="3141"/>
                    <a:pt x="9308" y="3141"/>
                  </a:cubicBezTo>
                  <a:moveTo>
                    <a:pt x="118" y="4075"/>
                  </a:moveTo>
                  <a:cubicBezTo>
                    <a:pt x="118" y="4046"/>
                    <a:pt x="118" y="4046"/>
                    <a:pt x="118" y="4046"/>
                  </a:cubicBezTo>
                  <a:cubicBezTo>
                    <a:pt x="118" y="4023"/>
                    <a:pt x="132" y="4010"/>
                    <a:pt x="170" y="4010"/>
                  </a:cubicBezTo>
                  <a:cubicBezTo>
                    <a:pt x="207" y="4010"/>
                    <a:pt x="221" y="4023"/>
                    <a:pt x="221" y="4046"/>
                  </a:cubicBezTo>
                  <a:cubicBezTo>
                    <a:pt x="221" y="4075"/>
                    <a:pt x="221" y="4075"/>
                    <a:pt x="221" y="4075"/>
                  </a:cubicBezTo>
                  <a:cubicBezTo>
                    <a:pt x="118" y="4075"/>
                    <a:pt x="118" y="4075"/>
                    <a:pt x="118" y="4075"/>
                  </a:cubicBezTo>
                  <a:moveTo>
                    <a:pt x="170" y="3944"/>
                  </a:moveTo>
                  <a:cubicBezTo>
                    <a:pt x="72" y="3944"/>
                    <a:pt x="33" y="3982"/>
                    <a:pt x="33" y="4041"/>
                  </a:cubicBezTo>
                  <a:cubicBezTo>
                    <a:pt x="33" y="4186"/>
                    <a:pt x="33" y="4186"/>
                    <a:pt x="33" y="4186"/>
                  </a:cubicBezTo>
                  <a:cubicBezTo>
                    <a:pt x="33" y="4246"/>
                    <a:pt x="72" y="4284"/>
                    <a:pt x="169" y="4284"/>
                  </a:cubicBezTo>
                  <a:cubicBezTo>
                    <a:pt x="266" y="4284"/>
                    <a:pt x="301" y="4246"/>
                    <a:pt x="301" y="4186"/>
                  </a:cubicBezTo>
                  <a:cubicBezTo>
                    <a:pt x="301" y="4179"/>
                    <a:pt x="301" y="4179"/>
                    <a:pt x="301" y="4179"/>
                  </a:cubicBezTo>
                  <a:cubicBezTo>
                    <a:pt x="301" y="4168"/>
                    <a:pt x="295" y="4163"/>
                    <a:pt x="284" y="4163"/>
                  </a:cubicBezTo>
                  <a:cubicBezTo>
                    <a:pt x="238" y="4163"/>
                    <a:pt x="238" y="4163"/>
                    <a:pt x="238" y="4163"/>
                  </a:cubicBezTo>
                  <a:cubicBezTo>
                    <a:pt x="226" y="4163"/>
                    <a:pt x="221" y="4168"/>
                    <a:pt x="221" y="4179"/>
                  </a:cubicBezTo>
                  <a:cubicBezTo>
                    <a:pt x="221" y="4182"/>
                    <a:pt x="221" y="4182"/>
                    <a:pt x="221" y="4182"/>
                  </a:cubicBezTo>
                  <a:cubicBezTo>
                    <a:pt x="221" y="4205"/>
                    <a:pt x="209" y="4219"/>
                    <a:pt x="170" y="4219"/>
                  </a:cubicBezTo>
                  <a:cubicBezTo>
                    <a:pt x="131" y="4219"/>
                    <a:pt x="118" y="4205"/>
                    <a:pt x="118" y="4182"/>
                  </a:cubicBezTo>
                  <a:cubicBezTo>
                    <a:pt x="118" y="4133"/>
                    <a:pt x="118" y="4133"/>
                    <a:pt x="118" y="4133"/>
                  </a:cubicBezTo>
                  <a:cubicBezTo>
                    <a:pt x="288" y="4133"/>
                    <a:pt x="288" y="4133"/>
                    <a:pt x="288" y="4133"/>
                  </a:cubicBezTo>
                  <a:cubicBezTo>
                    <a:pt x="298" y="4133"/>
                    <a:pt x="302" y="4129"/>
                    <a:pt x="302" y="4118"/>
                  </a:cubicBezTo>
                  <a:cubicBezTo>
                    <a:pt x="302" y="4041"/>
                    <a:pt x="302" y="4041"/>
                    <a:pt x="302" y="4041"/>
                  </a:cubicBezTo>
                  <a:cubicBezTo>
                    <a:pt x="302" y="3982"/>
                    <a:pt x="266" y="3944"/>
                    <a:pt x="170" y="3944"/>
                  </a:cubicBezTo>
                  <a:moveTo>
                    <a:pt x="479" y="3871"/>
                  </a:moveTo>
                  <a:cubicBezTo>
                    <a:pt x="491" y="3871"/>
                    <a:pt x="495" y="3875"/>
                    <a:pt x="495" y="3887"/>
                  </a:cubicBezTo>
                  <a:cubicBezTo>
                    <a:pt x="495" y="3951"/>
                    <a:pt x="495" y="3951"/>
                    <a:pt x="495" y="3951"/>
                  </a:cubicBezTo>
                  <a:cubicBezTo>
                    <a:pt x="555" y="3951"/>
                    <a:pt x="555" y="3951"/>
                    <a:pt x="555" y="3951"/>
                  </a:cubicBezTo>
                  <a:cubicBezTo>
                    <a:pt x="566" y="3951"/>
                    <a:pt x="572" y="3955"/>
                    <a:pt x="572" y="3966"/>
                  </a:cubicBezTo>
                  <a:cubicBezTo>
                    <a:pt x="572" y="4003"/>
                    <a:pt x="572" y="4003"/>
                    <a:pt x="572" y="4003"/>
                  </a:cubicBezTo>
                  <a:cubicBezTo>
                    <a:pt x="572" y="4015"/>
                    <a:pt x="566" y="4020"/>
                    <a:pt x="555" y="4020"/>
                  </a:cubicBezTo>
                  <a:cubicBezTo>
                    <a:pt x="495" y="4020"/>
                    <a:pt x="495" y="4020"/>
                    <a:pt x="495" y="4020"/>
                  </a:cubicBezTo>
                  <a:cubicBezTo>
                    <a:pt x="495" y="4172"/>
                    <a:pt x="495" y="4172"/>
                    <a:pt x="495" y="4172"/>
                  </a:cubicBezTo>
                  <a:cubicBezTo>
                    <a:pt x="495" y="4196"/>
                    <a:pt x="511" y="4208"/>
                    <a:pt x="548" y="4208"/>
                  </a:cubicBezTo>
                  <a:cubicBezTo>
                    <a:pt x="562" y="4208"/>
                    <a:pt x="562" y="4208"/>
                    <a:pt x="562" y="4208"/>
                  </a:cubicBezTo>
                  <a:cubicBezTo>
                    <a:pt x="574" y="4208"/>
                    <a:pt x="579" y="4212"/>
                    <a:pt x="579" y="4224"/>
                  </a:cubicBezTo>
                  <a:cubicBezTo>
                    <a:pt x="579" y="4262"/>
                    <a:pt x="579" y="4262"/>
                    <a:pt x="579" y="4262"/>
                  </a:cubicBezTo>
                  <a:cubicBezTo>
                    <a:pt x="579" y="4274"/>
                    <a:pt x="574" y="4279"/>
                    <a:pt x="562" y="4279"/>
                  </a:cubicBezTo>
                  <a:cubicBezTo>
                    <a:pt x="535" y="4279"/>
                    <a:pt x="535" y="4279"/>
                    <a:pt x="535" y="4279"/>
                  </a:cubicBezTo>
                  <a:cubicBezTo>
                    <a:pt x="437" y="4279"/>
                    <a:pt x="408" y="4246"/>
                    <a:pt x="408" y="4181"/>
                  </a:cubicBezTo>
                  <a:cubicBezTo>
                    <a:pt x="408" y="4020"/>
                    <a:pt x="408" y="4020"/>
                    <a:pt x="408" y="4020"/>
                  </a:cubicBezTo>
                  <a:cubicBezTo>
                    <a:pt x="375" y="4020"/>
                    <a:pt x="375" y="4020"/>
                    <a:pt x="375" y="4020"/>
                  </a:cubicBezTo>
                  <a:cubicBezTo>
                    <a:pt x="364" y="4020"/>
                    <a:pt x="359" y="4015"/>
                    <a:pt x="359" y="4003"/>
                  </a:cubicBezTo>
                  <a:cubicBezTo>
                    <a:pt x="359" y="3970"/>
                    <a:pt x="359" y="3970"/>
                    <a:pt x="359" y="3970"/>
                  </a:cubicBezTo>
                  <a:cubicBezTo>
                    <a:pt x="359" y="3959"/>
                    <a:pt x="364" y="3955"/>
                    <a:pt x="375" y="3954"/>
                  </a:cubicBezTo>
                  <a:cubicBezTo>
                    <a:pt x="406" y="3951"/>
                    <a:pt x="406" y="3951"/>
                    <a:pt x="406" y="3951"/>
                  </a:cubicBezTo>
                  <a:cubicBezTo>
                    <a:pt x="408" y="3951"/>
                    <a:pt x="408" y="3951"/>
                    <a:pt x="408" y="3951"/>
                  </a:cubicBezTo>
                  <a:cubicBezTo>
                    <a:pt x="408" y="3887"/>
                    <a:pt x="408" y="3887"/>
                    <a:pt x="408" y="3887"/>
                  </a:cubicBezTo>
                  <a:cubicBezTo>
                    <a:pt x="408" y="3875"/>
                    <a:pt x="412" y="3871"/>
                    <a:pt x="424" y="3871"/>
                  </a:cubicBezTo>
                  <a:cubicBezTo>
                    <a:pt x="479" y="3871"/>
                    <a:pt x="479" y="3871"/>
                    <a:pt x="479" y="3871"/>
                  </a:cubicBezTo>
                  <a:moveTo>
                    <a:pt x="873" y="4209"/>
                  </a:moveTo>
                  <a:cubicBezTo>
                    <a:pt x="842" y="4209"/>
                    <a:pt x="837" y="4192"/>
                    <a:pt x="837" y="4174"/>
                  </a:cubicBezTo>
                  <a:cubicBezTo>
                    <a:pt x="837" y="4054"/>
                    <a:pt x="837" y="4054"/>
                    <a:pt x="837" y="4054"/>
                  </a:cubicBezTo>
                  <a:cubicBezTo>
                    <a:pt x="837" y="4037"/>
                    <a:pt x="842" y="4020"/>
                    <a:pt x="873" y="4020"/>
                  </a:cubicBezTo>
                  <a:cubicBezTo>
                    <a:pt x="906" y="4020"/>
                    <a:pt x="936" y="4039"/>
                    <a:pt x="949" y="4050"/>
                  </a:cubicBezTo>
                  <a:cubicBezTo>
                    <a:pt x="949" y="4178"/>
                    <a:pt x="949" y="4178"/>
                    <a:pt x="949" y="4178"/>
                  </a:cubicBezTo>
                  <a:cubicBezTo>
                    <a:pt x="936" y="4189"/>
                    <a:pt x="906" y="4209"/>
                    <a:pt x="873" y="4209"/>
                  </a:cubicBezTo>
                  <a:moveTo>
                    <a:pt x="1020" y="3816"/>
                  </a:moveTo>
                  <a:cubicBezTo>
                    <a:pt x="965" y="3816"/>
                    <a:pt x="965" y="3816"/>
                    <a:pt x="965" y="3816"/>
                  </a:cubicBezTo>
                  <a:cubicBezTo>
                    <a:pt x="953" y="3816"/>
                    <a:pt x="949" y="3822"/>
                    <a:pt x="949" y="3834"/>
                  </a:cubicBezTo>
                  <a:cubicBezTo>
                    <a:pt x="949" y="3980"/>
                    <a:pt x="949" y="3980"/>
                    <a:pt x="949" y="3980"/>
                  </a:cubicBezTo>
                  <a:cubicBezTo>
                    <a:pt x="930" y="3965"/>
                    <a:pt x="897" y="3944"/>
                    <a:pt x="846" y="3944"/>
                  </a:cubicBezTo>
                  <a:cubicBezTo>
                    <a:pt x="781" y="3944"/>
                    <a:pt x="750" y="3982"/>
                    <a:pt x="750" y="4041"/>
                  </a:cubicBezTo>
                  <a:cubicBezTo>
                    <a:pt x="750" y="4188"/>
                    <a:pt x="750" y="4188"/>
                    <a:pt x="750" y="4188"/>
                  </a:cubicBezTo>
                  <a:cubicBezTo>
                    <a:pt x="750" y="4247"/>
                    <a:pt x="781" y="4284"/>
                    <a:pt x="846" y="4284"/>
                  </a:cubicBezTo>
                  <a:cubicBezTo>
                    <a:pt x="899" y="4284"/>
                    <a:pt x="933" y="4262"/>
                    <a:pt x="951" y="4247"/>
                  </a:cubicBezTo>
                  <a:cubicBezTo>
                    <a:pt x="953" y="4262"/>
                    <a:pt x="953" y="4262"/>
                    <a:pt x="953" y="4262"/>
                  </a:cubicBezTo>
                  <a:cubicBezTo>
                    <a:pt x="954" y="4274"/>
                    <a:pt x="957" y="4279"/>
                    <a:pt x="969" y="4279"/>
                  </a:cubicBezTo>
                  <a:cubicBezTo>
                    <a:pt x="1020" y="4279"/>
                    <a:pt x="1020" y="4279"/>
                    <a:pt x="1020" y="4279"/>
                  </a:cubicBezTo>
                  <a:cubicBezTo>
                    <a:pt x="1032" y="4279"/>
                    <a:pt x="1036" y="4274"/>
                    <a:pt x="1036" y="4262"/>
                  </a:cubicBezTo>
                  <a:cubicBezTo>
                    <a:pt x="1036" y="3834"/>
                    <a:pt x="1036" y="3834"/>
                    <a:pt x="1036" y="3834"/>
                  </a:cubicBezTo>
                  <a:cubicBezTo>
                    <a:pt x="1036" y="3822"/>
                    <a:pt x="1032" y="3816"/>
                    <a:pt x="1020" y="3816"/>
                  </a:cubicBezTo>
                  <a:moveTo>
                    <a:pt x="1197" y="4075"/>
                  </a:moveTo>
                  <a:cubicBezTo>
                    <a:pt x="1197" y="4046"/>
                    <a:pt x="1197" y="4046"/>
                    <a:pt x="1197" y="4046"/>
                  </a:cubicBezTo>
                  <a:cubicBezTo>
                    <a:pt x="1197" y="4023"/>
                    <a:pt x="1211" y="4010"/>
                    <a:pt x="1249" y="4010"/>
                  </a:cubicBezTo>
                  <a:cubicBezTo>
                    <a:pt x="1286" y="4010"/>
                    <a:pt x="1301" y="4023"/>
                    <a:pt x="1301" y="4046"/>
                  </a:cubicBezTo>
                  <a:cubicBezTo>
                    <a:pt x="1301" y="4075"/>
                    <a:pt x="1301" y="4075"/>
                    <a:pt x="1301" y="4075"/>
                  </a:cubicBezTo>
                  <a:cubicBezTo>
                    <a:pt x="1197" y="4075"/>
                    <a:pt x="1197" y="4075"/>
                    <a:pt x="1197" y="4075"/>
                  </a:cubicBezTo>
                  <a:moveTo>
                    <a:pt x="1249" y="3944"/>
                  </a:moveTo>
                  <a:cubicBezTo>
                    <a:pt x="1152" y="3944"/>
                    <a:pt x="1113" y="3982"/>
                    <a:pt x="1113" y="4041"/>
                  </a:cubicBezTo>
                  <a:cubicBezTo>
                    <a:pt x="1113" y="4186"/>
                    <a:pt x="1113" y="4186"/>
                    <a:pt x="1113" y="4186"/>
                  </a:cubicBezTo>
                  <a:cubicBezTo>
                    <a:pt x="1113" y="4246"/>
                    <a:pt x="1151" y="4284"/>
                    <a:pt x="1248" y="4284"/>
                  </a:cubicBezTo>
                  <a:cubicBezTo>
                    <a:pt x="1346" y="4284"/>
                    <a:pt x="1380" y="4246"/>
                    <a:pt x="1380" y="4186"/>
                  </a:cubicBezTo>
                  <a:cubicBezTo>
                    <a:pt x="1380" y="4179"/>
                    <a:pt x="1380" y="4179"/>
                    <a:pt x="1380" y="4179"/>
                  </a:cubicBezTo>
                  <a:cubicBezTo>
                    <a:pt x="1380" y="4168"/>
                    <a:pt x="1375" y="4163"/>
                    <a:pt x="1364" y="4163"/>
                  </a:cubicBezTo>
                  <a:cubicBezTo>
                    <a:pt x="1317" y="4163"/>
                    <a:pt x="1317" y="4163"/>
                    <a:pt x="1317" y="4163"/>
                  </a:cubicBezTo>
                  <a:cubicBezTo>
                    <a:pt x="1305" y="4163"/>
                    <a:pt x="1301" y="4168"/>
                    <a:pt x="1301" y="4179"/>
                  </a:cubicBezTo>
                  <a:cubicBezTo>
                    <a:pt x="1301" y="4182"/>
                    <a:pt x="1301" y="4182"/>
                    <a:pt x="1301" y="4182"/>
                  </a:cubicBezTo>
                  <a:cubicBezTo>
                    <a:pt x="1301" y="4205"/>
                    <a:pt x="1288" y="4219"/>
                    <a:pt x="1249" y="4219"/>
                  </a:cubicBezTo>
                  <a:cubicBezTo>
                    <a:pt x="1210" y="4219"/>
                    <a:pt x="1197" y="4205"/>
                    <a:pt x="1197" y="4182"/>
                  </a:cubicBezTo>
                  <a:cubicBezTo>
                    <a:pt x="1197" y="4133"/>
                    <a:pt x="1197" y="4133"/>
                    <a:pt x="1197" y="4133"/>
                  </a:cubicBezTo>
                  <a:cubicBezTo>
                    <a:pt x="1367" y="4133"/>
                    <a:pt x="1367" y="4133"/>
                    <a:pt x="1367" y="4133"/>
                  </a:cubicBezTo>
                  <a:cubicBezTo>
                    <a:pt x="1377" y="4133"/>
                    <a:pt x="1381" y="4129"/>
                    <a:pt x="1381" y="4118"/>
                  </a:cubicBezTo>
                  <a:cubicBezTo>
                    <a:pt x="1381" y="4041"/>
                    <a:pt x="1381" y="4041"/>
                    <a:pt x="1381" y="4041"/>
                  </a:cubicBezTo>
                  <a:cubicBezTo>
                    <a:pt x="1381" y="3982"/>
                    <a:pt x="1346" y="3944"/>
                    <a:pt x="1249" y="3944"/>
                  </a:cubicBezTo>
                  <a:moveTo>
                    <a:pt x="1582" y="3944"/>
                  </a:moveTo>
                  <a:cubicBezTo>
                    <a:pt x="1677" y="3944"/>
                    <a:pt x="1708" y="3990"/>
                    <a:pt x="1708" y="4032"/>
                  </a:cubicBezTo>
                  <a:cubicBezTo>
                    <a:pt x="1708" y="4045"/>
                    <a:pt x="1708" y="4045"/>
                    <a:pt x="1708" y="4045"/>
                  </a:cubicBezTo>
                  <a:cubicBezTo>
                    <a:pt x="1708" y="4056"/>
                    <a:pt x="1705" y="4060"/>
                    <a:pt x="1693" y="4060"/>
                  </a:cubicBezTo>
                  <a:cubicBezTo>
                    <a:pt x="1644" y="4060"/>
                    <a:pt x="1644" y="4060"/>
                    <a:pt x="1644" y="4060"/>
                  </a:cubicBezTo>
                  <a:cubicBezTo>
                    <a:pt x="1633" y="4060"/>
                    <a:pt x="1629" y="4056"/>
                    <a:pt x="1629" y="4045"/>
                  </a:cubicBezTo>
                  <a:cubicBezTo>
                    <a:pt x="1629" y="4032"/>
                    <a:pt x="1629" y="4032"/>
                    <a:pt x="1629" y="4032"/>
                  </a:cubicBezTo>
                  <a:cubicBezTo>
                    <a:pt x="1629" y="4012"/>
                    <a:pt x="1610" y="4005"/>
                    <a:pt x="1581" y="4005"/>
                  </a:cubicBezTo>
                  <a:cubicBezTo>
                    <a:pt x="1553" y="4005"/>
                    <a:pt x="1533" y="4012"/>
                    <a:pt x="1533" y="4032"/>
                  </a:cubicBezTo>
                  <a:cubicBezTo>
                    <a:pt x="1533" y="4039"/>
                    <a:pt x="1533" y="4039"/>
                    <a:pt x="1533" y="4039"/>
                  </a:cubicBezTo>
                  <a:cubicBezTo>
                    <a:pt x="1533" y="4053"/>
                    <a:pt x="1545" y="4059"/>
                    <a:pt x="1554" y="4063"/>
                  </a:cubicBezTo>
                  <a:cubicBezTo>
                    <a:pt x="1649" y="4096"/>
                    <a:pt x="1649" y="4096"/>
                    <a:pt x="1649" y="4096"/>
                  </a:cubicBezTo>
                  <a:cubicBezTo>
                    <a:pt x="1690" y="4111"/>
                    <a:pt x="1713" y="4133"/>
                    <a:pt x="1713" y="4165"/>
                  </a:cubicBezTo>
                  <a:cubicBezTo>
                    <a:pt x="1713" y="4199"/>
                    <a:pt x="1713" y="4199"/>
                    <a:pt x="1713" y="4199"/>
                  </a:cubicBezTo>
                  <a:cubicBezTo>
                    <a:pt x="1713" y="4241"/>
                    <a:pt x="1675" y="4284"/>
                    <a:pt x="1579" y="4284"/>
                  </a:cubicBezTo>
                  <a:cubicBezTo>
                    <a:pt x="1483" y="4284"/>
                    <a:pt x="1447" y="4241"/>
                    <a:pt x="1447" y="4199"/>
                  </a:cubicBezTo>
                  <a:cubicBezTo>
                    <a:pt x="1447" y="4184"/>
                    <a:pt x="1447" y="4184"/>
                    <a:pt x="1447" y="4184"/>
                  </a:cubicBezTo>
                  <a:cubicBezTo>
                    <a:pt x="1447" y="4173"/>
                    <a:pt x="1451" y="4168"/>
                    <a:pt x="1462" y="4168"/>
                  </a:cubicBezTo>
                  <a:cubicBezTo>
                    <a:pt x="1511" y="4168"/>
                    <a:pt x="1511" y="4168"/>
                    <a:pt x="1511" y="4168"/>
                  </a:cubicBezTo>
                  <a:cubicBezTo>
                    <a:pt x="1522" y="4168"/>
                    <a:pt x="1526" y="4173"/>
                    <a:pt x="1526" y="4184"/>
                  </a:cubicBezTo>
                  <a:cubicBezTo>
                    <a:pt x="1526" y="4195"/>
                    <a:pt x="1526" y="4195"/>
                    <a:pt x="1526" y="4195"/>
                  </a:cubicBezTo>
                  <a:cubicBezTo>
                    <a:pt x="1526" y="4215"/>
                    <a:pt x="1549" y="4223"/>
                    <a:pt x="1579" y="4223"/>
                  </a:cubicBezTo>
                  <a:cubicBezTo>
                    <a:pt x="1609" y="4223"/>
                    <a:pt x="1633" y="4215"/>
                    <a:pt x="1633" y="4195"/>
                  </a:cubicBezTo>
                  <a:cubicBezTo>
                    <a:pt x="1633" y="4184"/>
                    <a:pt x="1633" y="4184"/>
                    <a:pt x="1633" y="4184"/>
                  </a:cubicBezTo>
                  <a:cubicBezTo>
                    <a:pt x="1633" y="4172"/>
                    <a:pt x="1624" y="4166"/>
                    <a:pt x="1603" y="4159"/>
                  </a:cubicBezTo>
                  <a:cubicBezTo>
                    <a:pt x="1507" y="4123"/>
                    <a:pt x="1507" y="4123"/>
                    <a:pt x="1507" y="4123"/>
                  </a:cubicBezTo>
                  <a:cubicBezTo>
                    <a:pt x="1482" y="4114"/>
                    <a:pt x="1455" y="4086"/>
                    <a:pt x="1455" y="4053"/>
                  </a:cubicBezTo>
                  <a:cubicBezTo>
                    <a:pt x="1455" y="4032"/>
                    <a:pt x="1455" y="4032"/>
                    <a:pt x="1455" y="4032"/>
                  </a:cubicBezTo>
                  <a:cubicBezTo>
                    <a:pt x="1455" y="3990"/>
                    <a:pt x="1486" y="3944"/>
                    <a:pt x="1582" y="3944"/>
                  </a:cubicBezTo>
                  <a:moveTo>
                    <a:pt x="1979" y="4075"/>
                  </a:moveTo>
                  <a:cubicBezTo>
                    <a:pt x="1979" y="4046"/>
                    <a:pt x="1979" y="4046"/>
                    <a:pt x="1979" y="4046"/>
                  </a:cubicBezTo>
                  <a:cubicBezTo>
                    <a:pt x="1979" y="4023"/>
                    <a:pt x="1993" y="4010"/>
                    <a:pt x="2031" y="4010"/>
                  </a:cubicBezTo>
                  <a:cubicBezTo>
                    <a:pt x="2068" y="4010"/>
                    <a:pt x="2083" y="4023"/>
                    <a:pt x="2083" y="4046"/>
                  </a:cubicBezTo>
                  <a:cubicBezTo>
                    <a:pt x="2083" y="4075"/>
                    <a:pt x="2083" y="4075"/>
                    <a:pt x="2083" y="4075"/>
                  </a:cubicBezTo>
                  <a:cubicBezTo>
                    <a:pt x="1979" y="4075"/>
                    <a:pt x="1979" y="4075"/>
                    <a:pt x="1979" y="4075"/>
                  </a:cubicBezTo>
                  <a:moveTo>
                    <a:pt x="2031" y="3944"/>
                  </a:moveTo>
                  <a:cubicBezTo>
                    <a:pt x="1934" y="3944"/>
                    <a:pt x="1895" y="3982"/>
                    <a:pt x="1895" y="4041"/>
                  </a:cubicBezTo>
                  <a:cubicBezTo>
                    <a:pt x="1895" y="4186"/>
                    <a:pt x="1895" y="4186"/>
                    <a:pt x="1895" y="4186"/>
                  </a:cubicBezTo>
                  <a:cubicBezTo>
                    <a:pt x="1895" y="4246"/>
                    <a:pt x="1933" y="4284"/>
                    <a:pt x="2030" y="4284"/>
                  </a:cubicBezTo>
                  <a:cubicBezTo>
                    <a:pt x="2128" y="4284"/>
                    <a:pt x="2162" y="4246"/>
                    <a:pt x="2162" y="4186"/>
                  </a:cubicBezTo>
                  <a:cubicBezTo>
                    <a:pt x="2162" y="4179"/>
                    <a:pt x="2162" y="4179"/>
                    <a:pt x="2162" y="4179"/>
                  </a:cubicBezTo>
                  <a:cubicBezTo>
                    <a:pt x="2162" y="4168"/>
                    <a:pt x="2157" y="4163"/>
                    <a:pt x="2145" y="4163"/>
                  </a:cubicBezTo>
                  <a:cubicBezTo>
                    <a:pt x="2099" y="4163"/>
                    <a:pt x="2099" y="4163"/>
                    <a:pt x="2099" y="4163"/>
                  </a:cubicBezTo>
                  <a:cubicBezTo>
                    <a:pt x="2087" y="4163"/>
                    <a:pt x="2083" y="4168"/>
                    <a:pt x="2083" y="4179"/>
                  </a:cubicBezTo>
                  <a:cubicBezTo>
                    <a:pt x="2083" y="4182"/>
                    <a:pt x="2083" y="4182"/>
                    <a:pt x="2083" y="4182"/>
                  </a:cubicBezTo>
                  <a:cubicBezTo>
                    <a:pt x="2083" y="4205"/>
                    <a:pt x="2070" y="4219"/>
                    <a:pt x="2031" y="4219"/>
                  </a:cubicBezTo>
                  <a:cubicBezTo>
                    <a:pt x="1992" y="4219"/>
                    <a:pt x="1979" y="4205"/>
                    <a:pt x="1979" y="4182"/>
                  </a:cubicBezTo>
                  <a:cubicBezTo>
                    <a:pt x="1979" y="4133"/>
                    <a:pt x="1979" y="4133"/>
                    <a:pt x="1979" y="4133"/>
                  </a:cubicBezTo>
                  <a:cubicBezTo>
                    <a:pt x="2149" y="4133"/>
                    <a:pt x="2149" y="4133"/>
                    <a:pt x="2149" y="4133"/>
                  </a:cubicBezTo>
                  <a:cubicBezTo>
                    <a:pt x="2159" y="4133"/>
                    <a:pt x="2163" y="4129"/>
                    <a:pt x="2163" y="4118"/>
                  </a:cubicBezTo>
                  <a:cubicBezTo>
                    <a:pt x="2163" y="4041"/>
                    <a:pt x="2163" y="4041"/>
                    <a:pt x="2163" y="4041"/>
                  </a:cubicBezTo>
                  <a:cubicBezTo>
                    <a:pt x="2163" y="3982"/>
                    <a:pt x="2128" y="3944"/>
                    <a:pt x="2031" y="3944"/>
                  </a:cubicBezTo>
                  <a:moveTo>
                    <a:pt x="2103" y="3810"/>
                  </a:moveTo>
                  <a:cubicBezTo>
                    <a:pt x="2046" y="3810"/>
                    <a:pt x="2046" y="3810"/>
                    <a:pt x="2046" y="3810"/>
                  </a:cubicBezTo>
                  <a:cubicBezTo>
                    <a:pt x="2034" y="3810"/>
                    <a:pt x="2027" y="3817"/>
                    <a:pt x="2022" y="3827"/>
                  </a:cubicBezTo>
                  <a:cubicBezTo>
                    <a:pt x="1991" y="3892"/>
                    <a:pt x="1991" y="3892"/>
                    <a:pt x="1991" y="3892"/>
                  </a:cubicBezTo>
                  <a:cubicBezTo>
                    <a:pt x="1985" y="3904"/>
                    <a:pt x="1989" y="3908"/>
                    <a:pt x="1999" y="3908"/>
                  </a:cubicBezTo>
                  <a:cubicBezTo>
                    <a:pt x="2042" y="3908"/>
                    <a:pt x="2042" y="3908"/>
                    <a:pt x="2042" y="3908"/>
                  </a:cubicBezTo>
                  <a:cubicBezTo>
                    <a:pt x="2053" y="3908"/>
                    <a:pt x="2060" y="3902"/>
                    <a:pt x="2063" y="3897"/>
                  </a:cubicBezTo>
                  <a:cubicBezTo>
                    <a:pt x="2111" y="3827"/>
                    <a:pt x="2111" y="3827"/>
                    <a:pt x="2111" y="3827"/>
                  </a:cubicBezTo>
                  <a:cubicBezTo>
                    <a:pt x="2118" y="3818"/>
                    <a:pt x="2114" y="3810"/>
                    <a:pt x="2103" y="3810"/>
                  </a:cubicBezTo>
                  <a:moveTo>
                    <a:pt x="2341" y="3871"/>
                  </a:moveTo>
                  <a:cubicBezTo>
                    <a:pt x="2352" y="3871"/>
                    <a:pt x="2356" y="3875"/>
                    <a:pt x="2356" y="3887"/>
                  </a:cubicBezTo>
                  <a:cubicBezTo>
                    <a:pt x="2356" y="3951"/>
                    <a:pt x="2356" y="3951"/>
                    <a:pt x="2356" y="3951"/>
                  </a:cubicBezTo>
                  <a:cubicBezTo>
                    <a:pt x="2417" y="3951"/>
                    <a:pt x="2417" y="3951"/>
                    <a:pt x="2417" y="3951"/>
                  </a:cubicBezTo>
                  <a:cubicBezTo>
                    <a:pt x="2428" y="3951"/>
                    <a:pt x="2433" y="3955"/>
                    <a:pt x="2433" y="3966"/>
                  </a:cubicBezTo>
                  <a:cubicBezTo>
                    <a:pt x="2433" y="4003"/>
                    <a:pt x="2433" y="4003"/>
                    <a:pt x="2433" y="4003"/>
                  </a:cubicBezTo>
                  <a:cubicBezTo>
                    <a:pt x="2433" y="4015"/>
                    <a:pt x="2428" y="4020"/>
                    <a:pt x="2417" y="4020"/>
                  </a:cubicBezTo>
                  <a:cubicBezTo>
                    <a:pt x="2356" y="4020"/>
                    <a:pt x="2356" y="4020"/>
                    <a:pt x="2356" y="4020"/>
                  </a:cubicBezTo>
                  <a:cubicBezTo>
                    <a:pt x="2356" y="4172"/>
                    <a:pt x="2356" y="4172"/>
                    <a:pt x="2356" y="4172"/>
                  </a:cubicBezTo>
                  <a:cubicBezTo>
                    <a:pt x="2356" y="4196"/>
                    <a:pt x="2372" y="4208"/>
                    <a:pt x="2409" y="4208"/>
                  </a:cubicBezTo>
                  <a:cubicBezTo>
                    <a:pt x="2424" y="4208"/>
                    <a:pt x="2424" y="4208"/>
                    <a:pt x="2424" y="4208"/>
                  </a:cubicBezTo>
                  <a:cubicBezTo>
                    <a:pt x="2436" y="4208"/>
                    <a:pt x="2441" y="4212"/>
                    <a:pt x="2441" y="4224"/>
                  </a:cubicBezTo>
                  <a:cubicBezTo>
                    <a:pt x="2441" y="4262"/>
                    <a:pt x="2441" y="4262"/>
                    <a:pt x="2441" y="4262"/>
                  </a:cubicBezTo>
                  <a:cubicBezTo>
                    <a:pt x="2441" y="4274"/>
                    <a:pt x="2436" y="4279"/>
                    <a:pt x="2424" y="4279"/>
                  </a:cubicBezTo>
                  <a:cubicBezTo>
                    <a:pt x="2396" y="4279"/>
                    <a:pt x="2396" y="4279"/>
                    <a:pt x="2396" y="4279"/>
                  </a:cubicBezTo>
                  <a:cubicBezTo>
                    <a:pt x="2299" y="4279"/>
                    <a:pt x="2269" y="4246"/>
                    <a:pt x="2269" y="4181"/>
                  </a:cubicBezTo>
                  <a:cubicBezTo>
                    <a:pt x="2269" y="4020"/>
                    <a:pt x="2269" y="4020"/>
                    <a:pt x="2269" y="4020"/>
                  </a:cubicBezTo>
                  <a:cubicBezTo>
                    <a:pt x="2237" y="4020"/>
                    <a:pt x="2237" y="4020"/>
                    <a:pt x="2237" y="4020"/>
                  </a:cubicBezTo>
                  <a:cubicBezTo>
                    <a:pt x="2225" y="4020"/>
                    <a:pt x="2221" y="4015"/>
                    <a:pt x="2221" y="4003"/>
                  </a:cubicBezTo>
                  <a:cubicBezTo>
                    <a:pt x="2221" y="3970"/>
                    <a:pt x="2221" y="3970"/>
                    <a:pt x="2221" y="3970"/>
                  </a:cubicBezTo>
                  <a:cubicBezTo>
                    <a:pt x="2221" y="3959"/>
                    <a:pt x="2225" y="3955"/>
                    <a:pt x="2237" y="3954"/>
                  </a:cubicBezTo>
                  <a:cubicBezTo>
                    <a:pt x="2267" y="3951"/>
                    <a:pt x="2267" y="3951"/>
                    <a:pt x="2267" y="3951"/>
                  </a:cubicBezTo>
                  <a:cubicBezTo>
                    <a:pt x="2269" y="3951"/>
                    <a:pt x="2269" y="3951"/>
                    <a:pt x="2269" y="3951"/>
                  </a:cubicBezTo>
                  <a:cubicBezTo>
                    <a:pt x="2269" y="3887"/>
                    <a:pt x="2269" y="3887"/>
                    <a:pt x="2269" y="3887"/>
                  </a:cubicBezTo>
                  <a:cubicBezTo>
                    <a:pt x="2269" y="3875"/>
                    <a:pt x="2274" y="3871"/>
                    <a:pt x="2286" y="3871"/>
                  </a:cubicBezTo>
                  <a:cubicBezTo>
                    <a:pt x="2341" y="3871"/>
                    <a:pt x="2341" y="3871"/>
                    <a:pt x="2341" y="3871"/>
                  </a:cubicBezTo>
                  <a:moveTo>
                    <a:pt x="2768" y="3949"/>
                  </a:moveTo>
                  <a:cubicBezTo>
                    <a:pt x="2779" y="3949"/>
                    <a:pt x="2784" y="3954"/>
                    <a:pt x="2784" y="3966"/>
                  </a:cubicBezTo>
                  <a:cubicBezTo>
                    <a:pt x="2784" y="4262"/>
                    <a:pt x="2784" y="4262"/>
                    <a:pt x="2784" y="4262"/>
                  </a:cubicBezTo>
                  <a:cubicBezTo>
                    <a:pt x="2784" y="4274"/>
                    <a:pt x="2779" y="4279"/>
                    <a:pt x="2768" y="4279"/>
                  </a:cubicBezTo>
                  <a:cubicBezTo>
                    <a:pt x="2717" y="4279"/>
                    <a:pt x="2717" y="4279"/>
                    <a:pt x="2717" y="4279"/>
                  </a:cubicBezTo>
                  <a:cubicBezTo>
                    <a:pt x="2705" y="4279"/>
                    <a:pt x="2702" y="4274"/>
                    <a:pt x="2700" y="4262"/>
                  </a:cubicBezTo>
                  <a:cubicBezTo>
                    <a:pt x="2699" y="4248"/>
                    <a:pt x="2699" y="4248"/>
                    <a:pt x="2699" y="4248"/>
                  </a:cubicBezTo>
                  <a:cubicBezTo>
                    <a:pt x="2682" y="4263"/>
                    <a:pt x="2650" y="4284"/>
                    <a:pt x="2597" y="4284"/>
                  </a:cubicBezTo>
                  <a:cubicBezTo>
                    <a:pt x="2537" y="4284"/>
                    <a:pt x="2502" y="4247"/>
                    <a:pt x="2502" y="4196"/>
                  </a:cubicBezTo>
                  <a:cubicBezTo>
                    <a:pt x="2502" y="3966"/>
                    <a:pt x="2502" y="3966"/>
                    <a:pt x="2502" y="3966"/>
                  </a:cubicBezTo>
                  <a:cubicBezTo>
                    <a:pt x="2502" y="3954"/>
                    <a:pt x="2506" y="3949"/>
                    <a:pt x="2518" y="3949"/>
                  </a:cubicBezTo>
                  <a:cubicBezTo>
                    <a:pt x="2572" y="3949"/>
                    <a:pt x="2572" y="3949"/>
                    <a:pt x="2572" y="3949"/>
                  </a:cubicBezTo>
                  <a:cubicBezTo>
                    <a:pt x="2583" y="3949"/>
                    <a:pt x="2588" y="3954"/>
                    <a:pt x="2588" y="3966"/>
                  </a:cubicBezTo>
                  <a:cubicBezTo>
                    <a:pt x="2588" y="4174"/>
                    <a:pt x="2588" y="4174"/>
                    <a:pt x="2588" y="4174"/>
                  </a:cubicBezTo>
                  <a:cubicBezTo>
                    <a:pt x="2588" y="4198"/>
                    <a:pt x="2596" y="4209"/>
                    <a:pt x="2624" y="4209"/>
                  </a:cubicBezTo>
                  <a:cubicBezTo>
                    <a:pt x="2657" y="4209"/>
                    <a:pt x="2684" y="4190"/>
                    <a:pt x="2697" y="4180"/>
                  </a:cubicBezTo>
                  <a:cubicBezTo>
                    <a:pt x="2697" y="3966"/>
                    <a:pt x="2697" y="3966"/>
                    <a:pt x="2697" y="3966"/>
                  </a:cubicBezTo>
                  <a:cubicBezTo>
                    <a:pt x="2697" y="3954"/>
                    <a:pt x="2701" y="3949"/>
                    <a:pt x="2713" y="3949"/>
                  </a:cubicBezTo>
                  <a:cubicBezTo>
                    <a:pt x="2768" y="3949"/>
                    <a:pt x="2768" y="3949"/>
                    <a:pt x="2768" y="3949"/>
                  </a:cubicBezTo>
                  <a:moveTo>
                    <a:pt x="2984" y="4209"/>
                  </a:moveTo>
                  <a:cubicBezTo>
                    <a:pt x="2953" y="4209"/>
                    <a:pt x="2947" y="4192"/>
                    <a:pt x="2947" y="4174"/>
                  </a:cubicBezTo>
                  <a:cubicBezTo>
                    <a:pt x="2947" y="4054"/>
                    <a:pt x="2947" y="4054"/>
                    <a:pt x="2947" y="4054"/>
                  </a:cubicBezTo>
                  <a:cubicBezTo>
                    <a:pt x="2947" y="4037"/>
                    <a:pt x="2953" y="4020"/>
                    <a:pt x="2984" y="4020"/>
                  </a:cubicBezTo>
                  <a:cubicBezTo>
                    <a:pt x="3016" y="4020"/>
                    <a:pt x="3046" y="4039"/>
                    <a:pt x="3060" y="4050"/>
                  </a:cubicBezTo>
                  <a:cubicBezTo>
                    <a:pt x="3060" y="4178"/>
                    <a:pt x="3060" y="4178"/>
                    <a:pt x="3060" y="4178"/>
                  </a:cubicBezTo>
                  <a:cubicBezTo>
                    <a:pt x="3046" y="4189"/>
                    <a:pt x="3016" y="4209"/>
                    <a:pt x="2984" y="4209"/>
                  </a:cubicBezTo>
                  <a:moveTo>
                    <a:pt x="3131" y="3816"/>
                  </a:moveTo>
                  <a:cubicBezTo>
                    <a:pt x="3076" y="3816"/>
                    <a:pt x="3076" y="3816"/>
                    <a:pt x="3076" y="3816"/>
                  </a:cubicBezTo>
                  <a:cubicBezTo>
                    <a:pt x="3064" y="3816"/>
                    <a:pt x="3060" y="3822"/>
                    <a:pt x="3060" y="3834"/>
                  </a:cubicBezTo>
                  <a:cubicBezTo>
                    <a:pt x="3060" y="3980"/>
                    <a:pt x="3060" y="3980"/>
                    <a:pt x="3060" y="3980"/>
                  </a:cubicBezTo>
                  <a:cubicBezTo>
                    <a:pt x="3041" y="3965"/>
                    <a:pt x="3007" y="3944"/>
                    <a:pt x="2957" y="3944"/>
                  </a:cubicBezTo>
                  <a:cubicBezTo>
                    <a:pt x="2891" y="3944"/>
                    <a:pt x="2861" y="3982"/>
                    <a:pt x="2861" y="4041"/>
                  </a:cubicBezTo>
                  <a:cubicBezTo>
                    <a:pt x="2861" y="4188"/>
                    <a:pt x="2861" y="4188"/>
                    <a:pt x="2861" y="4188"/>
                  </a:cubicBezTo>
                  <a:cubicBezTo>
                    <a:pt x="2861" y="4247"/>
                    <a:pt x="2891" y="4284"/>
                    <a:pt x="2957" y="4284"/>
                  </a:cubicBezTo>
                  <a:cubicBezTo>
                    <a:pt x="3010" y="4284"/>
                    <a:pt x="3043" y="4262"/>
                    <a:pt x="3062" y="4247"/>
                  </a:cubicBezTo>
                  <a:cubicBezTo>
                    <a:pt x="3063" y="4262"/>
                    <a:pt x="3063" y="4262"/>
                    <a:pt x="3063" y="4262"/>
                  </a:cubicBezTo>
                  <a:cubicBezTo>
                    <a:pt x="3064" y="4274"/>
                    <a:pt x="3068" y="4279"/>
                    <a:pt x="3080" y="4279"/>
                  </a:cubicBezTo>
                  <a:cubicBezTo>
                    <a:pt x="3131" y="4279"/>
                    <a:pt x="3131" y="4279"/>
                    <a:pt x="3131" y="4279"/>
                  </a:cubicBezTo>
                  <a:cubicBezTo>
                    <a:pt x="3142" y="4279"/>
                    <a:pt x="3147" y="4274"/>
                    <a:pt x="3147" y="4262"/>
                  </a:cubicBezTo>
                  <a:cubicBezTo>
                    <a:pt x="3147" y="3834"/>
                    <a:pt x="3147" y="3834"/>
                    <a:pt x="3147" y="3834"/>
                  </a:cubicBezTo>
                  <a:cubicBezTo>
                    <a:pt x="3147" y="3822"/>
                    <a:pt x="3142" y="3816"/>
                    <a:pt x="3131" y="3816"/>
                  </a:cubicBezTo>
                  <a:moveTo>
                    <a:pt x="3308" y="4075"/>
                  </a:moveTo>
                  <a:cubicBezTo>
                    <a:pt x="3308" y="4046"/>
                    <a:pt x="3308" y="4046"/>
                    <a:pt x="3308" y="4046"/>
                  </a:cubicBezTo>
                  <a:cubicBezTo>
                    <a:pt x="3308" y="4023"/>
                    <a:pt x="3322" y="4010"/>
                    <a:pt x="3359" y="4010"/>
                  </a:cubicBezTo>
                  <a:cubicBezTo>
                    <a:pt x="3396" y="4010"/>
                    <a:pt x="3411" y="4023"/>
                    <a:pt x="3411" y="4046"/>
                  </a:cubicBezTo>
                  <a:cubicBezTo>
                    <a:pt x="3411" y="4075"/>
                    <a:pt x="3411" y="4075"/>
                    <a:pt x="3411" y="4075"/>
                  </a:cubicBezTo>
                  <a:cubicBezTo>
                    <a:pt x="3308" y="4075"/>
                    <a:pt x="3308" y="4075"/>
                    <a:pt x="3308" y="4075"/>
                  </a:cubicBezTo>
                  <a:moveTo>
                    <a:pt x="3359" y="3944"/>
                  </a:moveTo>
                  <a:cubicBezTo>
                    <a:pt x="3262" y="3944"/>
                    <a:pt x="3223" y="3982"/>
                    <a:pt x="3223" y="4041"/>
                  </a:cubicBezTo>
                  <a:cubicBezTo>
                    <a:pt x="3223" y="4186"/>
                    <a:pt x="3223" y="4186"/>
                    <a:pt x="3223" y="4186"/>
                  </a:cubicBezTo>
                  <a:cubicBezTo>
                    <a:pt x="3223" y="4246"/>
                    <a:pt x="3261" y="4284"/>
                    <a:pt x="3359" y="4284"/>
                  </a:cubicBezTo>
                  <a:cubicBezTo>
                    <a:pt x="3456" y="4284"/>
                    <a:pt x="3490" y="4246"/>
                    <a:pt x="3490" y="4186"/>
                  </a:cubicBezTo>
                  <a:cubicBezTo>
                    <a:pt x="3490" y="4179"/>
                    <a:pt x="3490" y="4179"/>
                    <a:pt x="3490" y="4179"/>
                  </a:cubicBezTo>
                  <a:cubicBezTo>
                    <a:pt x="3490" y="4168"/>
                    <a:pt x="3485" y="4163"/>
                    <a:pt x="3474" y="4163"/>
                  </a:cubicBezTo>
                  <a:cubicBezTo>
                    <a:pt x="3428" y="4163"/>
                    <a:pt x="3428" y="4163"/>
                    <a:pt x="3428" y="4163"/>
                  </a:cubicBezTo>
                  <a:cubicBezTo>
                    <a:pt x="3416" y="4163"/>
                    <a:pt x="3411" y="4168"/>
                    <a:pt x="3411" y="4179"/>
                  </a:cubicBezTo>
                  <a:cubicBezTo>
                    <a:pt x="3411" y="4182"/>
                    <a:pt x="3411" y="4182"/>
                    <a:pt x="3411" y="4182"/>
                  </a:cubicBezTo>
                  <a:cubicBezTo>
                    <a:pt x="3411" y="4205"/>
                    <a:pt x="3398" y="4219"/>
                    <a:pt x="3359" y="4219"/>
                  </a:cubicBezTo>
                  <a:cubicBezTo>
                    <a:pt x="3320" y="4219"/>
                    <a:pt x="3308" y="4205"/>
                    <a:pt x="3308" y="4182"/>
                  </a:cubicBezTo>
                  <a:cubicBezTo>
                    <a:pt x="3308" y="4133"/>
                    <a:pt x="3308" y="4133"/>
                    <a:pt x="3308" y="4133"/>
                  </a:cubicBezTo>
                  <a:cubicBezTo>
                    <a:pt x="3477" y="4133"/>
                    <a:pt x="3477" y="4133"/>
                    <a:pt x="3477" y="4133"/>
                  </a:cubicBezTo>
                  <a:cubicBezTo>
                    <a:pt x="3488" y="4133"/>
                    <a:pt x="3492" y="4129"/>
                    <a:pt x="3492" y="4118"/>
                  </a:cubicBezTo>
                  <a:cubicBezTo>
                    <a:pt x="3492" y="4041"/>
                    <a:pt x="3492" y="4041"/>
                    <a:pt x="3492" y="4041"/>
                  </a:cubicBezTo>
                  <a:cubicBezTo>
                    <a:pt x="3492" y="3982"/>
                    <a:pt x="3456" y="3944"/>
                    <a:pt x="3359" y="3944"/>
                  </a:cubicBezTo>
                  <a:moveTo>
                    <a:pt x="3692" y="3944"/>
                  </a:moveTo>
                  <a:cubicBezTo>
                    <a:pt x="3787" y="3944"/>
                    <a:pt x="3818" y="3990"/>
                    <a:pt x="3818" y="4032"/>
                  </a:cubicBezTo>
                  <a:cubicBezTo>
                    <a:pt x="3818" y="4045"/>
                    <a:pt x="3818" y="4045"/>
                    <a:pt x="3818" y="4045"/>
                  </a:cubicBezTo>
                  <a:cubicBezTo>
                    <a:pt x="3818" y="4056"/>
                    <a:pt x="3815" y="4060"/>
                    <a:pt x="3803" y="4060"/>
                  </a:cubicBezTo>
                  <a:cubicBezTo>
                    <a:pt x="3754" y="4060"/>
                    <a:pt x="3754" y="4060"/>
                    <a:pt x="3754" y="4060"/>
                  </a:cubicBezTo>
                  <a:cubicBezTo>
                    <a:pt x="3744" y="4060"/>
                    <a:pt x="3740" y="4056"/>
                    <a:pt x="3740" y="4045"/>
                  </a:cubicBezTo>
                  <a:cubicBezTo>
                    <a:pt x="3740" y="4032"/>
                    <a:pt x="3740" y="4032"/>
                    <a:pt x="3740" y="4032"/>
                  </a:cubicBezTo>
                  <a:cubicBezTo>
                    <a:pt x="3740" y="4012"/>
                    <a:pt x="3720" y="4005"/>
                    <a:pt x="3691" y="4005"/>
                  </a:cubicBezTo>
                  <a:cubicBezTo>
                    <a:pt x="3663" y="4005"/>
                    <a:pt x="3644" y="4012"/>
                    <a:pt x="3644" y="4032"/>
                  </a:cubicBezTo>
                  <a:cubicBezTo>
                    <a:pt x="3644" y="4039"/>
                    <a:pt x="3644" y="4039"/>
                    <a:pt x="3644" y="4039"/>
                  </a:cubicBezTo>
                  <a:cubicBezTo>
                    <a:pt x="3644" y="4053"/>
                    <a:pt x="3655" y="4059"/>
                    <a:pt x="3664" y="4063"/>
                  </a:cubicBezTo>
                  <a:cubicBezTo>
                    <a:pt x="3760" y="4096"/>
                    <a:pt x="3760" y="4096"/>
                    <a:pt x="3760" y="4096"/>
                  </a:cubicBezTo>
                  <a:cubicBezTo>
                    <a:pt x="3801" y="4111"/>
                    <a:pt x="3823" y="4133"/>
                    <a:pt x="3823" y="4165"/>
                  </a:cubicBezTo>
                  <a:cubicBezTo>
                    <a:pt x="3823" y="4199"/>
                    <a:pt x="3823" y="4199"/>
                    <a:pt x="3823" y="4199"/>
                  </a:cubicBezTo>
                  <a:cubicBezTo>
                    <a:pt x="3823" y="4241"/>
                    <a:pt x="3785" y="4284"/>
                    <a:pt x="3689" y="4284"/>
                  </a:cubicBezTo>
                  <a:cubicBezTo>
                    <a:pt x="3593" y="4284"/>
                    <a:pt x="3557" y="4241"/>
                    <a:pt x="3557" y="4199"/>
                  </a:cubicBezTo>
                  <a:cubicBezTo>
                    <a:pt x="3557" y="4184"/>
                    <a:pt x="3557" y="4184"/>
                    <a:pt x="3557" y="4184"/>
                  </a:cubicBezTo>
                  <a:cubicBezTo>
                    <a:pt x="3557" y="4173"/>
                    <a:pt x="3561" y="4168"/>
                    <a:pt x="3572" y="4168"/>
                  </a:cubicBezTo>
                  <a:cubicBezTo>
                    <a:pt x="3621" y="4168"/>
                    <a:pt x="3621" y="4168"/>
                    <a:pt x="3621" y="4168"/>
                  </a:cubicBezTo>
                  <a:cubicBezTo>
                    <a:pt x="3633" y="4168"/>
                    <a:pt x="3636" y="4173"/>
                    <a:pt x="3636" y="4184"/>
                  </a:cubicBezTo>
                  <a:cubicBezTo>
                    <a:pt x="3636" y="4195"/>
                    <a:pt x="3636" y="4195"/>
                    <a:pt x="3636" y="4195"/>
                  </a:cubicBezTo>
                  <a:cubicBezTo>
                    <a:pt x="3636" y="4215"/>
                    <a:pt x="3660" y="4223"/>
                    <a:pt x="3689" y="4223"/>
                  </a:cubicBezTo>
                  <a:cubicBezTo>
                    <a:pt x="3719" y="4223"/>
                    <a:pt x="3743" y="4215"/>
                    <a:pt x="3743" y="4195"/>
                  </a:cubicBezTo>
                  <a:cubicBezTo>
                    <a:pt x="3743" y="4184"/>
                    <a:pt x="3743" y="4184"/>
                    <a:pt x="3743" y="4184"/>
                  </a:cubicBezTo>
                  <a:cubicBezTo>
                    <a:pt x="3743" y="4172"/>
                    <a:pt x="3734" y="4166"/>
                    <a:pt x="3713" y="4159"/>
                  </a:cubicBezTo>
                  <a:cubicBezTo>
                    <a:pt x="3617" y="4123"/>
                    <a:pt x="3617" y="4123"/>
                    <a:pt x="3617" y="4123"/>
                  </a:cubicBezTo>
                  <a:cubicBezTo>
                    <a:pt x="3593" y="4114"/>
                    <a:pt x="3565" y="4086"/>
                    <a:pt x="3565" y="4053"/>
                  </a:cubicBezTo>
                  <a:cubicBezTo>
                    <a:pt x="3565" y="4032"/>
                    <a:pt x="3565" y="4032"/>
                    <a:pt x="3565" y="4032"/>
                  </a:cubicBezTo>
                  <a:cubicBezTo>
                    <a:pt x="3565" y="3990"/>
                    <a:pt x="3596" y="3944"/>
                    <a:pt x="3692" y="3944"/>
                  </a:cubicBezTo>
                  <a:moveTo>
                    <a:pt x="4090" y="4075"/>
                  </a:moveTo>
                  <a:cubicBezTo>
                    <a:pt x="4090" y="4046"/>
                    <a:pt x="4090" y="4046"/>
                    <a:pt x="4090" y="4046"/>
                  </a:cubicBezTo>
                  <a:cubicBezTo>
                    <a:pt x="4090" y="4023"/>
                    <a:pt x="4104" y="4010"/>
                    <a:pt x="4141" y="4010"/>
                  </a:cubicBezTo>
                  <a:cubicBezTo>
                    <a:pt x="4178" y="4010"/>
                    <a:pt x="4193" y="4023"/>
                    <a:pt x="4193" y="4046"/>
                  </a:cubicBezTo>
                  <a:cubicBezTo>
                    <a:pt x="4193" y="4075"/>
                    <a:pt x="4193" y="4075"/>
                    <a:pt x="4193" y="4075"/>
                  </a:cubicBezTo>
                  <a:cubicBezTo>
                    <a:pt x="4090" y="4075"/>
                    <a:pt x="4090" y="4075"/>
                    <a:pt x="4090" y="4075"/>
                  </a:cubicBezTo>
                  <a:moveTo>
                    <a:pt x="4141" y="3944"/>
                  </a:moveTo>
                  <a:cubicBezTo>
                    <a:pt x="4044" y="3944"/>
                    <a:pt x="4005" y="3982"/>
                    <a:pt x="4005" y="4041"/>
                  </a:cubicBezTo>
                  <a:cubicBezTo>
                    <a:pt x="4005" y="4186"/>
                    <a:pt x="4005" y="4186"/>
                    <a:pt x="4005" y="4186"/>
                  </a:cubicBezTo>
                  <a:cubicBezTo>
                    <a:pt x="4005" y="4246"/>
                    <a:pt x="4043" y="4284"/>
                    <a:pt x="4141" y="4284"/>
                  </a:cubicBezTo>
                  <a:cubicBezTo>
                    <a:pt x="4238" y="4284"/>
                    <a:pt x="4272" y="4246"/>
                    <a:pt x="4272" y="4186"/>
                  </a:cubicBezTo>
                  <a:cubicBezTo>
                    <a:pt x="4272" y="4179"/>
                    <a:pt x="4272" y="4179"/>
                    <a:pt x="4272" y="4179"/>
                  </a:cubicBezTo>
                  <a:cubicBezTo>
                    <a:pt x="4272" y="4168"/>
                    <a:pt x="4267" y="4163"/>
                    <a:pt x="4256" y="4163"/>
                  </a:cubicBezTo>
                  <a:cubicBezTo>
                    <a:pt x="4209" y="4163"/>
                    <a:pt x="4209" y="4163"/>
                    <a:pt x="4209" y="4163"/>
                  </a:cubicBezTo>
                  <a:cubicBezTo>
                    <a:pt x="4198" y="4163"/>
                    <a:pt x="4193" y="4168"/>
                    <a:pt x="4193" y="4179"/>
                  </a:cubicBezTo>
                  <a:cubicBezTo>
                    <a:pt x="4193" y="4182"/>
                    <a:pt x="4193" y="4182"/>
                    <a:pt x="4193" y="4182"/>
                  </a:cubicBezTo>
                  <a:cubicBezTo>
                    <a:pt x="4193" y="4205"/>
                    <a:pt x="4180" y="4219"/>
                    <a:pt x="4141" y="4219"/>
                  </a:cubicBezTo>
                  <a:cubicBezTo>
                    <a:pt x="4102" y="4219"/>
                    <a:pt x="4090" y="4205"/>
                    <a:pt x="4090" y="4182"/>
                  </a:cubicBezTo>
                  <a:cubicBezTo>
                    <a:pt x="4090" y="4133"/>
                    <a:pt x="4090" y="4133"/>
                    <a:pt x="4090" y="4133"/>
                  </a:cubicBezTo>
                  <a:cubicBezTo>
                    <a:pt x="4259" y="4133"/>
                    <a:pt x="4259" y="4133"/>
                    <a:pt x="4259" y="4133"/>
                  </a:cubicBezTo>
                  <a:cubicBezTo>
                    <a:pt x="4270" y="4133"/>
                    <a:pt x="4274" y="4129"/>
                    <a:pt x="4274" y="4118"/>
                  </a:cubicBezTo>
                  <a:cubicBezTo>
                    <a:pt x="4274" y="4041"/>
                    <a:pt x="4274" y="4041"/>
                    <a:pt x="4274" y="4041"/>
                  </a:cubicBezTo>
                  <a:cubicBezTo>
                    <a:pt x="4274" y="3982"/>
                    <a:pt x="4238" y="3944"/>
                    <a:pt x="4141" y="3944"/>
                  </a:cubicBezTo>
                  <a:moveTo>
                    <a:pt x="4213" y="3810"/>
                  </a:moveTo>
                  <a:cubicBezTo>
                    <a:pt x="4156" y="3810"/>
                    <a:pt x="4156" y="3810"/>
                    <a:pt x="4156" y="3810"/>
                  </a:cubicBezTo>
                  <a:cubicBezTo>
                    <a:pt x="4144" y="3810"/>
                    <a:pt x="4137" y="3817"/>
                    <a:pt x="4133" y="3827"/>
                  </a:cubicBezTo>
                  <a:cubicBezTo>
                    <a:pt x="4101" y="3892"/>
                    <a:pt x="4101" y="3892"/>
                    <a:pt x="4101" y="3892"/>
                  </a:cubicBezTo>
                  <a:cubicBezTo>
                    <a:pt x="4096" y="3904"/>
                    <a:pt x="4100" y="3908"/>
                    <a:pt x="4109" y="3908"/>
                  </a:cubicBezTo>
                  <a:cubicBezTo>
                    <a:pt x="4153" y="3908"/>
                    <a:pt x="4153" y="3908"/>
                    <a:pt x="4153" y="3908"/>
                  </a:cubicBezTo>
                  <a:cubicBezTo>
                    <a:pt x="4164" y="3908"/>
                    <a:pt x="4170" y="3902"/>
                    <a:pt x="4174" y="3897"/>
                  </a:cubicBezTo>
                  <a:cubicBezTo>
                    <a:pt x="4221" y="3827"/>
                    <a:pt x="4221" y="3827"/>
                    <a:pt x="4221" y="3827"/>
                  </a:cubicBezTo>
                  <a:cubicBezTo>
                    <a:pt x="4228" y="3818"/>
                    <a:pt x="4225" y="3810"/>
                    <a:pt x="4213" y="3810"/>
                  </a:cubicBezTo>
                  <a:moveTo>
                    <a:pt x="4480" y="3944"/>
                  </a:moveTo>
                  <a:cubicBezTo>
                    <a:pt x="4577" y="3944"/>
                    <a:pt x="4616" y="3982"/>
                    <a:pt x="4616" y="4041"/>
                  </a:cubicBezTo>
                  <a:cubicBezTo>
                    <a:pt x="4616" y="4053"/>
                    <a:pt x="4616" y="4053"/>
                    <a:pt x="4616" y="4053"/>
                  </a:cubicBezTo>
                  <a:cubicBezTo>
                    <a:pt x="4616" y="4065"/>
                    <a:pt x="4611" y="4069"/>
                    <a:pt x="4600" y="4069"/>
                  </a:cubicBezTo>
                  <a:cubicBezTo>
                    <a:pt x="4549" y="4069"/>
                    <a:pt x="4549" y="4069"/>
                    <a:pt x="4549" y="4069"/>
                  </a:cubicBezTo>
                  <a:cubicBezTo>
                    <a:pt x="4537" y="4069"/>
                    <a:pt x="4532" y="4065"/>
                    <a:pt x="4532" y="4053"/>
                  </a:cubicBezTo>
                  <a:cubicBezTo>
                    <a:pt x="4532" y="4048"/>
                    <a:pt x="4532" y="4048"/>
                    <a:pt x="4532" y="4048"/>
                  </a:cubicBezTo>
                  <a:cubicBezTo>
                    <a:pt x="4532" y="4024"/>
                    <a:pt x="4519" y="4013"/>
                    <a:pt x="4481" y="4013"/>
                  </a:cubicBezTo>
                  <a:cubicBezTo>
                    <a:pt x="4444" y="4013"/>
                    <a:pt x="4430" y="4024"/>
                    <a:pt x="4430" y="4048"/>
                  </a:cubicBezTo>
                  <a:cubicBezTo>
                    <a:pt x="4430" y="4180"/>
                    <a:pt x="4430" y="4180"/>
                    <a:pt x="4430" y="4180"/>
                  </a:cubicBezTo>
                  <a:cubicBezTo>
                    <a:pt x="4430" y="4204"/>
                    <a:pt x="4444" y="4215"/>
                    <a:pt x="4481" y="4215"/>
                  </a:cubicBezTo>
                  <a:cubicBezTo>
                    <a:pt x="4519" y="4215"/>
                    <a:pt x="4532" y="4204"/>
                    <a:pt x="4532" y="4180"/>
                  </a:cubicBezTo>
                  <a:cubicBezTo>
                    <a:pt x="4532" y="4170"/>
                    <a:pt x="4532" y="4170"/>
                    <a:pt x="4532" y="4170"/>
                  </a:cubicBezTo>
                  <a:cubicBezTo>
                    <a:pt x="4532" y="4158"/>
                    <a:pt x="4537" y="4153"/>
                    <a:pt x="4549" y="4153"/>
                  </a:cubicBezTo>
                  <a:cubicBezTo>
                    <a:pt x="4600" y="4153"/>
                    <a:pt x="4600" y="4153"/>
                    <a:pt x="4600" y="4153"/>
                  </a:cubicBezTo>
                  <a:cubicBezTo>
                    <a:pt x="4611" y="4153"/>
                    <a:pt x="4616" y="4158"/>
                    <a:pt x="4616" y="4170"/>
                  </a:cubicBezTo>
                  <a:cubicBezTo>
                    <a:pt x="4616" y="4186"/>
                    <a:pt x="4616" y="4186"/>
                    <a:pt x="4616" y="4186"/>
                  </a:cubicBezTo>
                  <a:cubicBezTo>
                    <a:pt x="4616" y="4246"/>
                    <a:pt x="4576" y="4284"/>
                    <a:pt x="4479" y="4284"/>
                  </a:cubicBezTo>
                  <a:cubicBezTo>
                    <a:pt x="4382" y="4284"/>
                    <a:pt x="4344" y="4246"/>
                    <a:pt x="4344" y="4186"/>
                  </a:cubicBezTo>
                  <a:cubicBezTo>
                    <a:pt x="4344" y="4041"/>
                    <a:pt x="4344" y="4041"/>
                    <a:pt x="4344" y="4041"/>
                  </a:cubicBezTo>
                  <a:cubicBezTo>
                    <a:pt x="4344" y="3982"/>
                    <a:pt x="4383" y="3944"/>
                    <a:pt x="4480" y="3944"/>
                  </a:cubicBezTo>
                  <a:moveTo>
                    <a:pt x="4824" y="4215"/>
                  </a:moveTo>
                  <a:cubicBezTo>
                    <a:pt x="4787" y="4215"/>
                    <a:pt x="4768" y="4204"/>
                    <a:pt x="4768" y="4179"/>
                  </a:cubicBezTo>
                  <a:cubicBezTo>
                    <a:pt x="4768" y="4049"/>
                    <a:pt x="4768" y="4049"/>
                    <a:pt x="4768" y="4049"/>
                  </a:cubicBezTo>
                  <a:cubicBezTo>
                    <a:pt x="4768" y="4024"/>
                    <a:pt x="4787" y="4013"/>
                    <a:pt x="4824" y="4013"/>
                  </a:cubicBezTo>
                  <a:cubicBezTo>
                    <a:pt x="4861" y="4013"/>
                    <a:pt x="4881" y="4024"/>
                    <a:pt x="4881" y="4049"/>
                  </a:cubicBezTo>
                  <a:cubicBezTo>
                    <a:pt x="4881" y="4179"/>
                    <a:pt x="4881" y="4179"/>
                    <a:pt x="4881" y="4179"/>
                  </a:cubicBezTo>
                  <a:cubicBezTo>
                    <a:pt x="4881" y="4204"/>
                    <a:pt x="4861" y="4215"/>
                    <a:pt x="4824" y="4215"/>
                  </a:cubicBezTo>
                  <a:moveTo>
                    <a:pt x="4824" y="3944"/>
                  </a:moveTo>
                  <a:cubicBezTo>
                    <a:pt x="4727" y="3944"/>
                    <a:pt x="4681" y="3982"/>
                    <a:pt x="4681" y="4041"/>
                  </a:cubicBezTo>
                  <a:cubicBezTo>
                    <a:pt x="4681" y="4186"/>
                    <a:pt x="4681" y="4186"/>
                    <a:pt x="4681" y="4186"/>
                  </a:cubicBezTo>
                  <a:cubicBezTo>
                    <a:pt x="4681" y="4246"/>
                    <a:pt x="4727" y="4284"/>
                    <a:pt x="4824" y="4284"/>
                  </a:cubicBezTo>
                  <a:cubicBezTo>
                    <a:pt x="4922" y="4284"/>
                    <a:pt x="4967" y="4246"/>
                    <a:pt x="4967" y="4186"/>
                  </a:cubicBezTo>
                  <a:cubicBezTo>
                    <a:pt x="4967" y="4041"/>
                    <a:pt x="4967" y="4041"/>
                    <a:pt x="4967" y="4041"/>
                  </a:cubicBezTo>
                  <a:cubicBezTo>
                    <a:pt x="4967" y="3982"/>
                    <a:pt x="4922" y="3944"/>
                    <a:pt x="4824" y="3944"/>
                  </a:cubicBezTo>
                  <a:moveTo>
                    <a:pt x="5234" y="3944"/>
                  </a:moveTo>
                  <a:cubicBezTo>
                    <a:pt x="5295" y="3944"/>
                    <a:pt x="5330" y="3981"/>
                    <a:pt x="5330" y="4033"/>
                  </a:cubicBezTo>
                  <a:cubicBezTo>
                    <a:pt x="5330" y="4262"/>
                    <a:pt x="5330" y="4262"/>
                    <a:pt x="5330" y="4262"/>
                  </a:cubicBezTo>
                  <a:cubicBezTo>
                    <a:pt x="5330" y="4274"/>
                    <a:pt x="5326" y="4279"/>
                    <a:pt x="5314" y="4279"/>
                  </a:cubicBezTo>
                  <a:cubicBezTo>
                    <a:pt x="5260" y="4279"/>
                    <a:pt x="5260" y="4279"/>
                    <a:pt x="5260" y="4279"/>
                  </a:cubicBezTo>
                  <a:cubicBezTo>
                    <a:pt x="5248" y="4279"/>
                    <a:pt x="5243" y="4274"/>
                    <a:pt x="5243" y="4262"/>
                  </a:cubicBezTo>
                  <a:cubicBezTo>
                    <a:pt x="5243" y="4055"/>
                    <a:pt x="5243" y="4055"/>
                    <a:pt x="5243" y="4055"/>
                  </a:cubicBezTo>
                  <a:cubicBezTo>
                    <a:pt x="5243" y="4031"/>
                    <a:pt x="5236" y="4020"/>
                    <a:pt x="5207" y="4020"/>
                  </a:cubicBezTo>
                  <a:cubicBezTo>
                    <a:pt x="5174" y="4020"/>
                    <a:pt x="5144" y="4039"/>
                    <a:pt x="5131" y="4049"/>
                  </a:cubicBezTo>
                  <a:cubicBezTo>
                    <a:pt x="5131" y="4262"/>
                    <a:pt x="5131" y="4262"/>
                    <a:pt x="5131" y="4262"/>
                  </a:cubicBezTo>
                  <a:cubicBezTo>
                    <a:pt x="5131" y="4274"/>
                    <a:pt x="5126" y="4279"/>
                    <a:pt x="5115" y="4279"/>
                  </a:cubicBezTo>
                  <a:cubicBezTo>
                    <a:pt x="5060" y="4279"/>
                    <a:pt x="5060" y="4279"/>
                    <a:pt x="5060" y="4279"/>
                  </a:cubicBezTo>
                  <a:cubicBezTo>
                    <a:pt x="5048" y="4279"/>
                    <a:pt x="5044" y="4274"/>
                    <a:pt x="5044" y="4262"/>
                  </a:cubicBezTo>
                  <a:cubicBezTo>
                    <a:pt x="5044" y="3965"/>
                    <a:pt x="5044" y="3965"/>
                    <a:pt x="5044" y="3965"/>
                  </a:cubicBezTo>
                  <a:cubicBezTo>
                    <a:pt x="5044" y="3954"/>
                    <a:pt x="5048" y="3949"/>
                    <a:pt x="5060" y="3949"/>
                  </a:cubicBezTo>
                  <a:cubicBezTo>
                    <a:pt x="5111" y="3949"/>
                    <a:pt x="5111" y="3949"/>
                    <a:pt x="5111" y="3949"/>
                  </a:cubicBezTo>
                  <a:cubicBezTo>
                    <a:pt x="5123" y="3949"/>
                    <a:pt x="5126" y="3954"/>
                    <a:pt x="5127" y="3965"/>
                  </a:cubicBezTo>
                  <a:cubicBezTo>
                    <a:pt x="5129" y="3981"/>
                    <a:pt x="5129" y="3981"/>
                    <a:pt x="5129" y="3981"/>
                  </a:cubicBezTo>
                  <a:cubicBezTo>
                    <a:pt x="5147" y="3966"/>
                    <a:pt x="5181" y="3944"/>
                    <a:pt x="5234" y="3944"/>
                  </a:cubicBezTo>
                  <a:moveTo>
                    <a:pt x="5547" y="4215"/>
                  </a:moveTo>
                  <a:cubicBezTo>
                    <a:pt x="5510" y="4215"/>
                    <a:pt x="5491" y="4204"/>
                    <a:pt x="5491" y="4179"/>
                  </a:cubicBezTo>
                  <a:cubicBezTo>
                    <a:pt x="5491" y="4049"/>
                    <a:pt x="5491" y="4049"/>
                    <a:pt x="5491" y="4049"/>
                  </a:cubicBezTo>
                  <a:cubicBezTo>
                    <a:pt x="5491" y="4024"/>
                    <a:pt x="5510" y="4013"/>
                    <a:pt x="5547" y="4013"/>
                  </a:cubicBezTo>
                  <a:cubicBezTo>
                    <a:pt x="5584" y="4013"/>
                    <a:pt x="5604" y="4024"/>
                    <a:pt x="5604" y="4049"/>
                  </a:cubicBezTo>
                  <a:cubicBezTo>
                    <a:pt x="5604" y="4179"/>
                    <a:pt x="5604" y="4179"/>
                    <a:pt x="5604" y="4179"/>
                  </a:cubicBezTo>
                  <a:cubicBezTo>
                    <a:pt x="5604" y="4204"/>
                    <a:pt x="5584" y="4215"/>
                    <a:pt x="5547" y="4215"/>
                  </a:cubicBezTo>
                  <a:moveTo>
                    <a:pt x="5547" y="3944"/>
                  </a:moveTo>
                  <a:cubicBezTo>
                    <a:pt x="5450" y="3944"/>
                    <a:pt x="5404" y="3982"/>
                    <a:pt x="5404" y="4041"/>
                  </a:cubicBezTo>
                  <a:cubicBezTo>
                    <a:pt x="5404" y="4186"/>
                    <a:pt x="5404" y="4186"/>
                    <a:pt x="5404" y="4186"/>
                  </a:cubicBezTo>
                  <a:cubicBezTo>
                    <a:pt x="5404" y="4246"/>
                    <a:pt x="5450" y="4284"/>
                    <a:pt x="5547" y="4284"/>
                  </a:cubicBezTo>
                  <a:cubicBezTo>
                    <a:pt x="5645" y="4284"/>
                    <a:pt x="5690" y="4246"/>
                    <a:pt x="5690" y="4186"/>
                  </a:cubicBezTo>
                  <a:cubicBezTo>
                    <a:pt x="5690" y="4041"/>
                    <a:pt x="5690" y="4041"/>
                    <a:pt x="5690" y="4041"/>
                  </a:cubicBezTo>
                  <a:cubicBezTo>
                    <a:pt x="5690" y="3982"/>
                    <a:pt x="5645" y="3944"/>
                    <a:pt x="5547" y="3944"/>
                  </a:cubicBezTo>
                  <a:moveTo>
                    <a:pt x="6149" y="3944"/>
                  </a:moveTo>
                  <a:cubicBezTo>
                    <a:pt x="6210" y="3944"/>
                    <a:pt x="6245" y="3981"/>
                    <a:pt x="6245" y="4033"/>
                  </a:cubicBezTo>
                  <a:cubicBezTo>
                    <a:pt x="6245" y="4262"/>
                    <a:pt x="6245" y="4262"/>
                    <a:pt x="6245" y="4262"/>
                  </a:cubicBezTo>
                  <a:cubicBezTo>
                    <a:pt x="6245" y="4274"/>
                    <a:pt x="6240" y="4279"/>
                    <a:pt x="6229" y="4279"/>
                  </a:cubicBezTo>
                  <a:cubicBezTo>
                    <a:pt x="6174" y="4279"/>
                    <a:pt x="6174" y="4279"/>
                    <a:pt x="6174" y="4279"/>
                  </a:cubicBezTo>
                  <a:cubicBezTo>
                    <a:pt x="6163" y="4279"/>
                    <a:pt x="6158" y="4274"/>
                    <a:pt x="6158" y="4262"/>
                  </a:cubicBezTo>
                  <a:cubicBezTo>
                    <a:pt x="6158" y="4055"/>
                    <a:pt x="6158" y="4055"/>
                    <a:pt x="6158" y="4055"/>
                  </a:cubicBezTo>
                  <a:cubicBezTo>
                    <a:pt x="6158" y="4031"/>
                    <a:pt x="6150" y="4020"/>
                    <a:pt x="6122" y="4020"/>
                  </a:cubicBezTo>
                  <a:cubicBezTo>
                    <a:pt x="6087" y="4020"/>
                    <a:pt x="6059" y="4041"/>
                    <a:pt x="6049" y="4049"/>
                  </a:cubicBezTo>
                  <a:cubicBezTo>
                    <a:pt x="6049" y="4262"/>
                    <a:pt x="6049" y="4262"/>
                    <a:pt x="6049" y="4262"/>
                  </a:cubicBezTo>
                  <a:cubicBezTo>
                    <a:pt x="6049" y="4274"/>
                    <a:pt x="6045" y="4279"/>
                    <a:pt x="6033" y="4279"/>
                  </a:cubicBezTo>
                  <a:cubicBezTo>
                    <a:pt x="5979" y="4279"/>
                    <a:pt x="5979" y="4279"/>
                    <a:pt x="5979" y="4279"/>
                  </a:cubicBezTo>
                  <a:cubicBezTo>
                    <a:pt x="5967" y="4279"/>
                    <a:pt x="5962" y="4274"/>
                    <a:pt x="5962" y="4262"/>
                  </a:cubicBezTo>
                  <a:cubicBezTo>
                    <a:pt x="5962" y="4055"/>
                    <a:pt x="5962" y="4055"/>
                    <a:pt x="5962" y="4055"/>
                  </a:cubicBezTo>
                  <a:cubicBezTo>
                    <a:pt x="5962" y="4031"/>
                    <a:pt x="5955" y="4020"/>
                    <a:pt x="5926" y="4020"/>
                  </a:cubicBezTo>
                  <a:cubicBezTo>
                    <a:pt x="5893" y="4020"/>
                    <a:pt x="5866" y="4038"/>
                    <a:pt x="5853" y="4049"/>
                  </a:cubicBezTo>
                  <a:cubicBezTo>
                    <a:pt x="5853" y="4262"/>
                    <a:pt x="5853" y="4262"/>
                    <a:pt x="5853" y="4262"/>
                  </a:cubicBezTo>
                  <a:cubicBezTo>
                    <a:pt x="5853" y="4274"/>
                    <a:pt x="5850" y="4279"/>
                    <a:pt x="5838" y="4279"/>
                  </a:cubicBezTo>
                  <a:cubicBezTo>
                    <a:pt x="5783" y="4279"/>
                    <a:pt x="5783" y="4279"/>
                    <a:pt x="5783" y="4279"/>
                  </a:cubicBezTo>
                  <a:cubicBezTo>
                    <a:pt x="5771" y="4279"/>
                    <a:pt x="5767" y="4274"/>
                    <a:pt x="5767" y="4262"/>
                  </a:cubicBezTo>
                  <a:cubicBezTo>
                    <a:pt x="5767" y="3965"/>
                    <a:pt x="5767" y="3965"/>
                    <a:pt x="5767" y="3965"/>
                  </a:cubicBezTo>
                  <a:cubicBezTo>
                    <a:pt x="5767" y="3954"/>
                    <a:pt x="5771" y="3949"/>
                    <a:pt x="5783" y="3949"/>
                  </a:cubicBezTo>
                  <a:cubicBezTo>
                    <a:pt x="5834" y="3949"/>
                    <a:pt x="5834" y="3949"/>
                    <a:pt x="5834" y="3949"/>
                  </a:cubicBezTo>
                  <a:cubicBezTo>
                    <a:pt x="5846" y="3949"/>
                    <a:pt x="5850" y="3954"/>
                    <a:pt x="5850" y="3965"/>
                  </a:cubicBezTo>
                  <a:cubicBezTo>
                    <a:pt x="5851" y="3981"/>
                    <a:pt x="5851" y="3981"/>
                    <a:pt x="5851" y="3981"/>
                  </a:cubicBezTo>
                  <a:cubicBezTo>
                    <a:pt x="5869" y="3966"/>
                    <a:pt x="5900" y="3944"/>
                    <a:pt x="5953" y="3944"/>
                  </a:cubicBezTo>
                  <a:cubicBezTo>
                    <a:pt x="5994" y="3944"/>
                    <a:pt x="6024" y="3961"/>
                    <a:pt x="6038" y="3988"/>
                  </a:cubicBezTo>
                  <a:cubicBezTo>
                    <a:pt x="6054" y="3974"/>
                    <a:pt x="6086" y="3944"/>
                    <a:pt x="6149" y="3944"/>
                  </a:cubicBezTo>
                  <a:moveTo>
                    <a:pt x="6396" y="3949"/>
                  </a:moveTo>
                  <a:cubicBezTo>
                    <a:pt x="6341" y="3949"/>
                    <a:pt x="6341" y="3949"/>
                    <a:pt x="6341" y="3949"/>
                  </a:cubicBezTo>
                  <a:cubicBezTo>
                    <a:pt x="6329" y="3949"/>
                    <a:pt x="6324" y="3954"/>
                    <a:pt x="6324" y="3966"/>
                  </a:cubicBezTo>
                  <a:cubicBezTo>
                    <a:pt x="6324" y="4262"/>
                    <a:pt x="6324" y="4262"/>
                    <a:pt x="6324" y="4262"/>
                  </a:cubicBezTo>
                  <a:cubicBezTo>
                    <a:pt x="6324" y="4274"/>
                    <a:pt x="6329" y="4279"/>
                    <a:pt x="6341" y="4279"/>
                  </a:cubicBezTo>
                  <a:cubicBezTo>
                    <a:pt x="6396" y="4279"/>
                    <a:pt x="6396" y="4279"/>
                    <a:pt x="6396" y="4279"/>
                  </a:cubicBezTo>
                  <a:cubicBezTo>
                    <a:pt x="6407" y="4279"/>
                    <a:pt x="6411" y="4274"/>
                    <a:pt x="6411" y="4262"/>
                  </a:cubicBezTo>
                  <a:cubicBezTo>
                    <a:pt x="6411" y="3966"/>
                    <a:pt x="6411" y="3966"/>
                    <a:pt x="6411" y="3966"/>
                  </a:cubicBezTo>
                  <a:cubicBezTo>
                    <a:pt x="6411" y="3954"/>
                    <a:pt x="6407" y="3949"/>
                    <a:pt x="6396" y="3949"/>
                  </a:cubicBezTo>
                  <a:moveTo>
                    <a:pt x="6396" y="3816"/>
                  </a:moveTo>
                  <a:cubicBezTo>
                    <a:pt x="6341" y="3816"/>
                    <a:pt x="6341" y="3816"/>
                    <a:pt x="6341" y="3816"/>
                  </a:cubicBezTo>
                  <a:cubicBezTo>
                    <a:pt x="6329" y="3816"/>
                    <a:pt x="6324" y="3822"/>
                    <a:pt x="6324" y="3834"/>
                  </a:cubicBezTo>
                  <a:cubicBezTo>
                    <a:pt x="6324" y="3891"/>
                    <a:pt x="6324" y="3891"/>
                    <a:pt x="6324" y="3891"/>
                  </a:cubicBezTo>
                  <a:cubicBezTo>
                    <a:pt x="6324" y="3902"/>
                    <a:pt x="6329" y="3906"/>
                    <a:pt x="6341" y="3906"/>
                  </a:cubicBezTo>
                  <a:cubicBezTo>
                    <a:pt x="6396" y="3906"/>
                    <a:pt x="6396" y="3906"/>
                    <a:pt x="6396" y="3906"/>
                  </a:cubicBezTo>
                  <a:cubicBezTo>
                    <a:pt x="6407" y="3906"/>
                    <a:pt x="6411" y="3902"/>
                    <a:pt x="6411" y="3891"/>
                  </a:cubicBezTo>
                  <a:cubicBezTo>
                    <a:pt x="6411" y="3834"/>
                    <a:pt x="6411" y="3834"/>
                    <a:pt x="6411" y="3834"/>
                  </a:cubicBezTo>
                  <a:cubicBezTo>
                    <a:pt x="6411" y="3822"/>
                    <a:pt x="6407" y="3816"/>
                    <a:pt x="6396" y="3816"/>
                  </a:cubicBezTo>
                  <a:moveTo>
                    <a:pt x="6611" y="4209"/>
                  </a:moveTo>
                  <a:cubicBezTo>
                    <a:pt x="6580" y="4209"/>
                    <a:pt x="6575" y="4192"/>
                    <a:pt x="6575" y="4174"/>
                  </a:cubicBezTo>
                  <a:cubicBezTo>
                    <a:pt x="6575" y="4054"/>
                    <a:pt x="6575" y="4054"/>
                    <a:pt x="6575" y="4054"/>
                  </a:cubicBezTo>
                  <a:cubicBezTo>
                    <a:pt x="6575" y="4037"/>
                    <a:pt x="6580" y="4020"/>
                    <a:pt x="6611" y="4020"/>
                  </a:cubicBezTo>
                  <a:cubicBezTo>
                    <a:pt x="6643" y="4020"/>
                    <a:pt x="6673" y="4039"/>
                    <a:pt x="6687" y="4050"/>
                  </a:cubicBezTo>
                  <a:cubicBezTo>
                    <a:pt x="6687" y="4178"/>
                    <a:pt x="6687" y="4178"/>
                    <a:pt x="6687" y="4178"/>
                  </a:cubicBezTo>
                  <a:cubicBezTo>
                    <a:pt x="6673" y="4189"/>
                    <a:pt x="6643" y="4209"/>
                    <a:pt x="6611" y="4209"/>
                  </a:cubicBezTo>
                  <a:moveTo>
                    <a:pt x="6584" y="3944"/>
                  </a:moveTo>
                  <a:cubicBezTo>
                    <a:pt x="6518" y="3944"/>
                    <a:pt x="6488" y="3982"/>
                    <a:pt x="6488" y="4041"/>
                  </a:cubicBezTo>
                  <a:cubicBezTo>
                    <a:pt x="6488" y="4188"/>
                    <a:pt x="6488" y="4188"/>
                    <a:pt x="6488" y="4188"/>
                  </a:cubicBezTo>
                  <a:cubicBezTo>
                    <a:pt x="6488" y="4247"/>
                    <a:pt x="6518" y="4284"/>
                    <a:pt x="6584" y="4284"/>
                  </a:cubicBezTo>
                  <a:cubicBezTo>
                    <a:pt x="6635" y="4284"/>
                    <a:pt x="6668" y="4263"/>
                    <a:pt x="6687" y="4249"/>
                  </a:cubicBezTo>
                  <a:cubicBezTo>
                    <a:pt x="6687" y="4395"/>
                    <a:pt x="6687" y="4395"/>
                    <a:pt x="6687" y="4395"/>
                  </a:cubicBezTo>
                  <a:cubicBezTo>
                    <a:pt x="6687" y="4407"/>
                    <a:pt x="6691" y="4412"/>
                    <a:pt x="6703" y="4412"/>
                  </a:cubicBezTo>
                  <a:cubicBezTo>
                    <a:pt x="6758" y="4412"/>
                    <a:pt x="6758" y="4412"/>
                    <a:pt x="6758" y="4412"/>
                  </a:cubicBezTo>
                  <a:cubicBezTo>
                    <a:pt x="6769" y="4412"/>
                    <a:pt x="6774" y="4407"/>
                    <a:pt x="6774" y="4395"/>
                  </a:cubicBezTo>
                  <a:cubicBezTo>
                    <a:pt x="6774" y="3966"/>
                    <a:pt x="6774" y="3966"/>
                    <a:pt x="6774" y="3966"/>
                  </a:cubicBezTo>
                  <a:cubicBezTo>
                    <a:pt x="6774" y="3954"/>
                    <a:pt x="6769" y="3949"/>
                    <a:pt x="6758" y="3949"/>
                  </a:cubicBezTo>
                  <a:cubicBezTo>
                    <a:pt x="6707" y="3949"/>
                    <a:pt x="6707" y="3949"/>
                    <a:pt x="6707" y="3949"/>
                  </a:cubicBezTo>
                  <a:cubicBezTo>
                    <a:pt x="6695" y="3949"/>
                    <a:pt x="6692" y="3954"/>
                    <a:pt x="6690" y="3966"/>
                  </a:cubicBezTo>
                  <a:cubicBezTo>
                    <a:pt x="6689" y="3982"/>
                    <a:pt x="6689" y="3982"/>
                    <a:pt x="6689" y="3982"/>
                  </a:cubicBezTo>
                  <a:cubicBezTo>
                    <a:pt x="6670" y="3967"/>
                    <a:pt x="6637" y="3944"/>
                    <a:pt x="6584" y="3944"/>
                  </a:cubicBezTo>
                  <a:moveTo>
                    <a:pt x="7119" y="3949"/>
                  </a:moveTo>
                  <a:cubicBezTo>
                    <a:pt x="7130" y="3949"/>
                    <a:pt x="7135" y="3954"/>
                    <a:pt x="7135" y="3966"/>
                  </a:cubicBezTo>
                  <a:cubicBezTo>
                    <a:pt x="7135" y="4262"/>
                    <a:pt x="7135" y="4262"/>
                    <a:pt x="7135" y="4262"/>
                  </a:cubicBezTo>
                  <a:cubicBezTo>
                    <a:pt x="7135" y="4274"/>
                    <a:pt x="7130" y="4279"/>
                    <a:pt x="7119" y="4279"/>
                  </a:cubicBezTo>
                  <a:cubicBezTo>
                    <a:pt x="7068" y="4279"/>
                    <a:pt x="7068" y="4279"/>
                    <a:pt x="7068" y="4279"/>
                  </a:cubicBezTo>
                  <a:cubicBezTo>
                    <a:pt x="7056" y="4279"/>
                    <a:pt x="7053" y="4274"/>
                    <a:pt x="7052" y="4262"/>
                  </a:cubicBezTo>
                  <a:cubicBezTo>
                    <a:pt x="7050" y="4248"/>
                    <a:pt x="7050" y="4248"/>
                    <a:pt x="7050" y="4248"/>
                  </a:cubicBezTo>
                  <a:cubicBezTo>
                    <a:pt x="7033" y="4263"/>
                    <a:pt x="7001" y="4284"/>
                    <a:pt x="6948" y="4284"/>
                  </a:cubicBezTo>
                  <a:cubicBezTo>
                    <a:pt x="6888" y="4284"/>
                    <a:pt x="6853" y="4247"/>
                    <a:pt x="6853" y="4196"/>
                  </a:cubicBezTo>
                  <a:cubicBezTo>
                    <a:pt x="6853" y="3966"/>
                    <a:pt x="6853" y="3966"/>
                    <a:pt x="6853" y="3966"/>
                  </a:cubicBezTo>
                  <a:cubicBezTo>
                    <a:pt x="6853" y="3954"/>
                    <a:pt x="6858" y="3949"/>
                    <a:pt x="6869" y="3949"/>
                  </a:cubicBezTo>
                  <a:cubicBezTo>
                    <a:pt x="6923" y="3949"/>
                    <a:pt x="6923" y="3949"/>
                    <a:pt x="6923" y="3949"/>
                  </a:cubicBezTo>
                  <a:cubicBezTo>
                    <a:pt x="6934" y="3949"/>
                    <a:pt x="6940" y="3954"/>
                    <a:pt x="6940" y="3966"/>
                  </a:cubicBezTo>
                  <a:cubicBezTo>
                    <a:pt x="6940" y="4174"/>
                    <a:pt x="6940" y="4174"/>
                    <a:pt x="6940" y="4174"/>
                  </a:cubicBezTo>
                  <a:cubicBezTo>
                    <a:pt x="6940" y="4198"/>
                    <a:pt x="6948" y="4209"/>
                    <a:pt x="6975" y="4209"/>
                  </a:cubicBezTo>
                  <a:cubicBezTo>
                    <a:pt x="7008" y="4209"/>
                    <a:pt x="7035" y="4190"/>
                    <a:pt x="7048" y="4180"/>
                  </a:cubicBezTo>
                  <a:cubicBezTo>
                    <a:pt x="7048" y="3966"/>
                    <a:pt x="7048" y="3966"/>
                    <a:pt x="7048" y="3966"/>
                  </a:cubicBezTo>
                  <a:cubicBezTo>
                    <a:pt x="7048" y="3954"/>
                    <a:pt x="7052" y="3949"/>
                    <a:pt x="7064" y="3949"/>
                  </a:cubicBezTo>
                  <a:cubicBezTo>
                    <a:pt x="7119" y="3949"/>
                    <a:pt x="7119" y="3949"/>
                    <a:pt x="7119" y="3949"/>
                  </a:cubicBezTo>
                  <a:moveTo>
                    <a:pt x="7296" y="4075"/>
                  </a:moveTo>
                  <a:cubicBezTo>
                    <a:pt x="7296" y="4046"/>
                    <a:pt x="7296" y="4046"/>
                    <a:pt x="7296" y="4046"/>
                  </a:cubicBezTo>
                  <a:cubicBezTo>
                    <a:pt x="7296" y="4023"/>
                    <a:pt x="7310" y="4010"/>
                    <a:pt x="7348" y="4010"/>
                  </a:cubicBezTo>
                  <a:cubicBezTo>
                    <a:pt x="7385" y="4010"/>
                    <a:pt x="7400" y="4023"/>
                    <a:pt x="7400" y="4046"/>
                  </a:cubicBezTo>
                  <a:cubicBezTo>
                    <a:pt x="7400" y="4075"/>
                    <a:pt x="7400" y="4075"/>
                    <a:pt x="7400" y="4075"/>
                  </a:cubicBezTo>
                  <a:cubicBezTo>
                    <a:pt x="7296" y="4075"/>
                    <a:pt x="7296" y="4075"/>
                    <a:pt x="7296" y="4075"/>
                  </a:cubicBezTo>
                  <a:moveTo>
                    <a:pt x="7348" y="3944"/>
                  </a:moveTo>
                  <a:cubicBezTo>
                    <a:pt x="7251" y="3944"/>
                    <a:pt x="7212" y="3982"/>
                    <a:pt x="7212" y="4041"/>
                  </a:cubicBezTo>
                  <a:cubicBezTo>
                    <a:pt x="7212" y="4186"/>
                    <a:pt x="7212" y="4186"/>
                    <a:pt x="7212" y="4186"/>
                  </a:cubicBezTo>
                  <a:cubicBezTo>
                    <a:pt x="7212" y="4246"/>
                    <a:pt x="7250" y="4284"/>
                    <a:pt x="7347" y="4284"/>
                  </a:cubicBezTo>
                  <a:cubicBezTo>
                    <a:pt x="7445" y="4284"/>
                    <a:pt x="7479" y="4246"/>
                    <a:pt x="7479" y="4186"/>
                  </a:cubicBezTo>
                  <a:cubicBezTo>
                    <a:pt x="7479" y="4179"/>
                    <a:pt x="7479" y="4179"/>
                    <a:pt x="7479" y="4179"/>
                  </a:cubicBezTo>
                  <a:cubicBezTo>
                    <a:pt x="7479" y="4168"/>
                    <a:pt x="7474" y="4163"/>
                    <a:pt x="7462" y="4163"/>
                  </a:cubicBezTo>
                  <a:cubicBezTo>
                    <a:pt x="7416" y="4163"/>
                    <a:pt x="7416" y="4163"/>
                    <a:pt x="7416" y="4163"/>
                  </a:cubicBezTo>
                  <a:cubicBezTo>
                    <a:pt x="7404" y="4163"/>
                    <a:pt x="7400" y="4168"/>
                    <a:pt x="7400" y="4179"/>
                  </a:cubicBezTo>
                  <a:cubicBezTo>
                    <a:pt x="7400" y="4182"/>
                    <a:pt x="7400" y="4182"/>
                    <a:pt x="7400" y="4182"/>
                  </a:cubicBezTo>
                  <a:cubicBezTo>
                    <a:pt x="7400" y="4205"/>
                    <a:pt x="7387" y="4219"/>
                    <a:pt x="7348" y="4219"/>
                  </a:cubicBezTo>
                  <a:cubicBezTo>
                    <a:pt x="7309" y="4219"/>
                    <a:pt x="7296" y="4205"/>
                    <a:pt x="7296" y="4182"/>
                  </a:cubicBezTo>
                  <a:cubicBezTo>
                    <a:pt x="7296" y="4133"/>
                    <a:pt x="7296" y="4133"/>
                    <a:pt x="7296" y="4133"/>
                  </a:cubicBezTo>
                  <a:cubicBezTo>
                    <a:pt x="7466" y="4133"/>
                    <a:pt x="7466" y="4133"/>
                    <a:pt x="7466" y="4133"/>
                  </a:cubicBezTo>
                  <a:cubicBezTo>
                    <a:pt x="7476" y="4133"/>
                    <a:pt x="7480" y="4129"/>
                    <a:pt x="7480" y="4118"/>
                  </a:cubicBezTo>
                  <a:cubicBezTo>
                    <a:pt x="7480" y="4041"/>
                    <a:pt x="7480" y="4041"/>
                    <a:pt x="7480" y="4041"/>
                  </a:cubicBezTo>
                  <a:cubicBezTo>
                    <a:pt x="7480" y="3982"/>
                    <a:pt x="7445" y="3944"/>
                    <a:pt x="7348" y="3944"/>
                  </a:cubicBezTo>
                  <a:moveTo>
                    <a:pt x="7681" y="3944"/>
                  </a:moveTo>
                  <a:cubicBezTo>
                    <a:pt x="7776" y="3944"/>
                    <a:pt x="7807" y="3990"/>
                    <a:pt x="7807" y="4032"/>
                  </a:cubicBezTo>
                  <a:cubicBezTo>
                    <a:pt x="7807" y="4045"/>
                    <a:pt x="7807" y="4045"/>
                    <a:pt x="7807" y="4045"/>
                  </a:cubicBezTo>
                  <a:cubicBezTo>
                    <a:pt x="7807" y="4056"/>
                    <a:pt x="7804" y="4060"/>
                    <a:pt x="7792" y="4060"/>
                  </a:cubicBezTo>
                  <a:cubicBezTo>
                    <a:pt x="7743" y="4060"/>
                    <a:pt x="7743" y="4060"/>
                    <a:pt x="7743" y="4060"/>
                  </a:cubicBezTo>
                  <a:cubicBezTo>
                    <a:pt x="7732" y="4060"/>
                    <a:pt x="7728" y="4056"/>
                    <a:pt x="7728" y="4045"/>
                  </a:cubicBezTo>
                  <a:cubicBezTo>
                    <a:pt x="7728" y="4032"/>
                    <a:pt x="7728" y="4032"/>
                    <a:pt x="7728" y="4032"/>
                  </a:cubicBezTo>
                  <a:cubicBezTo>
                    <a:pt x="7728" y="4012"/>
                    <a:pt x="7708" y="4005"/>
                    <a:pt x="7680" y="4005"/>
                  </a:cubicBezTo>
                  <a:cubicBezTo>
                    <a:pt x="7651" y="4005"/>
                    <a:pt x="7632" y="4012"/>
                    <a:pt x="7632" y="4032"/>
                  </a:cubicBezTo>
                  <a:cubicBezTo>
                    <a:pt x="7632" y="4039"/>
                    <a:pt x="7632" y="4039"/>
                    <a:pt x="7632" y="4039"/>
                  </a:cubicBezTo>
                  <a:cubicBezTo>
                    <a:pt x="7632" y="4053"/>
                    <a:pt x="7643" y="4059"/>
                    <a:pt x="7653" y="4063"/>
                  </a:cubicBezTo>
                  <a:cubicBezTo>
                    <a:pt x="7748" y="4096"/>
                    <a:pt x="7748" y="4096"/>
                    <a:pt x="7748" y="4096"/>
                  </a:cubicBezTo>
                  <a:cubicBezTo>
                    <a:pt x="7789" y="4111"/>
                    <a:pt x="7812" y="4133"/>
                    <a:pt x="7812" y="4165"/>
                  </a:cubicBezTo>
                  <a:cubicBezTo>
                    <a:pt x="7812" y="4199"/>
                    <a:pt x="7812" y="4199"/>
                    <a:pt x="7812" y="4199"/>
                  </a:cubicBezTo>
                  <a:cubicBezTo>
                    <a:pt x="7812" y="4241"/>
                    <a:pt x="7774" y="4284"/>
                    <a:pt x="7678" y="4284"/>
                  </a:cubicBezTo>
                  <a:cubicBezTo>
                    <a:pt x="7582" y="4284"/>
                    <a:pt x="7546" y="4241"/>
                    <a:pt x="7546" y="4199"/>
                  </a:cubicBezTo>
                  <a:cubicBezTo>
                    <a:pt x="7546" y="4184"/>
                    <a:pt x="7546" y="4184"/>
                    <a:pt x="7546" y="4184"/>
                  </a:cubicBezTo>
                  <a:cubicBezTo>
                    <a:pt x="7546" y="4173"/>
                    <a:pt x="7550" y="4168"/>
                    <a:pt x="7561" y="4168"/>
                  </a:cubicBezTo>
                  <a:cubicBezTo>
                    <a:pt x="7610" y="4168"/>
                    <a:pt x="7610" y="4168"/>
                    <a:pt x="7610" y="4168"/>
                  </a:cubicBezTo>
                  <a:cubicBezTo>
                    <a:pt x="7621" y="4168"/>
                    <a:pt x="7625" y="4173"/>
                    <a:pt x="7625" y="4184"/>
                  </a:cubicBezTo>
                  <a:cubicBezTo>
                    <a:pt x="7625" y="4195"/>
                    <a:pt x="7625" y="4195"/>
                    <a:pt x="7625" y="4195"/>
                  </a:cubicBezTo>
                  <a:cubicBezTo>
                    <a:pt x="7625" y="4215"/>
                    <a:pt x="7648" y="4223"/>
                    <a:pt x="7678" y="4223"/>
                  </a:cubicBezTo>
                  <a:cubicBezTo>
                    <a:pt x="7708" y="4223"/>
                    <a:pt x="7732" y="4215"/>
                    <a:pt x="7732" y="4195"/>
                  </a:cubicBezTo>
                  <a:cubicBezTo>
                    <a:pt x="7732" y="4184"/>
                    <a:pt x="7732" y="4184"/>
                    <a:pt x="7732" y="4184"/>
                  </a:cubicBezTo>
                  <a:cubicBezTo>
                    <a:pt x="7732" y="4172"/>
                    <a:pt x="7723" y="4166"/>
                    <a:pt x="7702" y="4159"/>
                  </a:cubicBezTo>
                  <a:cubicBezTo>
                    <a:pt x="7606" y="4123"/>
                    <a:pt x="7606" y="4123"/>
                    <a:pt x="7606" y="4123"/>
                  </a:cubicBezTo>
                  <a:cubicBezTo>
                    <a:pt x="7581" y="4114"/>
                    <a:pt x="7553" y="4086"/>
                    <a:pt x="7553" y="4053"/>
                  </a:cubicBezTo>
                  <a:cubicBezTo>
                    <a:pt x="7553" y="4032"/>
                    <a:pt x="7553" y="4032"/>
                    <a:pt x="7553" y="4032"/>
                  </a:cubicBezTo>
                  <a:cubicBezTo>
                    <a:pt x="7553" y="3990"/>
                    <a:pt x="7585" y="3944"/>
                    <a:pt x="7681" y="39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9F82155-86EF-4D22-BE04-BCA9107AF64F}"/>
              </a:ext>
            </a:extLst>
          </p:cNvPr>
          <p:cNvSpPr txBox="1"/>
          <p:nvPr userDrawn="1"/>
        </p:nvSpPr>
        <p:spPr>
          <a:xfrm>
            <a:off x="1429163" y="2854494"/>
            <a:ext cx="215282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13, rue Erasme</a:t>
            </a:r>
          </a:p>
          <a:p>
            <a:r>
              <a:rPr lang="fr-FR" sz="1400" dirty="0">
                <a:solidFill>
                  <a:schemeClr val="bg1"/>
                </a:solidFill>
              </a:rPr>
              <a:t>L-1468 Luxembourg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DDAE76D-1E23-4809-8892-CB5560EDE857}"/>
              </a:ext>
            </a:extLst>
          </p:cNvPr>
          <p:cNvSpPr txBox="1"/>
          <p:nvPr userDrawn="1"/>
        </p:nvSpPr>
        <p:spPr>
          <a:xfrm>
            <a:off x="1429163" y="3393381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(+352) 247-84219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45EF3E4-F909-4F1A-8E41-394C3C1DACD2}"/>
              </a:ext>
            </a:extLst>
          </p:cNvPr>
          <p:cNvSpPr txBox="1"/>
          <p:nvPr userDrawn="1"/>
        </p:nvSpPr>
        <p:spPr>
          <a:xfrm>
            <a:off x="1429163" y="3809213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info@statec.etat.lu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540ED7F-B3B9-4E15-BDD5-1D51F1765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63101" y="2871535"/>
            <a:ext cx="252000" cy="365277"/>
          </a:xfrm>
          <a:custGeom>
            <a:avLst/>
            <a:gdLst>
              <a:gd name="T0" fmla="*/ 16 w 127"/>
              <a:gd name="T1" fmla="*/ 114 h 185"/>
              <a:gd name="T2" fmla="*/ 16 w 127"/>
              <a:gd name="T3" fmla="*/ 114 h 185"/>
              <a:gd name="T4" fmla="*/ 66 w 127"/>
              <a:gd name="T5" fmla="*/ 185 h 185"/>
              <a:gd name="T6" fmla="*/ 115 w 127"/>
              <a:gd name="T7" fmla="*/ 114 h 185"/>
              <a:gd name="T8" fmla="*/ 115 w 127"/>
              <a:gd name="T9" fmla="*/ 114 h 185"/>
              <a:gd name="T10" fmla="*/ 115 w 127"/>
              <a:gd name="T11" fmla="*/ 114 h 185"/>
              <a:gd name="T12" fmla="*/ 127 w 127"/>
              <a:gd name="T13" fmla="*/ 77 h 185"/>
              <a:gd name="T14" fmla="*/ 36 w 127"/>
              <a:gd name="T15" fmla="*/ 22 h 185"/>
              <a:gd name="T16" fmla="*/ 10 w 127"/>
              <a:gd name="T17" fmla="*/ 48 h 185"/>
              <a:gd name="T18" fmla="*/ 16 w 127"/>
              <a:gd name="T19" fmla="*/ 114 h 185"/>
              <a:gd name="T20" fmla="*/ 82 w 127"/>
              <a:gd name="T21" fmla="*/ 52 h 185"/>
              <a:gd name="T22" fmla="*/ 90 w 127"/>
              <a:gd name="T23" fmla="*/ 60 h 185"/>
              <a:gd name="T24" fmla="*/ 88 w 127"/>
              <a:gd name="T25" fmla="*/ 98 h 185"/>
              <a:gd name="T26" fmla="*/ 48 w 127"/>
              <a:gd name="T27" fmla="*/ 103 h 185"/>
              <a:gd name="T28" fmla="*/ 40 w 127"/>
              <a:gd name="T29" fmla="*/ 94 h 185"/>
              <a:gd name="T30" fmla="*/ 82 w 127"/>
              <a:gd name="T31" fmla="*/ 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7" h="185">
                <a:moveTo>
                  <a:pt x="16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66" y="185"/>
                  <a:pt x="66" y="185"/>
                  <a:pt x="66" y="18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22" y="103"/>
                  <a:pt x="127" y="91"/>
                  <a:pt x="127" y="77"/>
                </a:cubicBezTo>
                <a:cubicBezTo>
                  <a:pt x="127" y="34"/>
                  <a:pt x="82" y="0"/>
                  <a:pt x="36" y="22"/>
                </a:cubicBezTo>
                <a:cubicBezTo>
                  <a:pt x="25" y="27"/>
                  <a:pt x="16" y="37"/>
                  <a:pt x="10" y="48"/>
                </a:cubicBezTo>
                <a:cubicBezTo>
                  <a:pt x="0" y="72"/>
                  <a:pt x="4" y="96"/>
                  <a:pt x="16" y="114"/>
                </a:cubicBezTo>
                <a:close/>
                <a:moveTo>
                  <a:pt x="82" y="52"/>
                </a:moveTo>
                <a:cubicBezTo>
                  <a:pt x="86" y="53"/>
                  <a:pt x="89" y="56"/>
                  <a:pt x="90" y="60"/>
                </a:cubicBezTo>
                <a:cubicBezTo>
                  <a:pt x="99" y="75"/>
                  <a:pt x="96" y="88"/>
                  <a:pt x="88" y="98"/>
                </a:cubicBezTo>
                <a:cubicBezTo>
                  <a:pt x="78" y="107"/>
                  <a:pt x="63" y="111"/>
                  <a:pt x="48" y="103"/>
                </a:cubicBezTo>
                <a:cubicBezTo>
                  <a:pt x="44" y="101"/>
                  <a:pt x="42" y="98"/>
                  <a:pt x="40" y="94"/>
                </a:cubicBezTo>
                <a:cubicBezTo>
                  <a:pt x="23" y="65"/>
                  <a:pt x="54" y="34"/>
                  <a:pt x="82" y="52"/>
                </a:cubicBezTo>
                <a:close/>
              </a:path>
            </a:pathLst>
          </a:custGeom>
          <a:noFill/>
          <a:ln w="190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C5F68D96-8168-455E-A8C9-E32583BCC5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47988" y="3808657"/>
            <a:ext cx="252308" cy="180000"/>
            <a:chOff x="2652" y="1958"/>
            <a:chExt cx="328" cy="234"/>
          </a:xfrm>
          <a:noFill/>
        </p:grpSpPr>
        <p:sp>
          <p:nvSpPr>
            <p:cNvPr id="39" name="Rectangle 65">
              <a:extLst>
                <a:ext uri="{FF2B5EF4-FFF2-40B4-BE49-F238E27FC236}">
                  <a16:creationId xmlns:a16="http://schemas.microsoft.com/office/drawing/2014/main" id="{DF05E624-5234-4332-8593-06CEACDB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58"/>
              <a:ext cx="328" cy="234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1A9486E4-E654-498C-B381-EE8A9E55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958"/>
              <a:ext cx="328" cy="117"/>
            </a:xfrm>
            <a:custGeom>
              <a:avLst/>
              <a:gdLst>
                <a:gd name="T0" fmla="*/ 328 w 328"/>
                <a:gd name="T1" fmla="*/ 0 h 117"/>
                <a:gd name="T2" fmla="*/ 164 w 328"/>
                <a:gd name="T3" fmla="*/ 117 h 117"/>
                <a:gd name="T4" fmla="*/ 0 w 328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117">
                  <a:moveTo>
                    <a:pt x="328" y="0"/>
                  </a:moveTo>
                  <a:lnTo>
                    <a:pt x="164" y="117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1" name="Line 67">
              <a:extLst>
                <a:ext uri="{FF2B5EF4-FFF2-40B4-BE49-F238E27FC236}">
                  <a16:creationId xmlns:a16="http://schemas.microsoft.com/office/drawing/2014/main" id="{62EB6348-0F88-4F34-8232-E8261294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192"/>
              <a:ext cx="0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2" name="Line 68">
              <a:extLst>
                <a:ext uri="{FF2B5EF4-FFF2-40B4-BE49-F238E27FC236}">
                  <a16:creationId xmlns:a16="http://schemas.microsoft.com/office/drawing/2014/main" id="{07BE63AB-C3A6-40EC-8106-EEC608B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3" name="Line 69">
              <a:extLst>
                <a:ext uri="{FF2B5EF4-FFF2-40B4-BE49-F238E27FC236}">
                  <a16:creationId xmlns:a16="http://schemas.microsoft.com/office/drawing/2014/main" id="{CA07F245-EAE9-4CDC-88A0-5C73A6740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44" name="Group 490">
            <a:extLst>
              <a:ext uri="{FF2B5EF4-FFF2-40B4-BE49-F238E27FC236}">
                <a16:creationId xmlns:a16="http://schemas.microsoft.com/office/drawing/2014/main" id="{1E128BBF-7790-4803-A5D8-3BBB6787DCB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3101" y="3376438"/>
            <a:ext cx="252000" cy="247701"/>
            <a:chOff x="482597" y="3057522"/>
            <a:chExt cx="465138" cy="457200"/>
          </a:xfrm>
          <a:noFill/>
        </p:grpSpPr>
        <p:sp>
          <p:nvSpPr>
            <p:cNvPr id="46" name="Freeform 113">
              <a:extLst>
                <a:ext uri="{FF2B5EF4-FFF2-40B4-BE49-F238E27FC236}">
                  <a16:creationId xmlns:a16="http://schemas.microsoft.com/office/drawing/2014/main" id="{44653DB1-FDC2-4A57-8DEE-79535943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97" y="3057522"/>
              <a:ext cx="465138" cy="457200"/>
            </a:xfrm>
            <a:custGeom>
              <a:avLst/>
              <a:gdLst>
                <a:gd name="T0" fmla="*/ 0 w 121"/>
                <a:gd name="T1" fmla="*/ 29 h 121"/>
                <a:gd name="T2" fmla="*/ 30 w 121"/>
                <a:gd name="T3" fmla="*/ 91 h 121"/>
                <a:gd name="T4" fmla="*/ 92 w 121"/>
                <a:gd name="T5" fmla="*/ 121 h 121"/>
                <a:gd name="T6" fmla="*/ 119 w 121"/>
                <a:gd name="T7" fmla="*/ 99 h 121"/>
                <a:gd name="T8" fmla="*/ 114 w 121"/>
                <a:gd name="T9" fmla="*/ 84 h 121"/>
                <a:gd name="T10" fmla="*/ 99 w 121"/>
                <a:gd name="T11" fmla="*/ 76 h 121"/>
                <a:gd name="T12" fmla="*/ 90 w 121"/>
                <a:gd name="T13" fmla="*/ 80 h 121"/>
                <a:gd name="T14" fmla="*/ 71 w 121"/>
                <a:gd name="T15" fmla="*/ 87 h 121"/>
                <a:gd name="T16" fmla="*/ 51 w 121"/>
                <a:gd name="T17" fmla="*/ 70 h 121"/>
                <a:gd name="T18" fmla="*/ 34 w 121"/>
                <a:gd name="T19" fmla="*/ 50 h 121"/>
                <a:gd name="T20" fmla="*/ 41 w 121"/>
                <a:gd name="T21" fmla="*/ 31 h 121"/>
                <a:gd name="T22" fmla="*/ 45 w 121"/>
                <a:gd name="T23" fmla="*/ 22 h 121"/>
                <a:gd name="T24" fmla="*/ 37 w 121"/>
                <a:gd name="T25" fmla="*/ 7 h 121"/>
                <a:gd name="T26" fmla="*/ 22 w 121"/>
                <a:gd name="T27" fmla="*/ 2 h 121"/>
                <a:gd name="T28" fmla="*/ 0 w 121"/>
                <a:gd name="T29" fmla="*/ 2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0" y="29"/>
                  </a:moveTo>
                  <a:cubicBezTo>
                    <a:pt x="1" y="48"/>
                    <a:pt x="11" y="71"/>
                    <a:pt x="30" y="91"/>
                  </a:cubicBezTo>
                  <a:cubicBezTo>
                    <a:pt x="50" y="110"/>
                    <a:pt x="73" y="120"/>
                    <a:pt x="92" y="121"/>
                  </a:cubicBezTo>
                  <a:cubicBezTo>
                    <a:pt x="98" y="121"/>
                    <a:pt x="116" y="108"/>
                    <a:pt x="119" y="99"/>
                  </a:cubicBezTo>
                  <a:cubicBezTo>
                    <a:pt x="121" y="92"/>
                    <a:pt x="120" y="87"/>
                    <a:pt x="114" y="84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6" y="74"/>
                    <a:pt x="93" y="76"/>
                    <a:pt x="90" y="80"/>
                  </a:cubicBezTo>
                  <a:cubicBezTo>
                    <a:pt x="83" y="89"/>
                    <a:pt x="80" y="91"/>
                    <a:pt x="71" y="87"/>
                  </a:cubicBezTo>
                  <a:cubicBezTo>
                    <a:pt x="64" y="82"/>
                    <a:pt x="58" y="77"/>
                    <a:pt x="51" y="70"/>
                  </a:cubicBezTo>
                  <a:cubicBezTo>
                    <a:pt x="44" y="63"/>
                    <a:pt x="39" y="57"/>
                    <a:pt x="34" y="50"/>
                  </a:cubicBezTo>
                  <a:cubicBezTo>
                    <a:pt x="30" y="41"/>
                    <a:pt x="32" y="38"/>
                    <a:pt x="41" y="31"/>
                  </a:cubicBezTo>
                  <a:cubicBezTo>
                    <a:pt x="45" y="28"/>
                    <a:pt x="47" y="25"/>
                    <a:pt x="45" y="22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3" y="1"/>
                    <a:pt x="29" y="0"/>
                    <a:pt x="22" y="2"/>
                  </a:cubicBezTo>
                  <a:cubicBezTo>
                    <a:pt x="13" y="5"/>
                    <a:pt x="0" y="23"/>
                    <a:pt x="0" y="29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7" name="Line 114">
              <a:extLst>
                <a:ext uri="{FF2B5EF4-FFF2-40B4-BE49-F238E27FC236}">
                  <a16:creationId xmlns:a16="http://schemas.microsoft.com/office/drawing/2014/main" id="{310BB7CE-5409-4DAD-9C37-CFDD7E16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797" y="3076572"/>
              <a:ext cx="61913" cy="10477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8" name="Line 115">
              <a:extLst>
                <a:ext uri="{FF2B5EF4-FFF2-40B4-BE49-F238E27FC236}">
                  <a16:creationId xmlns:a16="http://schemas.microsoft.com/office/drawing/2014/main" id="{BA365F26-A705-49A6-AD38-63AA5E5E3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735" y="3379785"/>
              <a:ext cx="107950" cy="6032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7C39351-EEAA-4F8A-8AFC-97BF01DAD7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5950" y="6155014"/>
            <a:ext cx="429998" cy="429998"/>
            <a:chOff x="2372324" y="6039030"/>
            <a:chExt cx="573642" cy="573642"/>
          </a:xfrm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260C9C2E-705C-4BD6-95FB-D5BCB49208A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599747" y="6203094"/>
              <a:ext cx="118797" cy="245514"/>
            </a:xfrm>
            <a:custGeom>
              <a:avLst/>
              <a:gdLst>
                <a:gd name="T0" fmla="*/ 314 w 477"/>
                <a:gd name="T1" fmla="*/ 975 h 975"/>
                <a:gd name="T2" fmla="*/ 312 w 477"/>
                <a:gd name="T3" fmla="*/ 508 h 975"/>
                <a:gd name="T4" fmla="*/ 477 w 477"/>
                <a:gd name="T5" fmla="*/ 508 h 975"/>
                <a:gd name="T6" fmla="*/ 477 w 477"/>
                <a:gd name="T7" fmla="*/ 341 h 975"/>
                <a:gd name="T8" fmla="*/ 312 w 477"/>
                <a:gd name="T9" fmla="*/ 341 h 975"/>
                <a:gd name="T10" fmla="*/ 312 w 477"/>
                <a:gd name="T11" fmla="*/ 260 h 975"/>
                <a:gd name="T12" fmla="*/ 376 w 477"/>
                <a:gd name="T13" fmla="*/ 197 h 975"/>
                <a:gd name="T14" fmla="*/ 477 w 477"/>
                <a:gd name="T15" fmla="*/ 197 h 975"/>
                <a:gd name="T16" fmla="*/ 477 w 477"/>
                <a:gd name="T17" fmla="*/ 0 h 975"/>
                <a:gd name="T18" fmla="*/ 290 w 477"/>
                <a:gd name="T19" fmla="*/ 0 h 975"/>
                <a:gd name="T20" fmla="*/ 85 w 477"/>
                <a:gd name="T21" fmla="*/ 205 h 975"/>
                <a:gd name="T22" fmla="*/ 85 w 477"/>
                <a:gd name="T23" fmla="*/ 341 h 975"/>
                <a:gd name="T24" fmla="*/ 0 w 477"/>
                <a:gd name="T25" fmla="*/ 341 h 975"/>
                <a:gd name="T26" fmla="*/ 0 w 477"/>
                <a:gd name="T27" fmla="*/ 508 h 975"/>
                <a:gd name="T28" fmla="*/ 85 w 477"/>
                <a:gd name="T29" fmla="*/ 508 h 975"/>
                <a:gd name="T30" fmla="*/ 85 w 477"/>
                <a:gd name="T31" fmla="*/ 975 h 975"/>
                <a:gd name="T32" fmla="*/ 314 w 477"/>
                <a:gd name="T33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7" h="975">
                  <a:moveTo>
                    <a:pt x="314" y="975"/>
                  </a:moveTo>
                  <a:cubicBezTo>
                    <a:pt x="312" y="508"/>
                    <a:pt x="312" y="508"/>
                    <a:pt x="312" y="508"/>
                  </a:cubicBezTo>
                  <a:cubicBezTo>
                    <a:pt x="477" y="508"/>
                    <a:pt x="477" y="508"/>
                    <a:pt x="477" y="508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12" y="341"/>
                    <a:pt x="312" y="341"/>
                    <a:pt x="312" y="341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2" y="225"/>
                    <a:pt x="341" y="197"/>
                    <a:pt x="376" y="197"/>
                  </a:cubicBezTo>
                  <a:cubicBezTo>
                    <a:pt x="477" y="197"/>
                    <a:pt x="477" y="197"/>
                    <a:pt x="477" y="197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77" y="0"/>
                    <a:pt x="85" y="92"/>
                    <a:pt x="85" y="205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85" y="508"/>
                    <a:pt x="85" y="508"/>
                    <a:pt x="85" y="508"/>
                  </a:cubicBezTo>
                  <a:cubicBezTo>
                    <a:pt x="85" y="975"/>
                    <a:pt x="85" y="975"/>
                    <a:pt x="85" y="975"/>
                  </a:cubicBezTo>
                  <a:lnTo>
                    <a:pt x="314" y="975"/>
                  </a:ln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8F6B0962-4D3D-471D-AA52-0D76083BBD21}"/>
                </a:ext>
              </a:extLst>
            </p:cNvPr>
            <p:cNvSpPr/>
            <p:nvPr userDrawn="1"/>
          </p:nvSpPr>
          <p:spPr>
            <a:xfrm>
              <a:off x="2372324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E7DE97C-F2DA-4BE7-8AB6-946F64BFB4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27936" y="6155014"/>
            <a:ext cx="429998" cy="429998"/>
            <a:chOff x="3669170" y="6039030"/>
            <a:chExt cx="573642" cy="573642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0000760-BCD5-4E55-891E-996AD7C7D07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848578" y="6207054"/>
              <a:ext cx="213835" cy="237594"/>
              <a:chOff x="0" y="0"/>
              <a:chExt cx="514350" cy="5715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F565560-455D-46D5-A2F8-ECB613AF38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80975"/>
                <a:ext cx="104775" cy="390525"/>
              </a:xfrm>
              <a:prstGeom prst="rect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53D158D6-F912-4CAD-9AAB-F1DA2B52C7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975" y="114300"/>
                <a:ext cx="333375" cy="457200"/>
              </a:xfrm>
              <a:custGeom>
                <a:avLst/>
                <a:gdLst>
                  <a:gd name="T0" fmla="*/ 130 w 390"/>
                  <a:gd name="T1" fmla="*/ 126 h 543"/>
                  <a:gd name="T2" fmla="*/ 130 w 390"/>
                  <a:gd name="T3" fmla="*/ 74 h 543"/>
                  <a:gd name="T4" fmla="*/ 0 w 390"/>
                  <a:gd name="T5" fmla="*/ 74 h 543"/>
                  <a:gd name="T6" fmla="*/ 0 w 390"/>
                  <a:gd name="T7" fmla="*/ 543 h 543"/>
                  <a:gd name="T8" fmla="*/ 130 w 390"/>
                  <a:gd name="T9" fmla="*/ 543 h 543"/>
                  <a:gd name="T10" fmla="*/ 130 w 390"/>
                  <a:gd name="T11" fmla="*/ 246 h 543"/>
                  <a:gd name="T12" fmla="*/ 259 w 390"/>
                  <a:gd name="T13" fmla="*/ 265 h 543"/>
                  <a:gd name="T14" fmla="*/ 259 w 390"/>
                  <a:gd name="T15" fmla="*/ 543 h 543"/>
                  <a:gd name="T16" fmla="*/ 390 w 390"/>
                  <a:gd name="T17" fmla="*/ 543 h 543"/>
                  <a:gd name="T18" fmla="*/ 390 w 390"/>
                  <a:gd name="T19" fmla="*/ 265 h 543"/>
                  <a:gd name="T20" fmla="*/ 130 w 390"/>
                  <a:gd name="T21" fmla="*/ 1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543">
                    <a:moveTo>
                      <a:pt x="130" y="126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130" y="543"/>
                      <a:pt x="130" y="543"/>
                      <a:pt x="130" y="543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42" y="163"/>
                      <a:pt x="259" y="172"/>
                      <a:pt x="259" y="265"/>
                    </a:cubicBezTo>
                    <a:cubicBezTo>
                      <a:pt x="259" y="543"/>
                      <a:pt x="259" y="543"/>
                      <a:pt x="259" y="543"/>
                    </a:cubicBezTo>
                    <a:cubicBezTo>
                      <a:pt x="390" y="543"/>
                      <a:pt x="390" y="543"/>
                      <a:pt x="390" y="543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90" y="0"/>
                      <a:pt x="155" y="62"/>
                      <a:pt x="130" y="126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8" name="Oval 24">
                <a:extLst>
                  <a:ext uri="{FF2B5EF4-FFF2-40B4-BE49-F238E27FC236}">
                    <a16:creationId xmlns:a16="http://schemas.microsoft.com/office/drawing/2014/main" id="{25347D84-0117-480C-8B81-B8DBC4793C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04775" cy="104775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5A14FB20-D8FF-49A3-85B8-F1D9DAB6C5F5}"/>
                </a:ext>
              </a:extLst>
            </p:cNvPr>
            <p:cNvSpPr/>
            <p:nvPr userDrawn="1"/>
          </p:nvSpPr>
          <p:spPr>
            <a:xfrm>
              <a:off x="3669170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5978AFFF-C76E-4B2B-B3BA-4156E9A3A2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59921" y="6155014"/>
            <a:ext cx="429998" cy="429998"/>
            <a:chOff x="5372846" y="6039030"/>
            <a:chExt cx="573642" cy="573642"/>
          </a:xfrm>
        </p:grpSpPr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B6C0513-AB3A-4911-B09D-5E7D71403DE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505231" y="6207054"/>
              <a:ext cx="308872" cy="237594"/>
            </a:xfrm>
            <a:custGeom>
              <a:avLst/>
              <a:gdLst>
                <a:gd name="T0" fmla="*/ 427 w 824"/>
                <a:gd name="T1" fmla="*/ 214 h 652"/>
                <a:gd name="T2" fmla="*/ 61 w 824"/>
                <a:gd name="T3" fmla="*/ 17 h 652"/>
                <a:gd name="T4" fmla="*/ 93 w 824"/>
                <a:gd name="T5" fmla="*/ 222 h 652"/>
                <a:gd name="T6" fmla="*/ 40 w 824"/>
                <a:gd name="T7" fmla="*/ 207 h 652"/>
                <a:gd name="T8" fmla="*/ 144 w 824"/>
                <a:gd name="T9" fmla="*/ 383 h 652"/>
                <a:gd name="T10" fmla="*/ 75 w 824"/>
                <a:gd name="T11" fmla="*/ 387 h 652"/>
                <a:gd name="T12" fmla="*/ 299 w 824"/>
                <a:gd name="T13" fmla="*/ 500 h 652"/>
                <a:gd name="T14" fmla="*/ 16 w 824"/>
                <a:gd name="T15" fmla="*/ 570 h 652"/>
                <a:gd name="T16" fmla="*/ 279 w 824"/>
                <a:gd name="T17" fmla="*/ 652 h 652"/>
                <a:gd name="T18" fmla="*/ 740 w 824"/>
                <a:gd name="T19" fmla="*/ 190 h 652"/>
                <a:gd name="T20" fmla="*/ 739 w 824"/>
                <a:gd name="T21" fmla="*/ 155 h 652"/>
                <a:gd name="T22" fmla="*/ 824 w 824"/>
                <a:gd name="T23" fmla="*/ 76 h 652"/>
                <a:gd name="T24" fmla="*/ 737 w 824"/>
                <a:gd name="T25" fmla="*/ 94 h 652"/>
                <a:gd name="T26" fmla="*/ 814 w 824"/>
                <a:gd name="T27" fmla="*/ 12 h 652"/>
                <a:gd name="T28" fmla="*/ 691 w 824"/>
                <a:gd name="T29" fmla="*/ 46 h 652"/>
                <a:gd name="T30" fmla="*/ 578 w 824"/>
                <a:gd name="T31" fmla="*/ 0 h 652"/>
                <a:gd name="T32" fmla="*/ 417 w 824"/>
                <a:gd name="T33" fmla="*/ 160 h 652"/>
                <a:gd name="T34" fmla="*/ 427 w 824"/>
                <a:gd name="T35" fmla="*/ 21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4" h="652">
                  <a:moveTo>
                    <a:pt x="427" y="214"/>
                  </a:moveTo>
                  <a:cubicBezTo>
                    <a:pt x="275" y="210"/>
                    <a:pt x="142" y="133"/>
                    <a:pt x="61" y="17"/>
                  </a:cubicBezTo>
                  <a:cubicBezTo>
                    <a:pt x="61" y="17"/>
                    <a:pt x="0" y="130"/>
                    <a:pt x="93" y="222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7" y="317"/>
                    <a:pt x="144" y="383"/>
                  </a:cubicBezTo>
                  <a:cubicBezTo>
                    <a:pt x="75" y="387"/>
                    <a:pt x="75" y="387"/>
                    <a:pt x="75" y="387"/>
                  </a:cubicBezTo>
                  <a:cubicBezTo>
                    <a:pt x="75" y="387"/>
                    <a:pt x="164" y="488"/>
                    <a:pt x="299" y="500"/>
                  </a:cubicBezTo>
                  <a:cubicBezTo>
                    <a:pt x="235" y="566"/>
                    <a:pt x="99" y="583"/>
                    <a:pt x="16" y="570"/>
                  </a:cubicBezTo>
                  <a:cubicBezTo>
                    <a:pt x="91" y="621"/>
                    <a:pt x="181" y="652"/>
                    <a:pt x="279" y="652"/>
                  </a:cubicBezTo>
                  <a:cubicBezTo>
                    <a:pt x="534" y="652"/>
                    <a:pt x="740" y="445"/>
                    <a:pt x="740" y="190"/>
                  </a:cubicBezTo>
                  <a:cubicBezTo>
                    <a:pt x="740" y="179"/>
                    <a:pt x="740" y="167"/>
                    <a:pt x="739" y="155"/>
                  </a:cubicBezTo>
                  <a:cubicBezTo>
                    <a:pt x="824" y="76"/>
                    <a:pt x="824" y="76"/>
                    <a:pt x="824" y="76"/>
                  </a:cubicBezTo>
                  <a:cubicBezTo>
                    <a:pt x="737" y="94"/>
                    <a:pt x="737" y="94"/>
                    <a:pt x="737" y="94"/>
                  </a:cubicBezTo>
                  <a:cubicBezTo>
                    <a:pt x="814" y="12"/>
                    <a:pt x="814" y="12"/>
                    <a:pt x="814" y="12"/>
                  </a:cubicBezTo>
                  <a:cubicBezTo>
                    <a:pt x="814" y="12"/>
                    <a:pt x="764" y="36"/>
                    <a:pt x="691" y="46"/>
                  </a:cubicBezTo>
                  <a:cubicBezTo>
                    <a:pt x="662" y="18"/>
                    <a:pt x="622" y="0"/>
                    <a:pt x="578" y="0"/>
                  </a:cubicBezTo>
                  <a:cubicBezTo>
                    <a:pt x="489" y="0"/>
                    <a:pt x="417" y="72"/>
                    <a:pt x="417" y="160"/>
                  </a:cubicBezTo>
                  <a:cubicBezTo>
                    <a:pt x="417" y="179"/>
                    <a:pt x="421" y="197"/>
                    <a:pt x="427" y="214"/>
                  </a:cubicBez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1106ECB-E8AF-4CFD-9564-A3317CCFCBFA}"/>
                </a:ext>
              </a:extLst>
            </p:cNvPr>
            <p:cNvSpPr/>
            <p:nvPr userDrawn="1"/>
          </p:nvSpPr>
          <p:spPr>
            <a:xfrm>
              <a:off x="5372846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AC82397-7A9E-40BC-84F2-440A513862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1908" y="6155014"/>
            <a:ext cx="429998" cy="429998"/>
            <a:chOff x="6953332" y="6039030"/>
            <a:chExt cx="573642" cy="573642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B15F54E3-E44B-4018-9C81-3A800BBCD02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056018" y="6203094"/>
              <a:ext cx="368271" cy="245514"/>
              <a:chOff x="0" y="0"/>
              <a:chExt cx="885825" cy="590550"/>
            </a:xfrm>
          </p:grpSpPr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06A90F85-3352-4366-9BBD-C765807245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850" y="104775"/>
                <a:ext cx="371475" cy="371475"/>
              </a:xfrm>
              <a:custGeom>
                <a:avLst/>
                <a:gdLst>
                  <a:gd name="T0" fmla="*/ 0 w 39"/>
                  <a:gd name="T1" fmla="*/ 0 h 39"/>
                  <a:gd name="T2" fmla="*/ 19 w 39"/>
                  <a:gd name="T3" fmla="*/ 10 h 39"/>
                  <a:gd name="T4" fmla="*/ 39 w 39"/>
                  <a:gd name="T5" fmla="*/ 20 h 39"/>
                  <a:gd name="T6" fmla="*/ 19 w 39"/>
                  <a:gd name="T7" fmla="*/ 30 h 39"/>
                  <a:gd name="T8" fmla="*/ 0 w 39"/>
                  <a:gd name="T9" fmla="*/ 39 h 39"/>
                  <a:gd name="T10" fmla="*/ 0 w 39"/>
                  <a:gd name="T11" fmla="*/ 20 h 39"/>
                  <a:gd name="T12" fmla="*/ 0 w 3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10"/>
                    </a:lnTo>
                    <a:lnTo>
                      <a:pt x="39" y="20"/>
                    </a:lnTo>
                    <a:lnTo>
                      <a:pt x="19" y="30"/>
                    </a:lnTo>
                    <a:lnTo>
                      <a:pt x="0" y="39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1AC0C9A0-5BBB-4543-A54A-70952876A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0"/>
                <a:ext cx="885825" cy="590550"/>
              </a:xfrm>
              <a:custGeom>
                <a:avLst/>
                <a:gdLst>
                  <a:gd name="T0" fmla="*/ 60 w 1023"/>
                  <a:gd name="T1" fmla="*/ 653 h 675"/>
                  <a:gd name="T2" fmla="*/ 0 w 1023"/>
                  <a:gd name="T3" fmla="*/ 589 h 675"/>
                  <a:gd name="T4" fmla="*/ 0 w 1023"/>
                  <a:gd name="T5" fmla="*/ 86 h 675"/>
                  <a:gd name="T6" fmla="*/ 60 w 1023"/>
                  <a:gd name="T7" fmla="*/ 22 h 675"/>
                  <a:gd name="T8" fmla="*/ 963 w 1023"/>
                  <a:gd name="T9" fmla="*/ 22 h 675"/>
                  <a:gd name="T10" fmla="*/ 1023 w 1023"/>
                  <a:gd name="T11" fmla="*/ 86 h 675"/>
                  <a:gd name="T12" fmla="*/ 1023 w 1023"/>
                  <a:gd name="T13" fmla="*/ 589 h 675"/>
                  <a:gd name="T14" fmla="*/ 963 w 1023"/>
                  <a:gd name="T15" fmla="*/ 653 h 675"/>
                  <a:gd name="T16" fmla="*/ 60 w 1023"/>
                  <a:gd name="T17" fmla="*/ 65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3" h="675">
                    <a:moveTo>
                      <a:pt x="60" y="653"/>
                    </a:moveTo>
                    <a:cubicBezTo>
                      <a:pt x="26" y="651"/>
                      <a:pt x="0" y="623"/>
                      <a:pt x="0" y="58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52"/>
                      <a:pt x="26" y="24"/>
                      <a:pt x="60" y="22"/>
                    </a:cubicBezTo>
                    <a:cubicBezTo>
                      <a:pt x="361" y="0"/>
                      <a:pt x="661" y="0"/>
                      <a:pt x="963" y="22"/>
                    </a:cubicBezTo>
                    <a:cubicBezTo>
                      <a:pt x="997" y="24"/>
                      <a:pt x="1023" y="52"/>
                      <a:pt x="1023" y="86"/>
                    </a:cubicBezTo>
                    <a:cubicBezTo>
                      <a:pt x="1023" y="589"/>
                      <a:pt x="1023" y="589"/>
                      <a:pt x="1023" y="589"/>
                    </a:cubicBezTo>
                    <a:cubicBezTo>
                      <a:pt x="1023" y="623"/>
                      <a:pt x="997" y="651"/>
                      <a:pt x="963" y="653"/>
                    </a:cubicBezTo>
                    <a:cubicBezTo>
                      <a:pt x="671" y="674"/>
                      <a:pt x="371" y="675"/>
                      <a:pt x="60" y="653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3CCBAF6-4908-4A1A-94A8-9C9618486AF8}"/>
                </a:ext>
              </a:extLst>
            </p:cNvPr>
            <p:cNvSpPr/>
            <p:nvPr userDrawn="1"/>
          </p:nvSpPr>
          <p:spPr>
            <a:xfrm>
              <a:off x="6953332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CEC205BD-A24B-4113-9F65-ACA1DA628CF4}"/>
              </a:ext>
            </a:extLst>
          </p:cNvPr>
          <p:cNvSpPr txBox="1"/>
          <p:nvPr userDrawn="1"/>
        </p:nvSpPr>
        <p:spPr>
          <a:xfrm>
            <a:off x="2123752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8E0591B-A79B-414C-B8DD-B5AA27131A20}"/>
              </a:ext>
            </a:extLst>
          </p:cNvPr>
          <p:cNvSpPr txBox="1"/>
          <p:nvPr userDrawn="1"/>
        </p:nvSpPr>
        <p:spPr>
          <a:xfrm>
            <a:off x="4355181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/STATEC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C343889-376B-45DC-8655-E1B9B23E34FE}"/>
              </a:ext>
            </a:extLst>
          </p:cNvPr>
          <p:cNvSpPr txBox="1"/>
          <p:nvPr userDrawn="1"/>
        </p:nvSpPr>
        <p:spPr>
          <a:xfrm>
            <a:off x="6590842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EBEED64-6A27-4763-8265-E9B562AD6CE2}"/>
              </a:ext>
            </a:extLst>
          </p:cNvPr>
          <p:cNvSpPr txBox="1"/>
          <p:nvPr userDrawn="1"/>
        </p:nvSpPr>
        <p:spPr>
          <a:xfrm>
            <a:off x="8813144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 err="1">
                <a:solidFill>
                  <a:schemeClr val="tx2"/>
                </a:solidFill>
              </a:rPr>
              <a:t>Statec</a:t>
            </a:r>
            <a:r>
              <a:rPr lang="fr-FR" sz="1400" b="1" dirty="0">
                <a:solidFill>
                  <a:schemeClr val="tx2"/>
                </a:solidFill>
              </a:rPr>
              <a:t/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</p:spTree>
    <p:extLst>
      <p:ext uri="{BB962C8B-B14F-4D97-AF65-F5344CB8AC3E}">
        <p14:creationId xmlns:p14="http://schemas.microsoft.com/office/powerpoint/2010/main" val="2428607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804" y="1798820"/>
            <a:ext cx="11446445" cy="43273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de-DE" noProof="1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964015" y="6552835"/>
            <a:ext cx="888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 baseline="0">
                <a:solidFill>
                  <a:schemeClr val="bg1"/>
                </a:solidFill>
                <a:latin typeface="Geogrotesque SemiBold" charset="0"/>
                <a:cs typeface="Vista Slab OT Medium" pitchFamily="18" charset="0"/>
              </a:defRPr>
            </a:lvl1pPr>
          </a:lstStyle>
          <a:p>
            <a:fld id="{A79F6449-2924-421C-B4DB-CD237F6E6F0E}" type="datetime1">
              <a:rPr lang="fr-LU" smtClean="0"/>
              <a:t>09/11/2021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1" y="6552835"/>
            <a:ext cx="4441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 i="0" baseline="0">
                <a:solidFill>
                  <a:schemeClr val="bg1"/>
                </a:solidFill>
                <a:latin typeface="Geogrotesque SemiBold" charset="0"/>
                <a:cs typeface="Vista Slab OT Medium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81211" y="6552835"/>
            <a:ext cx="801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 baseline="0">
                <a:solidFill>
                  <a:schemeClr val="bg1"/>
                </a:solidFill>
                <a:latin typeface="Geogrotesque SemiBold" charset="0"/>
                <a:cs typeface="Vista Slab OT Medium" pitchFamily="18" charset="0"/>
              </a:defRPr>
            </a:lvl1pPr>
          </a:lstStyle>
          <a:p>
            <a:fld id="{E8D5D829-4E5E-EC47-9FEE-3EE18F9D822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48895" y="962936"/>
            <a:ext cx="286932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65804" y="337840"/>
            <a:ext cx="11446445" cy="6250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de-DE" noProof="1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441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e l'élément multimédia 3">
            <a:extLst>
              <a:ext uri="{FF2B5EF4-FFF2-40B4-BE49-F238E27FC236}">
                <a16:creationId xmlns:a16="http://schemas.microsoft.com/office/drawing/2014/main" id="{64282108-9EC7-4E69-86B5-BCC21F12CA5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0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4DEA3B-F5FF-4F16-A8CB-82BBD92F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42" y="1538979"/>
            <a:ext cx="10440114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94977FC4-E04B-4D4D-92C1-B221ADF078F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6000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49A09714-60A9-4B04-84AB-F7F1B7C014B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04BA6A6C-A4BE-4BF4-8093-AE83C5EB71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2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4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4C0D664C-852D-4A31-9AED-2E7A80BEF6D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CE13C0E7-4C6B-47F0-A5CE-1374ECFE4CC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9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5980" cy="612903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Agenda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6059" y="638969"/>
            <a:ext cx="7380000" cy="5490061"/>
          </a:xfrm>
        </p:spPr>
        <p:txBody>
          <a:bodyPr anchor="ctr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6" name="Espace réservé de l'élément multimédia 3">
            <a:extLst>
              <a:ext uri="{FF2B5EF4-FFF2-40B4-BE49-F238E27FC236}">
                <a16:creationId xmlns:a16="http://schemas.microsoft.com/office/drawing/2014/main" id="{86E15A59-AE34-44C5-9924-6E35E1B67AF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65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76000" y="0"/>
            <a:ext cx="5916000" cy="6309032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e l'élément multimédia 3">
            <a:extLst>
              <a:ext uri="{FF2B5EF4-FFF2-40B4-BE49-F238E27FC236}">
                <a16:creationId xmlns:a16="http://schemas.microsoft.com/office/drawing/2014/main" id="{8B2B58FC-4825-4F7A-9469-AE62BF37F35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36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+picture_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536016" y="2164505"/>
            <a:ext cx="3338998" cy="3338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e l'élément multimédia 3">
            <a:extLst>
              <a:ext uri="{FF2B5EF4-FFF2-40B4-BE49-F238E27FC236}">
                <a16:creationId xmlns:a16="http://schemas.microsoft.com/office/drawing/2014/main" id="{8B2B58FC-4825-4F7A-9469-AE62BF37F35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2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982" y="153732"/>
            <a:ext cx="6840074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5450" y="0"/>
            <a:ext cx="3854450" cy="612933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LU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3B9C7CC1-BBE8-45F6-9639-099CB4EECBD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6E0547A3-9626-4998-B604-E9761497D757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4233099" y="147063"/>
            <a:ext cx="152881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57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5ADD1B-B386-4120-A49D-61F886A9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FE7356-761E-4605-A36A-96114F17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942" y="1538979"/>
            <a:ext cx="10440116" cy="4582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6ABC5C2-5F2A-47C1-A790-CC21179EABB6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A3B3ADD-BCAC-4DE1-B11E-BAA646D7CCA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EBEF8B-875B-40BD-B37C-355FE6C5CA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2E4D5A4-69A0-4B91-ACB7-D87167D849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456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4" r:id="rId3"/>
    <p:sldLayoutId id="2147483665" r:id="rId4"/>
    <p:sldLayoutId id="2147483655" r:id="rId5"/>
    <p:sldLayoutId id="2147483659" r:id="rId6"/>
    <p:sldLayoutId id="2147483666" r:id="rId7"/>
    <p:sldLayoutId id="2147483679" r:id="rId8"/>
    <p:sldLayoutId id="2147483664" r:id="rId9"/>
    <p:sldLayoutId id="2147483673" r:id="rId10"/>
    <p:sldLayoutId id="2147483677" r:id="rId11"/>
    <p:sldLayoutId id="2147483650" r:id="rId12"/>
    <p:sldLayoutId id="2147483661" r:id="rId13"/>
    <p:sldLayoutId id="2147483652" r:id="rId14"/>
    <p:sldLayoutId id="2147483669" r:id="rId15"/>
    <p:sldLayoutId id="2147483670" r:id="rId16"/>
    <p:sldLayoutId id="2147483675" r:id="rId17"/>
    <p:sldLayoutId id="214748368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menagement-territoire.public.lu/fr/strategies-territoriales/visionnordstad2035.htm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gradFill flip="none" rotWithShape="1">
            <a:gsLst>
              <a:gs pos="0">
                <a:srgbClr val="04244B"/>
              </a:gs>
              <a:gs pos="100000">
                <a:srgbClr val="041936"/>
              </a:gs>
            </a:gsLst>
            <a:lin ang="0" scaled="1"/>
            <a:tileRect/>
          </a:gradFill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7310B16B-E6B4-435D-B689-DCDC662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228" y="908720"/>
            <a:ext cx="4680053" cy="845887"/>
          </a:xfrm>
        </p:spPr>
        <p:txBody>
          <a:bodyPr/>
          <a:lstStyle/>
          <a:p>
            <a:r>
              <a:rPr lang="fr-FR" dirty="0" smtClean="0"/>
              <a:t>Projet </a:t>
            </a:r>
            <a:r>
              <a:rPr lang="fr-FR" dirty="0" err="1" smtClean="0"/>
              <a:t>PIBien-être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B737F5-9D7E-4B17-83F8-F19434EAE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Senyo Fofo Amétépé</a:t>
            </a:r>
            <a:endParaRPr lang="fr-FR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08228" y="3452731"/>
            <a:ext cx="4248150" cy="576263"/>
          </a:xfrm>
        </p:spPr>
        <p:txBody>
          <a:bodyPr/>
          <a:lstStyle/>
          <a:p>
            <a:r>
              <a:rPr lang="fr-FR" sz="2000" smtClean="0"/>
              <a:t>10 novembre 2020</a:t>
            </a:r>
            <a:endParaRPr lang="fr-LU" sz="2000" dirty="0"/>
          </a:p>
        </p:txBody>
      </p:sp>
      <p:sp>
        <p:nvSpPr>
          <p:cNvPr id="2" name="Rectangle 1"/>
          <p:cNvSpPr/>
          <p:nvPr/>
        </p:nvSpPr>
        <p:spPr>
          <a:xfrm>
            <a:off x="6713164" y="2621734"/>
            <a:ext cx="4932387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2400" b="1" dirty="0"/>
              <a:t>Annual Conference of ESPON Contact Point for Luxembourg</a:t>
            </a:r>
          </a:p>
        </p:txBody>
      </p:sp>
    </p:spTree>
    <p:extLst>
      <p:ext uri="{BB962C8B-B14F-4D97-AF65-F5344CB8AC3E}">
        <p14:creationId xmlns:p14="http://schemas.microsoft.com/office/powerpoint/2010/main" val="20772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A7A1A0D-0F9A-D147-9795-C6E84087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513" y="1538288"/>
            <a:ext cx="9366974" cy="459105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Indicateurs du tableau de bord CES-CSDD simplifié </a:t>
            </a:r>
            <a:br>
              <a:rPr lang="fr-FR" dirty="0" smtClean="0"/>
            </a:br>
            <a:r>
              <a:rPr lang="fr-FR" sz="3200" b="0" dirty="0" smtClean="0"/>
              <a:t>(extrait rapport 2020)</a:t>
            </a:r>
            <a:endParaRPr lang="fr-LU" sz="3200" b="0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0" name="Media Placeholder 9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77505-8E83-204B-BECD-EF18E88027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0313" y="6553200"/>
            <a:ext cx="801687" cy="365125"/>
          </a:xfrm>
          <a:prstGeom prst="rect">
            <a:avLst/>
          </a:prstGeom>
        </p:spPr>
        <p:txBody>
          <a:bodyPr/>
          <a:lstStyle/>
          <a:p>
            <a:fld id="{E8D5D829-4E5E-EC47-9FEE-3EE18F9D822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2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du tableau de bord CES-CSDD simplifié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b="0" dirty="0" smtClean="0"/>
              <a:t>(</a:t>
            </a:r>
            <a:r>
              <a:rPr lang="fr-FR" sz="2800" b="0" dirty="0"/>
              <a:t>extrait rapport 2020</a:t>
            </a:r>
            <a:r>
              <a:rPr lang="fr-FR" sz="2800" b="0" dirty="0" smtClean="0"/>
              <a:t>)</a:t>
            </a:r>
            <a:endParaRPr lang="fr-LU" sz="2800" b="0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0" name="Media Placeholder 9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915174E-8888-3A4C-9BD8-04CFBE5A8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109" y="1538288"/>
            <a:ext cx="1015778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Indicateurs du tableau de bord CES-CSDD simplifié</a:t>
            </a:r>
            <a:br>
              <a:rPr lang="fr-FR" dirty="0" smtClean="0"/>
            </a:br>
            <a:r>
              <a:rPr lang="fr-FR" sz="2800" b="0" dirty="0" smtClean="0"/>
              <a:t>(extrait rapport 2020)</a:t>
            </a:r>
            <a:endParaRPr lang="fr-LU" sz="2800" b="0" dirty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4" name="Media Placeholder 13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B087887E-BA4E-8F4B-8912-0B28D3F3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920583"/>
            <a:ext cx="10439400" cy="36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du tableau de bord CES-CSDD simplifié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b="0" dirty="0" smtClean="0"/>
              <a:t>(</a:t>
            </a:r>
            <a:r>
              <a:rPr lang="fr-FR" sz="2800" b="0" dirty="0"/>
              <a:t>extrait rapport 2020</a:t>
            </a:r>
            <a:r>
              <a:rPr lang="fr-FR" sz="2800" b="0" dirty="0" smtClean="0"/>
              <a:t>)</a:t>
            </a:r>
            <a:endParaRPr lang="fr-LU" sz="2800" b="0" dirty="0"/>
          </a:p>
        </p:txBody>
      </p:sp>
      <p:sp>
        <p:nvSpPr>
          <p:cNvPr id="11" name="Media Placeholder 10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D44C40F4-EBFE-AA42-AF58-56E7A2F9D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509" y="1538288"/>
            <a:ext cx="1009898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41936"/>
                </a:solidFill>
              </a:rPr>
              <a:t>Croissance économique (PIB) et Bien-être (LIW) </a:t>
            </a:r>
            <a:r>
              <a:rPr lang="fr-FR" dirty="0" smtClean="0">
                <a:solidFill>
                  <a:srgbClr val="041936"/>
                </a:solidFill>
              </a:rPr>
              <a:t/>
            </a:r>
            <a:br>
              <a:rPr lang="fr-FR" dirty="0" smtClean="0">
                <a:solidFill>
                  <a:srgbClr val="041936"/>
                </a:solidFill>
              </a:rPr>
            </a:br>
            <a:r>
              <a:rPr lang="fr-FR" sz="2800" b="0" dirty="0" smtClean="0">
                <a:solidFill>
                  <a:srgbClr val="041936"/>
                </a:solidFill>
              </a:rPr>
              <a:t>(</a:t>
            </a:r>
            <a:r>
              <a:rPr lang="fr-FR" sz="2800" b="0" dirty="0">
                <a:solidFill>
                  <a:srgbClr val="041936"/>
                </a:solidFill>
              </a:rPr>
              <a:t>extrait rapport 2020</a:t>
            </a:r>
            <a:r>
              <a:rPr lang="fr-FR" sz="2800" b="0" dirty="0" smtClean="0">
                <a:solidFill>
                  <a:srgbClr val="041936"/>
                </a:solidFill>
              </a:rPr>
              <a:t>)</a:t>
            </a:r>
            <a:endParaRPr lang="fr-LU" b="0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0" name="Media Placeholder 9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31948EF3-AF1E-A84F-9016-2C4434C10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99" y="1700808"/>
            <a:ext cx="11546317" cy="4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</a:rPr>
              <a:t>Etapes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futures</a:t>
            </a:r>
            <a:r>
              <a:rPr lang="de-DE" dirty="0">
                <a:latin typeface="Calibri" panose="020F0502020204030204" pitchFamily="34" charset="0"/>
              </a:rPr>
              <a:t> des </a:t>
            </a:r>
            <a:r>
              <a:rPr lang="de-DE" dirty="0" err="1">
                <a:latin typeface="Calibri" panose="020F0502020204030204" pitchFamily="34" charset="0"/>
              </a:rPr>
              <a:t>indicateurs</a:t>
            </a:r>
            <a:r>
              <a:rPr lang="de-DE" dirty="0">
                <a:latin typeface="Calibri" panose="020F0502020204030204" pitchFamily="34" charset="0"/>
              </a:rPr>
              <a:t> de </a:t>
            </a:r>
            <a:r>
              <a:rPr lang="de-DE" dirty="0" err="1">
                <a:latin typeface="Calibri" panose="020F0502020204030204" pitchFamily="34" charset="0"/>
              </a:rPr>
              <a:t>bien-être</a:t>
            </a:r>
            <a:endParaRPr lang="fr-L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4152" y="1577332"/>
            <a:ext cx="3105150" cy="1797050"/>
          </a:xfrm>
        </p:spPr>
        <p:txBody>
          <a:bodyPr/>
          <a:lstStyle/>
          <a:p>
            <a:r>
              <a:rPr lang="fr-LU" dirty="0"/>
              <a:t>Définition des objectifs de politique publique 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64152" y="3931471"/>
            <a:ext cx="3105150" cy="1797050"/>
          </a:xfrm>
        </p:spPr>
        <p:txBody>
          <a:bodyPr/>
          <a:lstStyle/>
          <a:p>
            <a:r>
              <a:rPr lang="fr-FR" dirty="0"/>
              <a:t>Evaluation des politiques</a:t>
            </a:r>
            <a:endParaRPr lang="fr-L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61471" y="3931471"/>
            <a:ext cx="3105150" cy="1797050"/>
          </a:xfrm>
        </p:spPr>
        <p:txBody>
          <a:bodyPr/>
          <a:lstStyle/>
          <a:p>
            <a:r>
              <a:rPr lang="fr-FR" dirty="0"/>
              <a:t>Suivi des politiques à partir </a:t>
            </a:r>
            <a:r>
              <a:rPr lang="fr-FR" dirty="0" smtClean="0"/>
              <a:t>d’indicateurs</a:t>
            </a:r>
            <a:endParaRPr lang="fr-L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761471" y="1577332"/>
            <a:ext cx="3105150" cy="1797050"/>
          </a:xfrm>
        </p:spPr>
        <p:txBody>
          <a:bodyPr/>
          <a:lstStyle/>
          <a:p>
            <a:r>
              <a:rPr lang="fr-FR" dirty="0" smtClean="0"/>
              <a:t>Analyse des initiatives </a:t>
            </a:r>
            <a:r>
              <a:rPr lang="fr-FR" dirty="0"/>
              <a:t>menées dans les pays de l’OCDE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fr-L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3</a:t>
            </a:r>
            <a:endParaRPr lang="fr-L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2</a:t>
            </a:r>
            <a:endParaRPr lang="fr-L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/>
              <a:t>4</a:t>
            </a:r>
            <a:endParaRPr lang="fr-LU" dirty="0"/>
          </a:p>
        </p:txBody>
      </p:sp>
      <p:sp>
        <p:nvSpPr>
          <p:cNvPr id="22" name="Media Placeholder 21"/>
          <p:cNvSpPr>
            <a:spLocks noGrp="1"/>
          </p:cNvSpPr>
          <p:nvPr>
            <p:ph type="media" sz="quarter" idx="22"/>
          </p:nvPr>
        </p:nvSpPr>
        <p:spPr/>
      </p:sp>
      <p:sp>
        <p:nvSpPr>
          <p:cNvPr id="23" name="Media Placeholder 22"/>
          <p:cNvSpPr>
            <a:spLocks noGrp="1"/>
          </p:cNvSpPr>
          <p:nvPr>
            <p:ph type="media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4407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1A65894-8A0C-4CAD-96AC-A545B6C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</a:rPr>
              <a:t>Etapes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futures</a:t>
            </a:r>
            <a:r>
              <a:rPr lang="de-DE" dirty="0">
                <a:latin typeface="Calibri" panose="020F0502020204030204" pitchFamily="34" charset="0"/>
              </a:rPr>
              <a:t> des </a:t>
            </a:r>
            <a:r>
              <a:rPr lang="de-DE" dirty="0" err="1">
                <a:latin typeface="Calibri" panose="020F0502020204030204" pitchFamily="34" charset="0"/>
              </a:rPr>
              <a:t>indicateurs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de </a:t>
            </a:r>
            <a:r>
              <a:rPr lang="de-DE" dirty="0" err="1">
                <a:latin typeface="Calibri" panose="020F0502020204030204" pitchFamily="34" charset="0"/>
              </a:rPr>
              <a:t>bien-être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6429496" cy="4578501"/>
          </a:xfrm>
        </p:spPr>
        <p:txBody>
          <a:bodyPr/>
          <a:lstStyle/>
          <a:p>
            <a:r>
              <a:rPr lang="fr-FR" sz="2400" dirty="0"/>
              <a:t>Analyse des initiatives menées dans les pays de l’OCDE :</a:t>
            </a:r>
          </a:p>
          <a:p>
            <a:pPr>
              <a:lnSpc>
                <a:spcPct val="80000"/>
              </a:lnSpc>
            </a:pPr>
            <a:endParaRPr lang="fr-FR" sz="2600" dirty="0"/>
          </a:p>
          <a:p>
            <a:pPr lvl="1">
              <a:lnSpc>
                <a:spcPct val="80000"/>
              </a:lnSpc>
            </a:pPr>
            <a:r>
              <a:rPr lang="fr-FR" sz="2400" dirty="0"/>
              <a:t>Analyse des Nouveaux Indicateurs de Richesse de la France ;</a:t>
            </a:r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lvl="1">
              <a:lnSpc>
                <a:spcPct val="80000"/>
              </a:lnSpc>
            </a:pPr>
            <a:r>
              <a:rPr lang="fr-LU" sz="2400" dirty="0"/>
              <a:t>Analyse du </a:t>
            </a:r>
            <a:r>
              <a:rPr lang="fr-LU" sz="2400" dirty="0" err="1"/>
              <a:t>Benessere</a:t>
            </a:r>
            <a:r>
              <a:rPr lang="fr-LU" sz="2400" dirty="0"/>
              <a:t> </a:t>
            </a:r>
            <a:r>
              <a:rPr lang="fr-LU" sz="2400" dirty="0" err="1"/>
              <a:t>Equo</a:t>
            </a:r>
            <a:r>
              <a:rPr lang="fr-LU" sz="2400" dirty="0"/>
              <a:t> e </a:t>
            </a:r>
            <a:r>
              <a:rPr lang="fr-LU" sz="2400" dirty="0" err="1"/>
              <a:t>Sostenibile</a:t>
            </a:r>
            <a:r>
              <a:rPr lang="fr-LU" sz="2400" dirty="0"/>
              <a:t> (BES) de l’Italie ;</a:t>
            </a:r>
            <a:endParaRPr lang="fr-FR" sz="2400" dirty="0"/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lvl="1">
              <a:lnSpc>
                <a:spcPct val="80000"/>
              </a:lnSpc>
            </a:pPr>
            <a:r>
              <a:rPr lang="fr-FR" sz="2400" dirty="0"/>
              <a:t>Analyse du </a:t>
            </a:r>
            <a:r>
              <a:rPr lang="fr-LU" sz="2400" dirty="0"/>
              <a:t>Living standard </a:t>
            </a:r>
            <a:r>
              <a:rPr lang="fr-LU" sz="2400" dirty="0" err="1"/>
              <a:t>framework</a:t>
            </a:r>
            <a:r>
              <a:rPr lang="fr-LU" sz="2400" dirty="0"/>
              <a:t> (LSF) </a:t>
            </a:r>
            <a:r>
              <a:rPr lang="fr-FR" sz="2400" dirty="0"/>
              <a:t> de la Nouvelle Zélande;</a:t>
            </a:r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lvl="1">
              <a:lnSpc>
                <a:spcPct val="80000"/>
              </a:lnSpc>
            </a:pPr>
            <a:endParaRPr lang="fr-FR" sz="2333" dirty="0"/>
          </a:p>
          <a:p>
            <a:pPr marL="1800" lvl="1" indent="0">
              <a:buNone/>
            </a:pPr>
            <a:endParaRPr lang="fr-LU" sz="2533" dirty="0"/>
          </a:p>
          <a:p>
            <a:endParaRPr lang="fr-LU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4" name="Media Placeholder 13"/>
          <p:cNvSpPr>
            <a:spLocks noGrp="1"/>
          </p:cNvSpPr>
          <p:nvPr>
            <p:ph type="media" sz="quarter" idx="15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905478" y="746116"/>
            <a:ext cx="508000" cy="508000"/>
            <a:chOff x="5842000" y="3175000"/>
            <a:chExt cx="508000" cy="508000"/>
          </a:xfrm>
        </p:grpSpPr>
        <p:sp>
          <p:nvSpPr>
            <p:cNvPr id="10" name="Freeform 2803"/>
            <p:cNvSpPr>
              <a:spLocks/>
            </p:cNvSpPr>
            <p:nvPr/>
          </p:nvSpPr>
          <p:spPr bwMode="auto">
            <a:xfrm>
              <a:off x="5857875" y="3517900"/>
              <a:ext cx="476250" cy="165100"/>
            </a:xfrm>
            <a:custGeom>
              <a:avLst/>
              <a:gdLst>
                <a:gd name="T0" fmla="*/ 62 w 124"/>
                <a:gd name="T1" fmla="*/ 43 h 43"/>
                <a:gd name="T2" fmla="*/ 124 w 124"/>
                <a:gd name="T3" fmla="*/ 0 h 43"/>
                <a:gd name="T4" fmla="*/ 0 w 124"/>
                <a:gd name="T5" fmla="*/ 0 h 43"/>
                <a:gd name="T6" fmla="*/ 62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90" y="43"/>
                    <a:pt x="114" y="25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5"/>
                    <a:pt x="34" y="43"/>
                    <a:pt x="62" y="43"/>
                  </a:cubicBezTo>
                  <a:close/>
                </a:path>
              </a:pathLst>
            </a:custGeom>
            <a:solidFill>
              <a:srgbClr val="00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1" name="Freeform 2804"/>
            <p:cNvSpPr>
              <a:spLocks/>
            </p:cNvSpPr>
            <p:nvPr/>
          </p:nvSpPr>
          <p:spPr bwMode="auto">
            <a:xfrm>
              <a:off x="5857875" y="3175000"/>
              <a:ext cx="476250" cy="165100"/>
            </a:xfrm>
            <a:custGeom>
              <a:avLst/>
              <a:gdLst>
                <a:gd name="T0" fmla="*/ 124 w 124"/>
                <a:gd name="T1" fmla="*/ 43 h 43"/>
                <a:gd name="T2" fmla="*/ 62 w 124"/>
                <a:gd name="T3" fmla="*/ 0 h 43"/>
                <a:gd name="T4" fmla="*/ 0 w 124"/>
                <a:gd name="T5" fmla="*/ 43 h 43"/>
                <a:gd name="T6" fmla="*/ 124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124" y="43"/>
                  </a:moveTo>
                  <a:cubicBezTo>
                    <a:pt x="114" y="18"/>
                    <a:pt x="90" y="0"/>
                    <a:pt x="62" y="0"/>
                  </a:cubicBezTo>
                  <a:cubicBezTo>
                    <a:pt x="34" y="0"/>
                    <a:pt x="9" y="18"/>
                    <a:pt x="0" y="43"/>
                  </a:cubicBezTo>
                  <a:cubicBezTo>
                    <a:pt x="124" y="43"/>
                    <a:pt x="124" y="43"/>
                    <a:pt x="124" y="43"/>
                  </a:cubicBezTo>
                  <a:close/>
                </a:path>
              </a:pathLst>
            </a:custGeom>
            <a:solidFill>
              <a:srgbClr val="EF3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2" name="Freeform 2805"/>
            <p:cNvSpPr>
              <a:spLocks/>
            </p:cNvSpPr>
            <p:nvPr/>
          </p:nvSpPr>
          <p:spPr bwMode="auto">
            <a:xfrm>
              <a:off x="5842000" y="3340100"/>
              <a:ext cx="508000" cy="177800"/>
            </a:xfrm>
            <a:custGeom>
              <a:avLst/>
              <a:gdLst>
                <a:gd name="T0" fmla="*/ 128 w 132"/>
                <a:gd name="T1" fmla="*/ 0 h 46"/>
                <a:gd name="T2" fmla="*/ 128 w 132"/>
                <a:gd name="T3" fmla="*/ 0 h 46"/>
                <a:gd name="T4" fmla="*/ 4 w 132"/>
                <a:gd name="T5" fmla="*/ 0 h 46"/>
                <a:gd name="T6" fmla="*/ 0 w 132"/>
                <a:gd name="T7" fmla="*/ 23 h 46"/>
                <a:gd name="T8" fmla="*/ 4 w 132"/>
                <a:gd name="T9" fmla="*/ 46 h 46"/>
                <a:gd name="T10" fmla="*/ 128 w 132"/>
                <a:gd name="T11" fmla="*/ 46 h 46"/>
                <a:gd name="T12" fmla="*/ 128 w 132"/>
                <a:gd name="T13" fmla="*/ 46 h 46"/>
                <a:gd name="T14" fmla="*/ 132 w 132"/>
                <a:gd name="T15" fmla="*/ 23 h 46"/>
                <a:gd name="T16" fmla="*/ 128 w 132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6"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31"/>
                    <a:pt x="1" y="39"/>
                    <a:pt x="4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0" y="39"/>
                    <a:pt x="132" y="31"/>
                    <a:pt x="132" y="23"/>
                  </a:cubicBezTo>
                  <a:cubicBezTo>
                    <a:pt x="132" y="15"/>
                    <a:pt x="130" y="7"/>
                    <a:pt x="128" y="0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pic>
        <p:nvPicPr>
          <p:cNvPr id="21" name="Picture Placeholder 2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19" r="29019"/>
          <a:stretch/>
        </p:blipFill>
        <p:spPr/>
      </p:pic>
    </p:spTree>
    <p:extLst>
      <p:ext uri="{BB962C8B-B14F-4D97-AF65-F5344CB8AC3E}">
        <p14:creationId xmlns:p14="http://schemas.microsoft.com/office/powerpoint/2010/main" val="5350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1A65894-8A0C-4CAD-96AC-A545B6C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Etapes</a:t>
            </a:r>
            <a:r>
              <a:rPr lang="de-DE" dirty="0" smtClean="0"/>
              <a:t> </a:t>
            </a:r>
            <a:r>
              <a:rPr lang="de-DE" dirty="0" err="1" smtClean="0"/>
              <a:t>futures</a:t>
            </a:r>
            <a:r>
              <a:rPr lang="de-DE" dirty="0" smtClean="0"/>
              <a:t> des </a:t>
            </a:r>
            <a:r>
              <a:rPr lang="de-DE" dirty="0" err="1" smtClean="0"/>
              <a:t>indicateurs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de </a:t>
            </a:r>
            <a:r>
              <a:rPr lang="de-DE" dirty="0" err="1" smtClean="0"/>
              <a:t>bien-être</a:t>
            </a:r>
            <a:endParaRPr lang="fr-FR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6937496" cy="457850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LU" sz="2600" dirty="0" smtClean="0"/>
              <a:t>Définition des objectifs de politique publique  </a:t>
            </a:r>
          </a:p>
          <a:p>
            <a:pPr lvl="1">
              <a:spcBef>
                <a:spcPts val="1200"/>
              </a:spcBef>
            </a:pPr>
            <a:r>
              <a:rPr lang="fr-LU" sz="2600" dirty="0" smtClean="0"/>
              <a:t>Sélection et adoption d’objectifs (quantitatifs) de politique publique dans les domaines économique, social, environnemental (Gouvernement et Chambre des Députés) ;</a:t>
            </a:r>
          </a:p>
          <a:p>
            <a:pPr lvl="1">
              <a:spcBef>
                <a:spcPts val="1200"/>
              </a:spcBef>
            </a:pPr>
            <a:r>
              <a:rPr lang="fr-LU" sz="2600" dirty="0" smtClean="0"/>
              <a:t>Les politiques publiques devraient refléter également les objectifs communautaires ; Green Deal, PNR/PSC, ODD…</a:t>
            </a:r>
          </a:p>
          <a:p>
            <a:pPr lvl="1">
              <a:spcBef>
                <a:spcPts val="1200"/>
              </a:spcBef>
            </a:pPr>
            <a:r>
              <a:rPr lang="fr-LU" sz="2600" dirty="0" smtClean="0"/>
              <a:t>Sélection des grands indicateurs  de </a:t>
            </a:r>
            <a:br>
              <a:rPr lang="fr-LU" sz="2600" dirty="0" smtClean="0"/>
            </a:br>
            <a:r>
              <a:rPr lang="fr-LU" sz="2600" dirty="0" smtClean="0"/>
              <a:t>« bien-être » correspondants.</a:t>
            </a:r>
          </a:p>
          <a:p>
            <a:pPr>
              <a:spcBef>
                <a:spcPts val="1200"/>
              </a:spcBef>
            </a:pPr>
            <a:endParaRPr lang="fr-LU" sz="2600" dirty="0"/>
          </a:p>
        </p:txBody>
      </p:sp>
      <p:sp>
        <p:nvSpPr>
          <p:cNvPr id="33" name="Media Placeholder 32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35" name="Media Placeholder 34"/>
          <p:cNvSpPr>
            <a:spLocks noGrp="1"/>
          </p:cNvSpPr>
          <p:nvPr>
            <p:ph type="media" sz="quarter" idx="15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905478" y="746116"/>
            <a:ext cx="508000" cy="508000"/>
            <a:chOff x="5842000" y="3175000"/>
            <a:chExt cx="508000" cy="508000"/>
          </a:xfrm>
        </p:grpSpPr>
        <p:sp>
          <p:nvSpPr>
            <p:cNvPr id="10" name="Freeform 2803"/>
            <p:cNvSpPr>
              <a:spLocks/>
            </p:cNvSpPr>
            <p:nvPr/>
          </p:nvSpPr>
          <p:spPr bwMode="auto">
            <a:xfrm>
              <a:off x="5857875" y="3517900"/>
              <a:ext cx="476250" cy="165100"/>
            </a:xfrm>
            <a:custGeom>
              <a:avLst/>
              <a:gdLst>
                <a:gd name="T0" fmla="*/ 62 w 124"/>
                <a:gd name="T1" fmla="*/ 43 h 43"/>
                <a:gd name="T2" fmla="*/ 124 w 124"/>
                <a:gd name="T3" fmla="*/ 0 h 43"/>
                <a:gd name="T4" fmla="*/ 0 w 124"/>
                <a:gd name="T5" fmla="*/ 0 h 43"/>
                <a:gd name="T6" fmla="*/ 62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90" y="43"/>
                    <a:pt x="114" y="25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5"/>
                    <a:pt x="34" y="43"/>
                    <a:pt x="62" y="43"/>
                  </a:cubicBezTo>
                  <a:close/>
                </a:path>
              </a:pathLst>
            </a:custGeom>
            <a:solidFill>
              <a:srgbClr val="00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1" name="Freeform 2804"/>
            <p:cNvSpPr>
              <a:spLocks/>
            </p:cNvSpPr>
            <p:nvPr/>
          </p:nvSpPr>
          <p:spPr bwMode="auto">
            <a:xfrm>
              <a:off x="5857875" y="3175000"/>
              <a:ext cx="476250" cy="165100"/>
            </a:xfrm>
            <a:custGeom>
              <a:avLst/>
              <a:gdLst>
                <a:gd name="T0" fmla="*/ 124 w 124"/>
                <a:gd name="T1" fmla="*/ 43 h 43"/>
                <a:gd name="T2" fmla="*/ 62 w 124"/>
                <a:gd name="T3" fmla="*/ 0 h 43"/>
                <a:gd name="T4" fmla="*/ 0 w 124"/>
                <a:gd name="T5" fmla="*/ 43 h 43"/>
                <a:gd name="T6" fmla="*/ 124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124" y="43"/>
                  </a:moveTo>
                  <a:cubicBezTo>
                    <a:pt x="114" y="18"/>
                    <a:pt x="90" y="0"/>
                    <a:pt x="62" y="0"/>
                  </a:cubicBezTo>
                  <a:cubicBezTo>
                    <a:pt x="34" y="0"/>
                    <a:pt x="9" y="18"/>
                    <a:pt x="0" y="43"/>
                  </a:cubicBezTo>
                  <a:cubicBezTo>
                    <a:pt x="124" y="43"/>
                    <a:pt x="124" y="43"/>
                    <a:pt x="124" y="43"/>
                  </a:cubicBezTo>
                  <a:close/>
                </a:path>
              </a:pathLst>
            </a:custGeom>
            <a:solidFill>
              <a:srgbClr val="EF3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2" name="Freeform 2805"/>
            <p:cNvSpPr>
              <a:spLocks/>
            </p:cNvSpPr>
            <p:nvPr/>
          </p:nvSpPr>
          <p:spPr bwMode="auto">
            <a:xfrm>
              <a:off x="5842000" y="3340100"/>
              <a:ext cx="508000" cy="177800"/>
            </a:xfrm>
            <a:custGeom>
              <a:avLst/>
              <a:gdLst>
                <a:gd name="T0" fmla="*/ 128 w 132"/>
                <a:gd name="T1" fmla="*/ 0 h 46"/>
                <a:gd name="T2" fmla="*/ 128 w 132"/>
                <a:gd name="T3" fmla="*/ 0 h 46"/>
                <a:gd name="T4" fmla="*/ 4 w 132"/>
                <a:gd name="T5" fmla="*/ 0 h 46"/>
                <a:gd name="T6" fmla="*/ 0 w 132"/>
                <a:gd name="T7" fmla="*/ 23 h 46"/>
                <a:gd name="T8" fmla="*/ 4 w 132"/>
                <a:gd name="T9" fmla="*/ 46 h 46"/>
                <a:gd name="T10" fmla="*/ 128 w 132"/>
                <a:gd name="T11" fmla="*/ 46 h 46"/>
                <a:gd name="T12" fmla="*/ 128 w 132"/>
                <a:gd name="T13" fmla="*/ 46 h 46"/>
                <a:gd name="T14" fmla="*/ 132 w 132"/>
                <a:gd name="T15" fmla="*/ 23 h 46"/>
                <a:gd name="T16" fmla="*/ 128 w 132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6"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31"/>
                    <a:pt x="1" y="39"/>
                    <a:pt x="4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0" y="39"/>
                    <a:pt x="132" y="31"/>
                    <a:pt x="132" y="23"/>
                  </a:cubicBezTo>
                  <a:cubicBezTo>
                    <a:pt x="132" y="15"/>
                    <a:pt x="130" y="7"/>
                    <a:pt x="128" y="0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pic>
        <p:nvPicPr>
          <p:cNvPr id="39" name="Picture Placeholder 3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74" r="7266"/>
          <a:stretch/>
        </p:blipFill>
        <p:spPr/>
      </p:pic>
    </p:spTree>
    <p:extLst>
      <p:ext uri="{BB962C8B-B14F-4D97-AF65-F5344CB8AC3E}">
        <p14:creationId xmlns:p14="http://schemas.microsoft.com/office/powerpoint/2010/main" val="14550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1A65894-8A0C-4CAD-96AC-A545B6C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Etapes</a:t>
            </a:r>
            <a:r>
              <a:rPr lang="de-DE" dirty="0" smtClean="0"/>
              <a:t> </a:t>
            </a:r>
            <a:r>
              <a:rPr lang="de-DE" dirty="0" err="1" smtClean="0"/>
              <a:t>futures</a:t>
            </a:r>
            <a:r>
              <a:rPr lang="de-DE" dirty="0" smtClean="0"/>
              <a:t> des </a:t>
            </a:r>
            <a:r>
              <a:rPr lang="de-DE" dirty="0" err="1" smtClean="0"/>
              <a:t>indicateurs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de </a:t>
            </a:r>
            <a:r>
              <a:rPr lang="de-DE" dirty="0" err="1" smtClean="0"/>
              <a:t>bien-être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7452666" cy="457850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400" dirty="0" smtClean="0"/>
              <a:t>Suivi des politiques à partir d’indicateurs :</a:t>
            </a:r>
          </a:p>
          <a:p>
            <a:pPr lvl="1">
              <a:spcBef>
                <a:spcPts val="1200"/>
              </a:spcBef>
            </a:pPr>
            <a:r>
              <a:rPr lang="fr-FR" sz="2400" dirty="0" smtClean="0"/>
              <a:t>Les indicateurs doivent être disponibles annuellement </a:t>
            </a:r>
            <a:br>
              <a:rPr lang="fr-FR" sz="2400" dirty="0" smtClean="0"/>
            </a:br>
            <a:r>
              <a:rPr lang="fr-FR" sz="2400" dirty="0" smtClean="0"/>
              <a:t>et à jour ;</a:t>
            </a:r>
          </a:p>
          <a:p>
            <a:pPr lvl="1">
              <a:spcBef>
                <a:spcPts val="1200"/>
              </a:spcBef>
            </a:pPr>
            <a:r>
              <a:rPr lang="fr-FR" sz="2400" dirty="0" smtClean="0"/>
              <a:t> Il faut pouvoir analyser  leur désagrégation (par âge, niveau de revenu, catégorie professionnel etc.) ;</a:t>
            </a:r>
          </a:p>
          <a:p>
            <a:pPr lvl="1">
              <a:spcBef>
                <a:spcPts val="1200"/>
              </a:spcBef>
            </a:pPr>
            <a:r>
              <a:rPr lang="fr-FR" sz="2400" dirty="0" smtClean="0"/>
              <a:t> Les indicateurs doivent être sensibles aux changements ;</a:t>
            </a:r>
          </a:p>
          <a:p>
            <a:pPr lvl="1">
              <a:spcBef>
                <a:spcPts val="1200"/>
              </a:spcBef>
            </a:pPr>
            <a:r>
              <a:rPr lang="fr-FR" sz="2400" dirty="0" smtClean="0"/>
              <a:t> Il faut un consensus sur le choix des indicateurs à suivre avec implication des parties prenantes (critères de sélections, large processus de consultation et revue périodique) ;</a:t>
            </a:r>
          </a:p>
          <a:p>
            <a:pPr lvl="1">
              <a:spcBef>
                <a:spcPts val="1200"/>
              </a:spcBef>
            </a:pPr>
            <a:r>
              <a:rPr lang="fr-FR" sz="2400" dirty="0" smtClean="0"/>
              <a:t> Le tableau de bord «  </a:t>
            </a:r>
            <a:r>
              <a:rPr lang="fr-FR" sz="2400" dirty="0" err="1" smtClean="0"/>
              <a:t>PIBien-être</a:t>
            </a:r>
            <a:r>
              <a:rPr lang="fr-FR" sz="2400" dirty="0" smtClean="0"/>
              <a:t> » qui comprend 63 indicateurs est un bon point de départ.</a:t>
            </a:r>
          </a:p>
          <a:p>
            <a:pPr lvl="1">
              <a:spcBef>
                <a:spcPts val="1200"/>
              </a:spcBef>
            </a:pPr>
            <a:endParaRPr lang="fr-LU" sz="2400" dirty="0" smtClean="0"/>
          </a:p>
          <a:p>
            <a:pPr>
              <a:spcBef>
                <a:spcPts val="1200"/>
              </a:spcBef>
            </a:pPr>
            <a:endParaRPr lang="fr-LU" sz="2400" dirty="0"/>
          </a:p>
        </p:txBody>
      </p:sp>
      <p:sp>
        <p:nvSpPr>
          <p:cNvPr id="18" name="Media Placeholder 17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0" name="Media Placeholder 19"/>
          <p:cNvSpPr>
            <a:spLocks noGrp="1"/>
          </p:cNvSpPr>
          <p:nvPr>
            <p:ph type="media" sz="quarter" idx="15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905478" y="746116"/>
            <a:ext cx="508000" cy="508000"/>
            <a:chOff x="5842000" y="3175000"/>
            <a:chExt cx="508000" cy="508000"/>
          </a:xfrm>
        </p:grpSpPr>
        <p:sp>
          <p:nvSpPr>
            <p:cNvPr id="10" name="Freeform 2803"/>
            <p:cNvSpPr>
              <a:spLocks/>
            </p:cNvSpPr>
            <p:nvPr/>
          </p:nvSpPr>
          <p:spPr bwMode="auto">
            <a:xfrm>
              <a:off x="5857875" y="3517900"/>
              <a:ext cx="476250" cy="165100"/>
            </a:xfrm>
            <a:custGeom>
              <a:avLst/>
              <a:gdLst>
                <a:gd name="T0" fmla="*/ 62 w 124"/>
                <a:gd name="T1" fmla="*/ 43 h 43"/>
                <a:gd name="T2" fmla="*/ 124 w 124"/>
                <a:gd name="T3" fmla="*/ 0 h 43"/>
                <a:gd name="T4" fmla="*/ 0 w 124"/>
                <a:gd name="T5" fmla="*/ 0 h 43"/>
                <a:gd name="T6" fmla="*/ 62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90" y="43"/>
                    <a:pt x="114" y="25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5"/>
                    <a:pt x="34" y="43"/>
                    <a:pt x="62" y="43"/>
                  </a:cubicBezTo>
                  <a:close/>
                </a:path>
              </a:pathLst>
            </a:custGeom>
            <a:solidFill>
              <a:srgbClr val="00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1" name="Freeform 2804"/>
            <p:cNvSpPr>
              <a:spLocks/>
            </p:cNvSpPr>
            <p:nvPr/>
          </p:nvSpPr>
          <p:spPr bwMode="auto">
            <a:xfrm>
              <a:off x="5857875" y="3175000"/>
              <a:ext cx="476250" cy="165100"/>
            </a:xfrm>
            <a:custGeom>
              <a:avLst/>
              <a:gdLst>
                <a:gd name="T0" fmla="*/ 124 w 124"/>
                <a:gd name="T1" fmla="*/ 43 h 43"/>
                <a:gd name="T2" fmla="*/ 62 w 124"/>
                <a:gd name="T3" fmla="*/ 0 h 43"/>
                <a:gd name="T4" fmla="*/ 0 w 124"/>
                <a:gd name="T5" fmla="*/ 43 h 43"/>
                <a:gd name="T6" fmla="*/ 124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124" y="43"/>
                  </a:moveTo>
                  <a:cubicBezTo>
                    <a:pt x="114" y="18"/>
                    <a:pt x="90" y="0"/>
                    <a:pt x="62" y="0"/>
                  </a:cubicBezTo>
                  <a:cubicBezTo>
                    <a:pt x="34" y="0"/>
                    <a:pt x="9" y="18"/>
                    <a:pt x="0" y="43"/>
                  </a:cubicBezTo>
                  <a:cubicBezTo>
                    <a:pt x="124" y="43"/>
                    <a:pt x="124" y="43"/>
                    <a:pt x="124" y="43"/>
                  </a:cubicBezTo>
                  <a:close/>
                </a:path>
              </a:pathLst>
            </a:custGeom>
            <a:solidFill>
              <a:srgbClr val="EF3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2" name="Freeform 2805"/>
            <p:cNvSpPr>
              <a:spLocks/>
            </p:cNvSpPr>
            <p:nvPr/>
          </p:nvSpPr>
          <p:spPr bwMode="auto">
            <a:xfrm>
              <a:off x="5842000" y="3340100"/>
              <a:ext cx="508000" cy="177800"/>
            </a:xfrm>
            <a:custGeom>
              <a:avLst/>
              <a:gdLst>
                <a:gd name="T0" fmla="*/ 128 w 132"/>
                <a:gd name="T1" fmla="*/ 0 h 46"/>
                <a:gd name="T2" fmla="*/ 128 w 132"/>
                <a:gd name="T3" fmla="*/ 0 h 46"/>
                <a:gd name="T4" fmla="*/ 4 w 132"/>
                <a:gd name="T5" fmla="*/ 0 h 46"/>
                <a:gd name="T6" fmla="*/ 0 w 132"/>
                <a:gd name="T7" fmla="*/ 23 h 46"/>
                <a:gd name="T8" fmla="*/ 4 w 132"/>
                <a:gd name="T9" fmla="*/ 46 h 46"/>
                <a:gd name="T10" fmla="*/ 128 w 132"/>
                <a:gd name="T11" fmla="*/ 46 h 46"/>
                <a:gd name="T12" fmla="*/ 128 w 132"/>
                <a:gd name="T13" fmla="*/ 46 h 46"/>
                <a:gd name="T14" fmla="*/ 132 w 132"/>
                <a:gd name="T15" fmla="*/ 23 h 46"/>
                <a:gd name="T16" fmla="*/ 128 w 132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6"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31"/>
                    <a:pt x="1" y="39"/>
                    <a:pt x="4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0" y="39"/>
                    <a:pt x="132" y="31"/>
                    <a:pt x="132" y="23"/>
                  </a:cubicBezTo>
                  <a:cubicBezTo>
                    <a:pt x="132" y="15"/>
                    <a:pt x="130" y="7"/>
                    <a:pt x="128" y="0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pic>
        <p:nvPicPr>
          <p:cNvPr id="32" name="Picture Placeholder 3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2128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1A65894-8A0C-4CAD-96AC-A545B6C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Etapes futures des indicateurs </a:t>
            </a:r>
            <a:br>
              <a:rPr lang="de-DE" smtClean="0"/>
            </a:br>
            <a:r>
              <a:rPr lang="de-DE" smtClean="0"/>
              <a:t>de bien-être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475981" y="1550529"/>
            <a:ext cx="6445371" cy="4578501"/>
          </a:xfrm>
        </p:spPr>
        <p:txBody>
          <a:bodyPr/>
          <a:lstStyle/>
          <a:p>
            <a:r>
              <a:rPr lang="fr-FR" dirty="0" smtClean="0"/>
              <a:t>Evaluation des politiques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Mettre en place une analyse coût/bénéfice des politiques en termes de bien-être ;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Il ressort des expériences internationales qu’il est nécessaire de pratiquer une évaluation scientifique des effets des politiques au regard des coûts.</a:t>
            </a:r>
          </a:p>
          <a:p>
            <a:pPr lvl="1"/>
            <a:endParaRPr lang="fr-LU" dirty="0" smtClean="0"/>
          </a:p>
          <a:p>
            <a:endParaRPr lang="fr-LU" dirty="0"/>
          </a:p>
        </p:txBody>
      </p:sp>
      <p:sp>
        <p:nvSpPr>
          <p:cNvPr id="22" name="Media Placeholder 21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4" name="Media Placeholder 23"/>
          <p:cNvSpPr>
            <a:spLocks noGrp="1"/>
          </p:cNvSpPr>
          <p:nvPr>
            <p:ph type="media" sz="quarter" idx="15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905478" y="746116"/>
            <a:ext cx="508000" cy="508000"/>
            <a:chOff x="5842000" y="3175000"/>
            <a:chExt cx="508000" cy="508000"/>
          </a:xfrm>
        </p:grpSpPr>
        <p:sp>
          <p:nvSpPr>
            <p:cNvPr id="10" name="Freeform 2803"/>
            <p:cNvSpPr>
              <a:spLocks/>
            </p:cNvSpPr>
            <p:nvPr/>
          </p:nvSpPr>
          <p:spPr bwMode="auto">
            <a:xfrm>
              <a:off x="5857875" y="3517900"/>
              <a:ext cx="476250" cy="165100"/>
            </a:xfrm>
            <a:custGeom>
              <a:avLst/>
              <a:gdLst>
                <a:gd name="T0" fmla="*/ 62 w 124"/>
                <a:gd name="T1" fmla="*/ 43 h 43"/>
                <a:gd name="T2" fmla="*/ 124 w 124"/>
                <a:gd name="T3" fmla="*/ 0 h 43"/>
                <a:gd name="T4" fmla="*/ 0 w 124"/>
                <a:gd name="T5" fmla="*/ 0 h 43"/>
                <a:gd name="T6" fmla="*/ 62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90" y="43"/>
                    <a:pt x="114" y="25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5"/>
                    <a:pt x="34" y="43"/>
                    <a:pt x="62" y="43"/>
                  </a:cubicBezTo>
                  <a:close/>
                </a:path>
              </a:pathLst>
            </a:custGeom>
            <a:solidFill>
              <a:srgbClr val="00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1" name="Freeform 2804"/>
            <p:cNvSpPr>
              <a:spLocks/>
            </p:cNvSpPr>
            <p:nvPr/>
          </p:nvSpPr>
          <p:spPr bwMode="auto">
            <a:xfrm>
              <a:off x="5857875" y="3175000"/>
              <a:ext cx="476250" cy="165100"/>
            </a:xfrm>
            <a:custGeom>
              <a:avLst/>
              <a:gdLst>
                <a:gd name="T0" fmla="*/ 124 w 124"/>
                <a:gd name="T1" fmla="*/ 43 h 43"/>
                <a:gd name="T2" fmla="*/ 62 w 124"/>
                <a:gd name="T3" fmla="*/ 0 h 43"/>
                <a:gd name="T4" fmla="*/ 0 w 124"/>
                <a:gd name="T5" fmla="*/ 43 h 43"/>
                <a:gd name="T6" fmla="*/ 124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124" y="43"/>
                  </a:moveTo>
                  <a:cubicBezTo>
                    <a:pt x="114" y="18"/>
                    <a:pt x="90" y="0"/>
                    <a:pt x="62" y="0"/>
                  </a:cubicBezTo>
                  <a:cubicBezTo>
                    <a:pt x="34" y="0"/>
                    <a:pt x="9" y="18"/>
                    <a:pt x="0" y="43"/>
                  </a:cubicBezTo>
                  <a:cubicBezTo>
                    <a:pt x="124" y="43"/>
                    <a:pt x="124" y="43"/>
                    <a:pt x="124" y="43"/>
                  </a:cubicBezTo>
                  <a:close/>
                </a:path>
              </a:pathLst>
            </a:custGeom>
            <a:solidFill>
              <a:srgbClr val="EF3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2" name="Freeform 2805"/>
            <p:cNvSpPr>
              <a:spLocks/>
            </p:cNvSpPr>
            <p:nvPr/>
          </p:nvSpPr>
          <p:spPr bwMode="auto">
            <a:xfrm>
              <a:off x="5842000" y="3340100"/>
              <a:ext cx="508000" cy="177800"/>
            </a:xfrm>
            <a:custGeom>
              <a:avLst/>
              <a:gdLst>
                <a:gd name="T0" fmla="*/ 128 w 132"/>
                <a:gd name="T1" fmla="*/ 0 h 46"/>
                <a:gd name="T2" fmla="*/ 128 w 132"/>
                <a:gd name="T3" fmla="*/ 0 h 46"/>
                <a:gd name="T4" fmla="*/ 4 w 132"/>
                <a:gd name="T5" fmla="*/ 0 h 46"/>
                <a:gd name="T6" fmla="*/ 0 w 132"/>
                <a:gd name="T7" fmla="*/ 23 h 46"/>
                <a:gd name="T8" fmla="*/ 4 w 132"/>
                <a:gd name="T9" fmla="*/ 46 h 46"/>
                <a:gd name="T10" fmla="*/ 128 w 132"/>
                <a:gd name="T11" fmla="*/ 46 h 46"/>
                <a:gd name="T12" fmla="*/ 128 w 132"/>
                <a:gd name="T13" fmla="*/ 46 h 46"/>
                <a:gd name="T14" fmla="*/ 132 w 132"/>
                <a:gd name="T15" fmla="*/ 23 h 46"/>
                <a:gd name="T16" fmla="*/ 128 w 132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6"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31"/>
                    <a:pt x="1" y="39"/>
                    <a:pt x="4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0" y="39"/>
                    <a:pt x="132" y="31"/>
                    <a:pt x="132" y="23"/>
                  </a:cubicBezTo>
                  <a:cubicBezTo>
                    <a:pt x="132" y="15"/>
                    <a:pt x="130" y="7"/>
                    <a:pt x="128" y="0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pic>
        <p:nvPicPr>
          <p:cNvPr id="27" name="Picture Placeholder 2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16" r="29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77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BAFED615-F63B-40E3-86A9-D8405017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B6E02AC-AB0B-431C-88C5-32F0F42EEF7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30106" y="4659703"/>
            <a:ext cx="2520001" cy="1203570"/>
          </a:xfrm>
        </p:spPr>
        <p:txBody>
          <a:bodyPr/>
          <a:lstStyle/>
          <a:p>
            <a:pPr algn="ctr"/>
            <a:r>
              <a:rPr lang="fr-FR" dirty="0"/>
              <a:t>Le point de départ: Intégrer la dimension </a:t>
            </a:r>
            <a:r>
              <a:rPr lang="fr-FR" dirty="0" err="1"/>
              <a:t>Pibien-être</a:t>
            </a:r>
            <a:r>
              <a:rPr lang="fr-FR" dirty="0"/>
              <a:t> dans les décisions politiques</a:t>
            </a:r>
          </a:p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C7E5A423-0AAA-4265-8E39-BC6C53B36E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78000" y="4890731"/>
            <a:ext cx="2520001" cy="770232"/>
          </a:xfrm>
        </p:spPr>
        <p:txBody>
          <a:bodyPr/>
          <a:lstStyle/>
          <a:p>
            <a:pPr algn="ctr"/>
            <a:r>
              <a:rPr lang="fr-FR" dirty="0"/>
              <a:t>Le tableau de bord </a:t>
            </a:r>
            <a:r>
              <a:rPr lang="fr-FR" dirty="0" err="1"/>
              <a:t>Pibien-être</a:t>
            </a:r>
            <a:r>
              <a:rPr lang="fr-FR" dirty="0"/>
              <a:t> LU</a:t>
            </a:r>
          </a:p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CD66D27-8A40-4AD5-B7E1-636A4155CD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78406" y="4881382"/>
            <a:ext cx="2520001" cy="1483901"/>
          </a:xfrm>
        </p:spPr>
        <p:txBody>
          <a:bodyPr/>
          <a:lstStyle/>
          <a:p>
            <a:pPr algn="ctr"/>
            <a:r>
              <a:rPr lang="fr-FR" i="1" dirty="0" err="1"/>
              <a:t>Lessons</a:t>
            </a:r>
            <a:r>
              <a:rPr lang="fr-FR" i="1" dirty="0"/>
              <a:t> </a:t>
            </a:r>
            <a:r>
              <a:rPr lang="fr-FR" i="1" dirty="0" err="1"/>
              <a:t>learned</a:t>
            </a:r>
            <a:r>
              <a:rPr lang="fr-FR" i="1" dirty="0"/>
              <a:t> </a:t>
            </a:r>
            <a:r>
              <a:rPr lang="fr-FR" dirty="0"/>
              <a:t>et travail à faire</a:t>
            </a:r>
          </a:p>
        </p:txBody>
      </p:sp>
      <p:sp>
        <p:nvSpPr>
          <p:cNvPr id="19" name="Espace réservé de l'élément multimédia 18">
            <a:extLst>
              <a:ext uri="{FF2B5EF4-FFF2-40B4-BE49-F238E27FC236}">
                <a16:creationId xmlns:a16="http://schemas.microsoft.com/office/drawing/2014/main" id="{62203704-D654-4045-A529-0C70A03E7B2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3" name="Espace réservé de l'élément multimédia 22">
            <a:extLst>
              <a:ext uri="{FF2B5EF4-FFF2-40B4-BE49-F238E27FC236}">
                <a16:creationId xmlns:a16="http://schemas.microsoft.com/office/drawing/2014/main" id="{F2D24C50-7311-4A05-8F9E-5844F9DD20F3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/>
      </p:sp>
      <p:sp>
        <p:nvSpPr>
          <p:cNvPr id="24" name="Espace réservé de l'élément multimédia 23">
            <a:extLst>
              <a:ext uri="{FF2B5EF4-FFF2-40B4-BE49-F238E27FC236}">
                <a16:creationId xmlns:a16="http://schemas.microsoft.com/office/drawing/2014/main" id="{75F6B4BC-99BE-4A93-A3E2-8449CBF82197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/>
      </p:sp>
      <p:sp>
        <p:nvSpPr>
          <p:cNvPr id="25" name="Espace réservé de l'élément multimédia 24">
            <a:extLst>
              <a:ext uri="{FF2B5EF4-FFF2-40B4-BE49-F238E27FC236}">
                <a16:creationId xmlns:a16="http://schemas.microsoft.com/office/drawing/2014/main" id="{2B42FA06-C2AD-4CFA-A7EB-9DF390864B87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/>
      </p:sp>
      <p:sp>
        <p:nvSpPr>
          <p:cNvPr id="26" name="Espace réservé de l'élément multimédia 25">
            <a:extLst>
              <a:ext uri="{FF2B5EF4-FFF2-40B4-BE49-F238E27FC236}">
                <a16:creationId xmlns:a16="http://schemas.microsoft.com/office/drawing/2014/main" id="{E624CCAB-1C1D-4902-95A3-60E541A9DF1D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/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FD01908-74B5-4D63-B4ED-4333201E12A6}"/>
              </a:ext>
            </a:extLst>
          </p:cNvPr>
          <p:cNvCxnSpPr/>
          <p:nvPr/>
        </p:nvCxnSpPr>
        <p:spPr>
          <a:xfrm>
            <a:off x="3431704" y="2978995"/>
            <a:ext cx="1350015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361E817-1C67-4D38-9474-9B1ACD15DB21}"/>
              </a:ext>
            </a:extLst>
          </p:cNvPr>
          <p:cNvCxnSpPr/>
          <p:nvPr/>
        </p:nvCxnSpPr>
        <p:spPr>
          <a:xfrm>
            <a:off x="7176012" y="2978995"/>
            <a:ext cx="1350015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aphique 10">
            <a:extLst>
              <a:ext uri="{FF2B5EF4-FFF2-40B4-BE49-F238E27FC236}">
                <a16:creationId xmlns:a16="http://schemas.microsoft.com/office/drawing/2014/main" id="{A121ED95-A133-4EB4-885E-C44A14CBD054}"/>
              </a:ext>
            </a:extLst>
          </p:cNvPr>
          <p:cNvGrpSpPr/>
          <p:nvPr/>
        </p:nvGrpSpPr>
        <p:grpSpPr>
          <a:xfrm>
            <a:off x="1685950" y="2175754"/>
            <a:ext cx="1253455" cy="1253455"/>
            <a:chOff x="1065402" y="2137911"/>
            <a:chExt cx="1253455" cy="1253455"/>
          </a:xfrm>
          <a:noFill/>
        </p:grpSpPr>
        <p:sp>
          <p:nvSpPr>
            <p:cNvPr id="43" name="Forme libre : forme 12">
              <a:extLst>
                <a:ext uri="{FF2B5EF4-FFF2-40B4-BE49-F238E27FC236}">
                  <a16:creationId xmlns:a16="http://schemas.microsoft.com/office/drawing/2014/main" id="{C8D4323C-61D9-4E56-A910-EC23F8B8FDDD}"/>
                </a:ext>
              </a:extLst>
            </p:cNvPr>
            <p:cNvSpPr/>
            <p:nvPr/>
          </p:nvSpPr>
          <p:spPr>
            <a:xfrm>
              <a:off x="1422891" y="2299347"/>
              <a:ext cx="546668" cy="709206"/>
            </a:xfrm>
            <a:custGeom>
              <a:avLst/>
              <a:gdLst>
                <a:gd name="connsiteX0" fmla="*/ 172617 w 546668"/>
                <a:gd name="connsiteY0" fmla="*/ 19382 h 709206"/>
                <a:gd name="connsiteX1" fmla="*/ 0 w 546668"/>
                <a:gd name="connsiteY1" fmla="*/ 273588 h 709206"/>
                <a:gd name="connsiteX2" fmla="*/ 73454 w 546668"/>
                <a:gd name="connsiteY2" fmla="*/ 346991 h 709206"/>
                <a:gd name="connsiteX3" fmla="*/ 146909 w 546668"/>
                <a:gd name="connsiteY3" fmla="*/ 273588 h 709206"/>
                <a:gd name="connsiteX4" fmla="*/ 273248 w 546668"/>
                <a:gd name="connsiteY4" fmla="*/ 147195 h 709206"/>
                <a:gd name="connsiteX5" fmla="*/ 399762 w 546668"/>
                <a:gd name="connsiteY5" fmla="*/ 273466 h 709206"/>
                <a:gd name="connsiteX6" fmla="*/ 318669 w 546668"/>
                <a:gd name="connsiteY6" fmla="*/ 391609 h 709206"/>
                <a:gd name="connsiteX7" fmla="*/ 232286 w 546668"/>
                <a:gd name="connsiteY7" fmla="*/ 459114 h 709206"/>
                <a:gd name="connsiteX8" fmla="*/ 199892 w 546668"/>
                <a:gd name="connsiteY8" fmla="*/ 635707 h 709206"/>
                <a:gd name="connsiteX9" fmla="*/ 201924 w 546668"/>
                <a:gd name="connsiteY9" fmla="*/ 652986 h 709206"/>
                <a:gd name="connsiteX10" fmla="*/ 219773 w 546668"/>
                <a:gd name="connsiteY10" fmla="*/ 667036 h 709206"/>
                <a:gd name="connsiteX11" fmla="*/ 237647 w 546668"/>
                <a:gd name="connsiteY11" fmla="*/ 644371 h 709206"/>
                <a:gd name="connsiteX12" fmla="*/ 236595 w 546668"/>
                <a:gd name="connsiteY12" fmla="*/ 563283 h 709206"/>
                <a:gd name="connsiteX13" fmla="*/ 331840 w 546668"/>
                <a:gd name="connsiteY13" fmla="*/ 425876 h 709206"/>
                <a:gd name="connsiteX14" fmla="*/ 388375 w 546668"/>
                <a:gd name="connsiteY14" fmla="*/ 158601 h 709206"/>
                <a:gd name="connsiteX15" fmla="*/ 110184 w 546668"/>
                <a:gd name="connsiteY15" fmla="*/ 273586 h 709206"/>
                <a:gd name="connsiteX16" fmla="*/ 73457 w 546668"/>
                <a:gd name="connsiteY16" fmla="*/ 310298 h 709206"/>
                <a:gd name="connsiteX17" fmla="*/ 36730 w 546668"/>
                <a:gd name="connsiteY17" fmla="*/ 273586 h 709206"/>
                <a:gd name="connsiteX18" fmla="*/ 288358 w 546668"/>
                <a:gd name="connsiteY18" fmla="*/ 37515 h 709206"/>
                <a:gd name="connsiteX19" fmla="*/ 509943 w 546668"/>
                <a:gd name="connsiteY19" fmla="*/ 273608 h 709206"/>
                <a:gd name="connsiteX20" fmla="*/ 358211 w 546668"/>
                <a:gd name="connsiteY20" fmla="*/ 494429 h 709206"/>
                <a:gd name="connsiteX21" fmla="*/ 323296 w 546668"/>
                <a:gd name="connsiteY21" fmla="*/ 521449 h 709206"/>
                <a:gd name="connsiteX22" fmla="*/ 310073 w 546668"/>
                <a:gd name="connsiteY22" fmla="*/ 635702 h 709206"/>
                <a:gd name="connsiteX23" fmla="*/ 273346 w 546668"/>
                <a:gd name="connsiteY23" fmla="*/ 672393 h 709206"/>
                <a:gd name="connsiteX24" fmla="*/ 254983 w 546668"/>
                <a:gd name="connsiteY24" fmla="*/ 690749 h 709206"/>
                <a:gd name="connsiteX25" fmla="*/ 346801 w 546668"/>
                <a:gd name="connsiteY25" fmla="*/ 635702 h 709206"/>
                <a:gd name="connsiteX26" fmla="*/ 346801 w 546668"/>
                <a:gd name="connsiteY26" fmla="*/ 563278 h 709206"/>
                <a:gd name="connsiteX27" fmla="*/ 371383 w 546668"/>
                <a:gd name="connsiteY27" fmla="*/ 528701 h 709206"/>
                <a:gd name="connsiteX28" fmla="*/ 546668 w 546668"/>
                <a:gd name="connsiteY28" fmla="*/ 273613 h 709206"/>
                <a:gd name="connsiteX29" fmla="*/ 172617 w 546668"/>
                <a:gd name="connsiteY29" fmla="*/ 19382 h 7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46668" h="709206">
                  <a:moveTo>
                    <a:pt x="172617" y="19382"/>
                  </a:moveTo>
                  <a:cubicBezTo>
                    <a:pt x="68423" y="60614"/>
                    <a:pt x="37" y="162239"/>
                    <a:pt x="0" y="273588"/>
                  </a:cubicBezTo>
                  <a:cubicBezTo>
                    <a:pt x="0" y="314012"/>
                    <a:pt x="32702" y="346991"/>
                    <a:pt x="73454" y="346991"/>
                  </a:cubicBezTo>
                  <a:cubicBezTo>
                    <a:pt x="114140" y="346991"/>
                    <a:pt x="146909" y="314073"/>
                    <a:pt x="146909" y="273588"/>
                  </a:cubicBezTo>
                  <a:cubicBezTo>
                    <a:pt x="147007" y="203946"/>
                    <a:pt x="203060" y="147246"/>
                    <a:pt x="273248" y="147195"/>
                  </a:cubicBezTo>
                  <a:cubicBezTo>
                    <a:pt x="342130" y="147195"/>
                    <a:pt x="399762" y="205260"/>
                    <a:pt x="399762" y="273466"/>
                  </a:cubicBezTo>
                  <a:cubicBezTo>
                    <a:pt x="399737" y="326309"/>
                    <a:pt x="367882" y="372668"/>
                    <a:pt x="318669" y="391609"/>
                  </a:cubicBezTo>
                  <a:cubicBezTo>
                    <a:pt x="283362" y="405145"/>
                    <a:pt x="253492" y="428471"/>
                    <a:pt x="232286" y="459114"/>
                  </a:cubicBezTo>
                  <a:cubicBezTo>
                    <a:pt x="193505" y="515099"/>
                    <a:pt x="199892" y="562334"/>
                    <a:pt x="199892" y="635707"/>
                  </a:cubicBezTo>
                  <a:cubicBezTo>
                    <a:pt x="199892" y="641531"/>
                    <a:pt x="200577" y="647333"/>
                    <a:pt x="201924" y="652986"/>
                  </a:cubicBezTo>
                  <a:cubicBezTo>
                    <a:pt x="203931" y="661259"/>
                    <a:pt x="211278" y="667036"/>
                    <a:pt x="219773" y="667036"/>
                  </a:cubicBezTo>
                  <a:cubicBezTo>
                    <a:pt x="231755" y="667036"/>
                    <a:pt x="240411" y="655824"/>
                    <a:pt x="237647" y="644371"/>
                  </a:cubicBezTo>
                  <a:cubicBezTo>
                    <a:pt x="236210" y="638422"/>
                    <a:pt x="236595" y="642621"/>
                    <a:pt x="236595" y="563283"/>
                  </a:cubicBezTo>
                  <a:cubicBezTo>
                    <a:pt x="236692" y="502094"/>
                    <a:pt x="274056" y="448174"/>
                    <a:pt x="331840" y="425876"/>
                  </a:cubicBezTo>
                  <a:cubicBezTo>
                    <a:pt x="440908" y="384098"/>
                    <a:pt x="473001" y="243195"/>
                    <a:pt x="388375" y="158601"/>
                  </a:cubicBezTo>
                  <a:cubicBezTo>
                    <a:pt x="285315" y="55656"/>
                    <a:pt x="110022" y="129010"/>
                    <a:pt x="110184" y="273586"/>
                  </a:cubicBezTo>
                  <a:cubicBezTo>
                    <a:pt x="110135" y="293778"/>
                    <a:pt x="93681" y="310252"/>
                    <a:pt x="73457" y="310298"/>
                  </a:cubicBezTo>
                  <a:cubicBezTo>
                    <a:pt x="53233" y="310249"/>
                    <a:pt x="36754" y="293778"/>
                    <a:pt x="36730" y="273586"/>
                  </a:cubicBezTo>
                  <a:cubicBezTo>
                    <a:pt x="36678" y="141239"/>
                    <a:pt x="147920" y="28535"/>
                    <a:pt x="288358" y="37515"/>
                  </a:cubicBezTo>
                  <a:cubicBezTo>
                    <a:pt x="410198" y="45092"/>
                    <a:pt x="509943" y="147332"/>
                    <a:pt x="509943" y="273608"/>
                  </a:cubicBezTo>
                  <a:cubicBezTo>
                    <a:pt x="509919" y="372296"/>
                    <a:pt x="450348" y="458987"/>
                    <a:pt x="358211" y="494429"/>
                  </a:cubicBezTo>
                  <a:cubicBezTo>
                    <a:pt x="344010" y="499837"/>
                    <a:pt x="331940" y="509186"/>
                    <a:pt x="323296" y="521449"/>
                  </a:cubicBezTo>
                  <a:cubicBezTo>
                    <a:pt x="306648" y="545189"/>
                    <a:pt x="310073" y="558972"/>
                    <a:pt x="310073" y="635702"/>
                  </a:cubicBezTo>
                  <a:cubicBezTo>
                    <a:pt x="310024" y="655895"/>
                    <a:pt x="293546" y="672366"/>
                    <a:pt x="273346" y="672393"/>
                  </a:cubicBezTo>
                  <a:cubicBezTo>
                    <a:pt x="263211" y="672393"/>
                    <a:pt x="254983" y="680638"/>
                    <a:pt x="254983" y="690749"/>
                  </a:cubicBezTo>
                  <a:cubicBezTo>
                    <a:pt x="254983" y="729298"/>
                    <a:pt x="346715" y="705815"/>
                    <a:pt x="346801" y="635702"/>
                  </a:cubicBezTo>
                  <a:lnTo>
                    <a:pt x="346801" y="563278"/>
                  </a:lnTo>
                  <a:cubicBezTo>
                    <a:pt x="346847" y="547862"/>
                    <a:pt x="356275" y="534598"/>
                    <a:pt x="371383" y="528701"/>
                  </a:cubicBezTo>
                  <a:cubicBezTo>
                    <a:pt x="478144" y="487692"/>
                    <a:pt x="546766" y="386186"/>
                    <a:pt x="546668" y="273613"/>
                  </a:cubicBezTo>
                  <a:cubicBezTo>
                    <a:pt x="546668" y="81854"/>
                    <a:pt x="351800" y="-51740"/>
                    <a:pt x="172617" y="1938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13">
              <a:extLst>
                <a:ext uri="{FF2B5EF4-FFF2-40B4-BE49-F238E27FC236}">
                  <a16:creationId xmlns:a16="http://schemas.microsoft.com/office/drawing/2014/main" id="{2C0C4B7D-AF6D-4AF1-B160-518EC857BF8E}"/>
                </a:ext>
              </a:extLst>
            </p:cNvPr>
            <p:cNvSpPr/>
            <p:nvPr/>
          </p:nvSpPr>
          <p:spPr>
            <a:xfrm>
              <a:off x="1622746" y="3082801"/>
              <a:ext cx="147025" cy="146939"/>
            </a:xfrm>
            <a:custGeom>
              <a:avLst/>
              <a:gdLst>
                <a:gd name="connsiteX0" fmla="*/ 136140 w 147025"/>
                <a:gd name="connsiteY0" fmla="*/ 35512 h 146939"/>
                <a:gd name="connsiteX1" fmla="*/ 12351 w 147025"/>
                <a:gd name="connsiteY1" fmla="*/ 32936 h 146939"/>
                <a:gd name="connsiteX2" fmla="*/ 74079 w 147025"/>
                <a:gd name="connsiteY2" fmla="*/ 146940 h 146939"/>
                <a:gd name="connsiteX3" fmla="*/ 136140 w 147025"/>
                <a:gd name="connsiteY3" fmla="*/ 35512 h 146939"/>
                <a:gd name="connsiteX4" fmla="*/ 64717 w 147025"/>
                <a:gd name="connsiteY4" fmla="*/ 109072 h 146939"/>
                <a:gd name="connsiteX5" fmla="*/ 37494 w 147025"/>
                <a:gd name="connsiteY5" fmla="*/ 80754 h 146939"/>
                <a:gd name="connsiteX6" fmla="*/ 104696 w 147025"/>
                <a:gd name="connsiteY6" fmla="*/ 54483 h 146939"/>
                <a:gd name="connsiteX7" fmla="*/ 64717 w 147025"/>
                <a:gd name="connsiteY7" fmla="*/ 109072 h 14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025" h="146939">
                  <a:moveTo>
                    <a:pt x="136140" y="35512"/>
                  </a:moveTo>
                  <a:cubicBezTo>
                    <a:pt x="107518" y="-11897"/>
                    <a:pt x="41489" y="-10913"/>
                    <a:pt x="12351" y="32936"/>
                  </a:cubicBezTo>
                  <a:cubicBezTo>
                    <a:pt x="-19646" y="81106"/>
                    <a:pt x="13916" y="146940"/>
                    <a:pt x="74079" y="146940"/>
                  </a:cubicBezTo>
                  <a:cubicBezTo>
                    <a:pt x="129513" y="146940"/>
                    <a:pt x="166448" y="85719"/>
                    <a:pt x="136140" y="35512"/>
                  </a:cubicBezTo>
                  <a:close/>
                  <a:moveTo>
                    <a:pt x="64717" y="109072"/>
                  </a:moveTo>
                  <a:cubicBezTo>
                    <a:pt x="50479" y="105561"/>
                    <a:pt x="40302" y="94975"/>
                    <a:pt x="37494" y="80754"/>
                  </a:cubicBezTo>
                  <a:cubicBezTo>
                    <a:pt x="29973" y="40161"/>
                    <a:pt x="83622" y="19572"/>
                    <a:pt x="104696" y="54483"/>
                  </a:cubicBezTo>
                  <a:cubicBezTo>
                    <a:pt x="121781" y="82786"/>
                    <a:pt x="96800" y="116984"/>
                    <a:pt x="64717" y="10907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14">
              <a:extLst>
                <a:ext uri="{FF2B5EF4-FFF2-40B4-BE49-F238E27FC236}">
                  <a16:creationId xmlns:a16="http://schemas.microsoft.com/office/drawing/2014/main" id="{1B038D6C-1D04-4A3C-BDFA-8F327BDE96AC}"/>
                </a:ext>
              </a:extLst>
            </p:cNvPr>
            <p:cNvSpPr/>
            <p:nvPr/>
          </p:nvSpPr>
          <p:spPr>
            <a:xfrm>
              <a:off x="1065403" y="2137911"/>
              <a:ext cx="1253453" cy="1253454"/>
            </a:xfrm>
            <a:custGeom>
              <a:avLst/>
              <a:gdLst>
                <a:gd name="connsiteX0" fmla="*/ 941028 w 1253453"/>
                <a:gd name="connsiteY0" fmla="*/ 84531 h 1253454"/>
                <a:gd name="connsiteX1" fmla="*/ 49278 w 1253453"/>
                <a:gd name="connsiteY1" fmla="*/ 382915 h 1253454"/>
                <a:gd name="connsiteX2" fmla="*/ 31404 w 1253453"/>
                <a:gd name="connsiteY2" fmla="*/ 823064 h 1253454"/>
                <a:gd name="connsiteX3" fmla="*/ 121604 w 1253453"/>
                <a:gd name="connsiteY3" fmla="*/ 997015 h 1253454"/>
                <a:gd name="connsiteX4" fmla="*/ 121677 w 1253453"/>
                <a:gd name="connsiteY4" fmla="*/ 996917 h 1253454"/>
                <a:gd name="connsiteX5" fmla="*/ 121628 w 1253453"/>
                <a:gd name="connsiteY5" fmla="*/ 997039 h 1253454"/>
                <a:gd name="connsiteX6" fmla="*/ 121799 w 1253453"/>
                <a:gd name="connsiteY6" fmla="*/ 997186 h 1253454"/>
                <a:gd name="connsiteX7" fmla="*/ 121848 w 1253453"/>
                <a:gd name="connsiteY7" fmla="*/ 997238 h 1253454"/>
                <a:gd name="connsiteX8" fmla="*/ 121897 w 1253453"/>
                <a:gd name="connsiteY8" fmla="*/ 997287 h 1253454"/>
                <a:gd name="connsiteX9" fmla="*/ 137103 w 1253453"/>
                <a:gd name="connsiteY9" fmla="*/ 1001424 h 1253454"/>
                <a:gd name="connsiteX10" fmla="*/ 137152 w 1253453"/>
                <a:gd name="connsiteY10" fmla="*/ 1001399 h 1253454"/>
                <a:gd name="connsiteX11" fmla="*/ 140628 w 1253453"/>
                <a:gd name="connsiteY11" fmla="*/ 1000396 h 1253454"/>
                <a:gd name="connsiteX12" fmla="*/ 140677 w 1253453"/>
                <a:gd name="connsiteY12" fmla="*/ 1000396 h 1253454"/>
                <a:gd name="connsiteX13" fmla="*/ 141093 w 1253453"/>
                <a:gd name="connsiteY13" fmla="*/ 1000200 h 1253454"/>
                <a:gd name="connsiteX14" fmla="*/ 141142 w 1253453"/>
                <a:gd name="connsiteY14" fmla="*/ 1000200 h 1253454"/>
                <a:gd name="connsiteX15" fmla="*/ 148683 w 1253453"/>
                <a:gd name="connsiteY15" fmla="*/ 972516 h 1253454"/>
                <a:gd name="connsiteX16" fmla="*/ 626819 w 1253453"/>
                <a:gd name="connsiteY16" fmla="*/ 36952 h 1253454"/>
                <a:gd name="connsiteX17" fmla="*/ 1216896 w 1253453"/>
                <a:gd name="connsiteY17" fmla="*/ 626817 h 1253454"/>
                <a:gd name="connsiteX18" fmla="*/ 626819 w 1253453"/>
                <a:gd name="connsiteY18" fmla="*/ 1216683 h 1253454"/>
                <a:gd name="connsiteX19" fmla="*/ 280952 w 1253453"/>
                <a:gd name="connsiteY19" fmla="*/ 1104731 h 1253454"/>
                <a:gd name="connsiteX20" fmla="*/ 261437 w 1253453"/>
                <a:gd name="connsiteY20" fmla="*/ 1103458 h 1253454"/>
                <a:gd name="connsiteX21" fmla="*/ 55325 w 1253453"/>
                <a:gd name="connsiteY21" fmla="*/ 1215018 h 1253454"/>
                <a:gd name="connsiteX22" fmla="*/ 36741 w 1253453"/>
                <a:gd name="connsiteY22" fmla="*/ 1204175 h 1253454"/>
                <a:gd name="connsiteX23" fmla="*/ 115018 w 1253453"/>
                <a:gd name="connsiteY23" fmla="*/ 1056635 h 1253454"/>
                <a:gd name="connsiteX24" fmla="*/ 98907 w 1253453"/>
                <a:gd name="connsiteY24" fmla="*/ 1029541 h 1253454"/>
                <a:gd name="connsiteX25" fmla="*/ 82749 w 1253453"/>
                <a:gd name="connsiteY25" fmla="*/ 1039160 h 1253454"/>
                <a:gd name="connsiteX26" fmla="*/ 16 w 1253453"/>
                <a:gd name="connsiteY26" fmla="*/ 1204175 h 1253454"/>
                <a:gd name="connsiteX27" fmla="*/ 72809 w 1253453"/>
                <a:gd name="connsiteY27" fmla="*/ 1247326 h 1253454"/>
                <a:gd name="connsiteX28" fmla="*/ 268858 w 1253453"/>
                <a:gd name="connsiteY28" fmla="*/ 1141174 h 1253454"/>
                <a:gd name="connsiteX29" fmla="*/ 977268 w 1253453"/>
                <a:gd name="connsiteY29" fmla="*/ 1146387 h 1253454"/>
                <a:gd name="connsiteX30" fmla="*/ 941028 w 1253453"/>
                <a:gd name="connsiteY30" fmla="*/ 84531 h 125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53453" h="1253454">
                  <a:moveTo>
                    <a:pt x="941028" y="84531"/>
                  </a:moveTo>
                  <a:cubicBezTo>
                    <a:pt x="614875" y="-104706"/>
                    <a:pt x="195805" y="36276"/>
                    <a:pt x="49278" y="382915"/>
                  </a:cubicBezTo>
                  <a:cubicBezTo>
                    <a:pt x="-10349" y="523740"/>
                    <a:pt x="-15317" y="681462"/>
                    <a:pt x="31404" y="823064"/>
                  </a:cubicBezTo>
                  <a:cubicBezTo>
                    <a:pt x="63903" y="921553"/>
                    <a:pt x="117302" y="993210"/>
                    <a:pt x="121604" y="997015"/>
                  </a:cubicBezTo>
                  <a:lnTo>
                    <a:pt x="121677" y="996917"/>
                  </a:lnTo>
                  <a:lnTo>
                    <a:pt x="121628" y="997039"/>
                  </a:lnTo>
                  <a:cubicBezTo>
                    <a:pt x="121677" y="997088"/>
                    <a:pt x="121726" y="997113"/>
                    <a:pt x="121799" y="997186"/>
                  </a:cubicBezTo>
                  <a:cubicBezTo>
                    <a:pt x="121824" y="997186"/>
                    <a:pt x="121824" y="997213"/>
                    <a:pt x="121848" y="997238"/>
                  </a:cubicBezTo>
                  <a:cubicBezTo>
                    <a:pt x="121873" y="997238"/>
                    <a:pt x="121873" y="997262"/>
                    <a:pt x="121897" y="997287"/>
                  </a:cubicBezTo>
                  <a:cubicBezTo>
                    <a:pt x="128801" y="1003081"/>
                    <a:pt x="134655" y="1001424"/>
                    <a:pt x="137103" y="1001424"/>
                  </a:cubicBezTo>
                  <a:lnTo>
                    <a:pt x="137152" y="1001399"/>
                  </a:lnTo>
                  <a:cubicBezTo>
                    <a:pt x="137384" y="1001399"/>
                    <a:pt x="139054" y="1001025"/>
                    <a:pt x="140628" y="1000396"/>
                  </a:cubicBezTo>
                  <a:cubicBezTo>
                    <a:pt x="140653" y="1000396"/>
                    <a:pt x="140677" y="1000396"/>
                    <a:pt x="140677" y="1000396"/>
                  </a:cubicBezTo>
                  <a:cubicBezTo>
                    <a:pt x="140677" y="1000396"/>
                    <a:pt x="141088" y="1000202"/>
                    <a:pt x="141093" y="1000200"/>
                  </a:cubicBezTo>
                  <a:lnTo>
                    <a:pt x="141142" y="1000200"/>
                  </a:lnTo>
                  <a:cubicBezTo>
                    <a:pt x="153013" y="995103"/>
                    <a:pt x="155112" y="980039"/>
                    <a:pt x="148683" y="972516"/>
                  </a:cubicBezTo>
                  <a:cubicBezTo>
                    <a:pt x="-134686" y="581460"/>
                    <a:pt x="148553" y="36952"/>
                    <a:pt x="626819" y="36952"/>
                  </a:cubicBezTo>
                  <a:cubicBezTo>
                    <a:pt x="956897" y="36952"/>
                    <a:pt x="1216896" y="306133"/>
                    <a:pt x="1216896" y="626817"/>
                  </a:cubicBezTo>
                  <a:cubicBezTo>
                    <a:pt x="1216896" y="952779"/>
                    <a:pt x="952965" y="1216683"/>
                    <a:pt x="626819" y="1216683"/>
                  </a:cubicBezTo>
                  <a:cubicBezTo>
                    <a:pt x="501655" y="1216683"/>
                    <a:pt x="382048" y="1177960"/>
                    <a:pt x="280952" y="1104731"/>
                  </a:cubicBezTo>
                  <a:cubicBezTo>
                    <a:pt x="275321" y="1100643"/>
                    <a:pt x="267560" y="1100131"/>
                    <a:pt x="261437" y="1103458"/>
                  </a:cubicBezTo>
                  <a:lnTo>
                    <a:pt x="55325" y="1215018"/>
                  </a:lnTo>
                  <a:cubicBezTo>
                    <a:pt x="45525" y="1220260"/>
                    <a:pt x="36680" y="1211703"/>
                    <a:pt x="36741" y="1204175"/>
                  </a:cubicBezTo>
                  <a:cubicBezTo>
                    <a:pt x="36792" y="1199778"/>
                    <a:pt x="32288" y="1209404"/>
                    <a:pt x="115018" y="1056635"/>
                  </a:cubicBezTo>
                  <a:cubicBezTo>
                    <a:pt x="121670" y="1044384"/>
                    <a:pt x="112683" y="1029541"/>
                    <a:pt x="98907" y="1029541"/>
                  </a:cubicBezTo>
                  <a:cubicBezTo>
                    <a:pt x="92150" y="1029541"/>
                    <a:pt x="85954" y="1033235"/>
                    <a:pt x="82749" y="1039160"/>
                  </a:cubicBezTo>
                  <a:cubicBezTo>
                    <a:pt x="-532" y="1192892"/>
                    <a:pt x="-35" y="1187738"/>
                    <a:pt x="16" y="1204175"/>
                  </a:cubicBezTo>
                  <a:cubicBezTo>
                    <a:pt x="82" y="1240161"/>
                    <a:pt x="39067" y="1265602"/>
                    <a:pt x="72809" y="1247326"/>
                  </a:cubicBezTo>
                  <a:lnTo>
                    <a:pt x="268858" y="1141174"/>
                  </a:lnTo>
                  <a:cubicBezTo>
                    <a:pt x="480799" y="1288950"/>
                    <a:pt x="763052" y="1291028"/>
                    <a:pt x="977268" y="1146387"/>
                  </a:cubicBezTo>
                  <a:cubicBezTo>
                    <a:pt x="1360788" y="887428"/>
                    <a:pt x="1341333" y="316736"/>
                    <a:pt x="941028" y="84531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16">
            <a:extLst>
              <a:ext uri="{FF2B5EF4-FFF2-40B4-BE49-F238E27FC236}">
                <a16:creationId xmlns:a16="http://schemas.microsoft.com/office/drawing/2014/main" id="{0931413B-ADED-4929-82AA-F1384A339246}"/>
              </a:ext>
            </a:extLst>
          </p:cNvPr>
          <p:cNvGrpSpPr/>
          <p:nvPr/>
        </p:nvGrpSpPr>
        <p:grpSpPr>
          <a:xfrm>
            <a:off x="5065320" y="2016395"/>
            <a:ext cx="1730009" cy="1620509"/>
            <a:chOff x="4477844" y="1950659"/>
            <a:chExt cx="1553841" cy="1553841"/>
          </a:xfrm>
          <a:noFill/>
        </p:grpSpPr>
        <p:sp>
          <p:nvSpPr>
            <p:cNvPr id="47" name="Forme libre : forme 18">
              <a:extLst>
                <a:ext uri="{FF2B5EF4-FFF2-40B4-BE49-F238E27FC236}">
                  <a16:creationId xmlns:a16="http://schemas.microsoft.com/office/drawing/2014/main" id="{DFCF483A-6DFC-4483-ACCF-AF86BD9D66B8}"/>
                </a:ext>
              </a:extLst>
            </p:cNvPr>
            <p:cNvSpPr/>
            <p:nvPr/>
          </p:nvSpPr>
          <p:spPr>
            <a:xfrm>
              <a:off x="4550680" y="2509070"/>
              <a:ext cx="922593" cy="922593"/>
            </a:xfrm>
            <a:custGeom>
              <a:avLst/>
              <a:gdLst>
                <a:gd name="connsiteX0" fmla="*/ 820307 w 922593"/>
                <a:gd name="connsiteY0" fmla="*/ 520100 h 922593"/>
                <a:gd name="connsiteX1" fmla="*/ 801588 w 922593"/>
                <a:gd name="connsiteY1" fmla="*/ 590120 h 922593"/>
                <a:gd name="connsiteX2" fmla="*/ 877605 w 922593"/>
                <a:gd name="connsiteY2" fmla="*/ 658999 h 922593"/>
                <a:gd name="connsiteX3" fmla="*/ 840798 w 922593"/>
                <a:gd name="connsiteY3" fmla="*/ 723240 h 922593"/>
                <a:gd name="connsiteX4" fmla="*/ 743197 w 922593"/>
                <a:gd name="connsiteY4" fmla="*/ 691775 h 922593"/>
                <a:gd name="connsiteX5" fmla="*/ 691751 w 922593"/>
                <a:gd name="connsiteY5" fmla="*/ 743197 h 922593"/>
                <a:gd name="connsiteX6" fmla="*/ 723216 w 922593"/>
                <a:gd name="connsiteY6" fmla="*/ 840798 h 922593"/>
                <a:gd name="connsiteX7" fmla="*/ 658974 w 922593"/>
                <a:gd name="connsiteY7" fmla="*/ 877605 h 922593"/>
                <a:gd name="connsiteX8" fmla="*/ 590095 w 922593"/>
                <a:gd name="connsiteY8" fmla="*/ 801588 h 922593"/>
                <a:gd name="connsiteX9" fmla="*/ 520075 w 922593"/>
                <a:gd name="connsiteY9" fmla="*/ 820307 h 922593"/>
                <a:gd name="connsiteX10" fmla="*/ 498395 w 922593"/>
                <a:gd name="connsiteY10" fmla="*/ 920724 h 922593"/>
                <a:gd name="connsiteX11" fmla="*/ 461297 w 922593"/>
                <a:gd name="connsiteY11" fmla="*/ 922593 h 922593"/>
                <a:gd name="connsiteX12" fmla="*/ 424174 w 922593"/>
                <a:gd name="connsiteY12" fmla="*/ 920724 h 922593"/>
                <a:gd name="connsiteX13" fmla="*/ 402493 w 922593"/>
                <a:gd name="connsiteY13" fmla="*/ 820307 h 922593"/>
                <a:gd name="connsiteX14" fmla="*/ 332473 w 922593"/>
                <a:gd name="connsiteY14" fmla="*/ 801588 h 922593"/>
                <a:gd name="connsiteX15" fmla="*/ 263595 w 922593"/>
                <a:gd name="connsiteY15" fmla="*/ 877605 h 922593"/>
                <a:gd name="connsiteX16" fmla="*/ 199353 w 922593"/>
                <a:gd name="connsiteY16" fmla="*/ 840798 h 922593"/>
                <a:gd name="connsiteX17" fmla="*/ 230818 w 922593"/>
                <a:gd name="connsiteY17" fmla="*/ 743197 h 922593"/>
                <a:gd name="connsiteX18" fmla="*/ 179396 w 922593"/>
                <a:gd name="connsiteY18" fmla="*/ 691775 h 922593"/>
                <a:gd name="connsiteX19" fmla="*/ 81795 w 922593"/>
                <a:gd name="connsiteY19" fmla="*/ 723240 h 922593"/>
                <a:gd name="connsiteX20" fmla="*/ 44989 w 922593"/>
                <a:gd name="connsiteY20" fmla="*/ 658999 h 922593"/>
                <a:gd name="connsiteX21" fmla="*/ 121005 w 922593"/>
                <a:gd name="connsiteY21" fmla="*/ 590120 h 922593"/>
                <a:gd name="connsiteX22" fmla="*/ 102286 w 922593"/>
                <a:gd name="connsiteY22" fmla="*/ 520100 h 922593"/>
                <a:gd name="connsiteX23" fmla="*/ 1869 w 922593"/>
                <a:gd name="connsiteY23" fmla="*/ 498419 h 922593"/>
                <a:gd name="connsiteX24" fmla="*/ 0 w 922593"/>
                <a:gd name="connsiteY24" fmla="*/ 461297 h 922593"/>
                <a:gd name="connsiteX25" fmla="*/ 1869 w 922593"/>
                <a:gd name="connsiteY25" fmla="*/ 424174 h 922593"/>
                <a:gd name="connsiteX26" fmla="*/ 102286 w 922593"/>
                <a:gd name="connsiteY26" fmla="*/ 402493 h 922593"/>
                <a:gd name="connsiteX27" fmla="*/ 121005 w 922593"/>
                <a:gd name="connsiteY27" fmla="*/ 332473 h 922593"/>
                <a:gd name="connsiteX28" fmla="*/ 44989 w 922593"/>
                <a:gd name="connsiteY28" fmla="*/ 263595 h 922593"/>
                <a:gd name="connsiteX29" fmla="*/ 81795 w 922593"/>
                <a:gd name="connsiteY29" fmla="*/ 199353 h 922593"/>
                <a:gd name="connsiteX30" fmla="*/ 179396 w 922593"/>
                <a:gd name="connsiteY30" fmla="*/ 230818 h 922593"/>
                <a:gd name="connsiteX31" fmla="*/ 230843 w 922593"/>
                <a:gd name="connsiteY31" fmla="*/ 179396 h 922593"/>
                <a:gd name="connsiteX32" fmla="*/ 199377 w 922593"/>
                <a:gd name="connsiteY32" fmla="*/ 81795 h 922593"/>
                <a:gd name="connsiteX33" fmla="*/ 263619 w 922593"/>
                <a:gd name="connsiteY33" fmla="*/ 44989 h 922593"/>
                <a:gd name="connsiteX34" fmla="*/ 332498 w 922593"/>
                <a:gd name="connsiteY34" fmla="*/ 121005 h 922593"/>
                <a:gd name="connsiteX35" fmla="*/ 402518 w 922593"/>
                <a:gd name="connsiteY35" fmla="*/ 102286 h 922593"/>
                <a:gd name="connsiteX36" fmla="*/ 424199 w 922593"/>
                <a:gd name="connsiteY36" fmla="*/ 1869 h 922593"/>
                <a:gd name="connsiteX37" fmla="*/ 461297 w 922593"/>
                <a:gd name="connsiteY37" fmla="*/ 0 h 922593"/>
                <a:gd name="connsiteX38" fmla="*/ 498419 w 922593"/>
                <a:gd name="connsiteY38" fmla="*/ 1869 h 922593"/>
                <a:gd name="connsiteX39" fmla="*/ 520100 w 922593"/>
                <a:gd name="connsiteY39" fmla="*/ 102286 h 922593"/>
                <a:gd name="connsiteX40" fmla="*/ 590120 w 922593"/>
                <a:gd name="connsiteY40" fmla="*/ 121005 h 922593"/>
                <a:gd name="connsiteX41" fmla="*/ 658999 w 922593"/>
                <a:gd name="connsiteY41" fmla="*/ 44989 h 922593"/>
                <a:gd name="connsiteX42" fmla="*/ 723240 w 922593"/>
                <a:gd name="connsiteY42" fmla="*/ 81795 h 922593"/>
                <a:gd name="connsiteX43" fmla="*/ 691775 w 922593"/>
                <a:gd name="connsiteY43" fmla="*/ 179396 h 922593"/>
                <a:gd name="connsiteX44" fmla="*/ 743197 w 922593"/>
                <a:gd name="connsiteY44" fmla="*/ 230842 h 922593"/>
                <a:gd name="connsiteX45" fmla="*/ 840798 w 922593"/>
                <a:gd name="connsiteY45" fmla="*/ 199377 h 922593"/>
                <a:gd name="connsiteX46" fmla="*/ 877605 w 922593"/>
                <a:gd name="connsiteY46" fmla="*/ 263619 h 922593"/>
                <a:gd name="connsiteX47" fmla="*/ 801588 w 922593"/>
                <a:gd name="connsiteY47" fmla="*/ 332498 h 922593"/>
                <a:gd name="connsiteX48" fmla="*/ 820307 w 922593"/>
                <a:gd name="connsiteY48" fmla="*/ 402518 h 922593"/>
                <a:gd name="connsiteX49" fmla="*/ 920724 w 922593"/>
                <a:gd name="connsiteY49" fmla="*/ 424199 h 922593"/>
                <a:gd name="connsiteX50" fmla="*/ 922593 w 922593"/>
                <a:gd name="connsiteY50" fmla="*/ 461297 h 922593"/>
                <a:gd name="connsiteX51" fmla="*/ 920724 w 922593"/>
                <a:gd name="connsiteY51" fmla="*/ 498419 h 922593"/>
                <a:gd name="connsiteX52" fmla="*/ 461297 w 922593"/>
                <a:gd name="connsiteY52" fmla="*/ 218509 h 922593"/>
                <a:gd name="connsiteX53" fmla="*/ 218509 w 922593"/>
                <a:gd name="connsiteY53" fmla="*/ 461297 h 922593"/>
                <a:gd name="connsiteX54" fmla="*/ 461297 w 922593"/>
                <a:gd name="connsiteY54" fmla="*/ 704084 h 922593"/>
                <a:gd name="connsiteX55" fmla="*/ 704084 w 922593"/>
                <a:gd name="connsiteY55" fmla="*/ 461297 h 922593"/>
                <a:gd name="connsiteX56" fmla="*/ 461297 w 922593"/>
                <a:gd name="connsiteY56" fmla="*/ 218509 h 92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593" h="922593">
                  <a:moveTo>
                    <a:pt x="820307" y="520100"/>
                  </a:moveTo>
                  <a:cubicBezTo>
                    <a:pt x="816349" y="544330"/>
                    <a:pt x="810061" y="567735"/>
                    <a:pt x="801588" y="590120"/>
                  </a:cubicBezTo>
                  <a:lnTo>
                    <a:pt x="877605" y="658999"/>
                  </a:lnTo>
                  <a:cubicBezTo>
                    <a:pt x="866946" y="681432"/>
                    <a:pt x="854807" y="702992"/>
                    <a:pt x="840798" y="723240"/>
                  </a:cubicBezTo>
                  <a:lnTo>
                    <a:pt x="743197" y="691775"/>
                  </a:lnTo>
                  <a:cubicBezTo>
                    <a:pt x="727805" y="710591"/>
                    <a:pt x="710567" y="727805"/>
                    <a:pt x="691751" y="743197"/>
                  </a:cubicBezTo>
                  <a:lnTo>
                    <a:pt x="723216" y="840798"/>
                  </a:lnTo>
                  <a:cubicBezTo>
                    <a:pt x="702967" y="854807"/>
                    <a:pt x="681408" y="866922"/>
                    <a:pt x="658974" y="877605"/>
                  </a:cubicBezTo>
                  <a:lnTo>
                    <a:pt x="590095" y="801588"/>
                  </a:lnTo>
                  <a:cubicBezTo>
                    <a:pt x="567710" y="810061"/>
                    <a:pt x="544330" y="816349"/>
                    <a:pt x="520075" y="820307"/>
                  </a:cubicBezTo>
                  <a:lnTo>
                    <a:pt x="498395" y="920724"/>
                  </a:lnTo>
                  <a:cubicBezTo>
                    <a:pt x="486134" y="921695"/>
                    <a:pt x="473824" y="922593"/>
                    <a:pt x="461297" y="922593"/>
                  </a:cubicBezTo>
                  <a:cubicBezTo>
                    <a:pt x="448769" y="922593"/>
                    <a:pt x="436459" y="921695"/>
                    <a:pt x="424174" y="920724"/>
                  </a:cubicBezTo>
                  <a:lnTo>
                    <a:pt x="402493" y="820307"/>
                  </a:lnTo>
                  <a:cubicBezTo>
                    <a:pt x="378263" y="816349"/>
                    <a:pt x="354858" y="810061"/>
                    <a:pt x="332473" y="801588"/>
                  </a:cubicBezTo>
                  <a:lnTo>
                    <a:pt x="263595" y="877605"/>
                  </a:lnTo>
                  <a:cubicBezTo>
                    <a:pt x="241161" y="866946"/>
                    <a:pt x="219601" y="854807"/>
                    <a:pt x="199353" y="840798"/>
                  </a:cubicBezTo>
                  <a:lnTo>
                    <a:pt x="230818" y="743197"/>
                  </a:lnTo>
                  <a:cubicBezTo>
                    <a:pt x="212002" y="727805"/>
                    <a:pt x="194789" y="710567"/>
                    <a:pt x="179396" y="691775"/>
                  </a:cubicBezTo>
                  <a:lnTo>
                    <a:pt x="81795" y="723240"/>
                  </a:lnTo>
                  <a:cubicBezTo>
                    <a:pt x="67786" y="702992"/>
                    <a:pt x="55671" y="681432"/>
                    <a:pt x="44989" y="658999"/>
                  </a:cubicBezTo>
                  <a:lnTo>
                    <a:pt x="121005" y="590120"/>
                  </a:lnTo>
                  <a:cubicBezTo>
                    <a:pt x="112532" y="567735"/>
                    <a:pt x="106244" y="544354"/>
                    <a:pt x="102286" y="520100"/>
                  </a:cubicBezTo>
                  <a:lnTo>
                    <a:pt x="1869" y="498419"/>
                  </a:lnTo>
                  <a:cubicBezTo>
                    <a:pt x="898" y="486134"/>
                    <a:pt x="0" y="473824"/>
                    <a:pt x="0" y="461297"/>
                  </a:cubicBezTo>
                  <a:cubicBezTo>
                    <a:pt x="0" y="448769"/>
                    <a:pt x="898" y="436459"/>
                    <a:pt x="1869" y="424174"/>
                  </a:cubicBezTo>
                  <a:lnTo>
                    <a:pt x="102286" y="402493"/>
                  </a:lnTo>
                  <a:cubicBezTo>
                    <a:pt x="106244" y="378263"/>
                    <a:pt x="112532" y="354858"/>
                    <a:pt x="121005" y="332473"/>
                  </a:cubicBezTo>
                  <a:lnTo>
                    <a:pt x="44989" y="263595"/>
                  </a:lnTo>
                  <a:cubicBezTo>
                    <a:pt x="55647" y="241161"/>
                    <a:pt x="67786" y="219601"/>
                    <a:pt x="81795" y="199353"/>
                  </a:cubicBezTo>
                  <a:lnTo>
                    <a:pt x="179396" y="230818"/>
                  </a:lnTo>
                  <a:cubicBezTo>
                    <a:pt x="194789" y="212002"/>
                    <a:pt x="212026" y="194789"/>
                    <a:pt x="230843" y="179396"/>
                  </a:cubicBezTo>
                  <a:lnTo>
                    <a:pt x="199377" y="81795"/>
                  </a:lnTo>
                  <a:cubicBezTo>
                    <a:pt x="219626" y="67786"/>
                    <a:pt x="241185" y="55671"/>
                    <a:pt x="263619" y="44989"/>
                  </a:cubicBezTo>
                  <a:lnTo>
                    <a:pt x="332498" y="121005"/>
                  </a:lnTo>
                  <a:cubicBezTo>
                    <a:pt x="354883" y="112532"/>
                    <a:pt x="378263" y="106244"/>
                    <a:pt x="402518" y="102286"/>
                  </a:cubicBezTo>
                  <a:lnTo>
                    <a:pt x="424199" y="1869"/>
                  </a:lnTo>
                  <a:cubicBezTo>
                    <a:pt x="436459" y="898"/>
                    <a:pt x="448769" y="0"/>
                    <a:pt x="461297" y="0"/>
                  </a:cubicBezTo>
                  <a:cubicBezTo>
                    <a:pt x="473824" y="0"/>
                    <a:pt x="486134" y="898"/>
                    <a:pt x="498419" y="1869"/>
                  </a:cubicBezTo>
                  <a:lnTo>
                    <a:pt x="520100" y="102286"/>
                  </a:lnTo>
                  <a:cubicBezTo>
                    <a:pt x="544330" y="106244"/>
                    <a:pt x="567735" y="112532"/>
                    <a:pt x="590120" y="121005"/>
                  </a:cubicBezTo>
                  <a:lnTo>
                    <a:pt x="658999" y="44989"/>
                  </a:lnTo>
                  <a:cubicBezTo>
                    <a:pt x="681432" y="55647"/>
                    <a:pt x="702992" y="67786"/>
                    <a:pt x="723240" y="81795"/>
                  </a:cubicBezTo>
                  <a:lnTo>
                    <a:pt x="691775" y="179396"/>
                  </a:lnTo>
                  <a:cubicBezTo>
                    <a:pt x="710591" y="194789"/>
                    <a:pt x="727805" y="212026"/>
                    <a:pt x="743197" y="230842"/>
                  </a:cubicBezTo>
                  <a:lnTo>
                    <a:pt x="840798" y="199377"/>
                  </a:lnTo>
                  <a:cubicBezTo>
                    <a:pt x="854807" y="219626"/>
                    <a:pt x="866922" y="241185"/>
                    <a:pt x="877605" y="263619"/>
                  </a:cubicBezTo>
                  <a:lnTo>
                    <a:pt x="801588" y="332498"/>
                  </a:lnTo>
                  <a:cubicBezTo>
                    <a:pt x="810061" y="354883"/>
                    <a:pt x="816349" y="378263"/>
                    <a:pt x="820307" y="402518"/>
                  </a:cubicBezTo>
                  <a:lnTo>
                    <a:pt x="920724" y="424199"/>
                  </a:lnTo>
                  <a:cubicBezTo>
                    <a:pt x="921695" y="436459"/>
                    <a:pt x="922593" y="448769"/>
                    <a:pt x="922593" y="461297"/>
                  </a:cubicBezTo>
                  <a:cubicBezTo>
                    <a:pt x="922593" y="473824"/>
                    <a:pt x="921695" y="486134"/>
                    <a:pt x="920724" y="498419"/>
                  </a:cubicBezTo>
                  <a:close/>
                  <a:moveTo>
                    <a:pt x="461297" y="218509"/>
                  </a:moveTo>
                  <a:cubicBezTo>
                    <a:pt x="327205" y="218509"/>
                    <a:pt x="218509" y="327205"/>
                    <a:pt x="218509" y="461297"/>
                  </a:cubicBezTo>
                  <a:cubicBezTo>
                    <a:pt x="218509" y="595388"/>
                    <a:pt x="327205" y="704084"/>
                    <a:pt x="461297" y="704084"/>
                  </a:cubicBezTo>
                  <a:cubicBezTo>
                    <a:pt x="595388" y="704084"/>
                    <a:pt x="704084" y="595388"/>
                    <a:pt x="704084" y="461297"/>
                  </a:cubicBezTo>
                  <a:cubicBezTo>
                    <a:pt x="704084" y="327205"/>
                    <a:pt x="595388" y="218509"/>
                    <a:pt x="461297" y="218509"/>
                  </a:cubicBezTo>
                  <a:close/>
                </a:path>
              </a:pathLst>
            </a:custGeom>
            <a:grpFill/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19">
              <a:extLst>
                <a:ext uri="{FF2B5EF4-FFF2-40B4-BE49-F238E27FC236}">
                  <a16:creationId xmlns:a16="http://schemas.microsoft.com/office/drawing/2014/main" id="{AD364C8F-5A6C-4123-B114-F58A3EFC0828}"/>
                </a:ext>
              </a:extLst>
            </p:cNvPr>
            <p:cNvSpPr/>
            <p:nvPr/>
          </p:nvSpPr>
          <p:spPr>
            <a:xfrm>
              <a:off x="5254764" y="2023495"/>
              <a:ext cx="534132" cy="534132"/>
            </a:xfrm>
            <a:custGeom>
              <a:avLst/>
              <a:gdLst>
                <a:gd name="connsiteX0" fmla="*/ 453018 w 534132"/>
                <a:gd name="connsiteY0" fmla="*/ 323029 h 534132"/>
                <a:gd name="connsiteX1" fmla="*/ 438183 w 534132"/>
                <a:gd name="connsiteY1" fmla="*/ 358962 h 534132"/>
                <a:gd name="connsiteX2" fmla="*/ 476519 w 534132"/>
                <a:gd name="connsiteY2" fmla="*/ 432429 h 534132"/>
                <a:gd name="connsiteX3" fmla="*/ 432453 w 534132"/>
                <a:gd name="connsiteY3" fmla="*/ 476495 h 534132"/>
                <a:gd name="connsiteX4" fmla="*/ 358986 w 534132"/>
                <a:gd name="connsiteY4" fmla="*/ 438159 h 534132"/>
                <a:gd name="connsiteX5" fmla="*/ 323053 w 534132"/>
                <a:gd name="connsiteY5" fmla="*/ 452993 h 534132"/>
                <a:gd name="connsiteX6" fmla="*/ 298192 w 534132"/>
                <a:gd name="connsiteY6" fmla="*/ 532142 h 534132"/>
                <a:gd name="connsiteX7" fmla="*/ 267066 w 534132"/>
                <a:gd name="connsiteY7" fmla="*/ 534133 h 534132"/>
                <a:gd name="connsiteX8" fmla="*/ 235965 w 534132"/>
                <a:gd name="connsiteY8" fmla="*/ 532166 h 534132"/>
                <a:gd name="connsiteX9" fmla="*/ 211104 w 534132"/>
                <a:gd name="connsiteY9" fmla="*/ 453018 h 534132"/>
                <a:gd name="connsiteX10" fmla="*/ 175171 w 534132"/>
                <a:gd name="connsiteY10" fmla="*/ 438183 h 534132"/>
                <a:gd name="connsiteX11" fmla="*/ 101704 w 534132"/>
                <a:gd name="connsiteY11" fmla="*/ 476519 h 534132"/>
                <a:gd name="connsiteX12" fmla="*/ 57638 w 534132"/>
                <a:gd name="connsiteY12" fmla="*/ 432453 h 534132"/>
                <a:gd name="connsiteX13" fmla="*/ 95974 w 534132"/>
                <a:gd name="connsiteY13" fmla="*/ 358986 h 534132"/>
                <a:gd name="connsiteX14" fmla="*/ 81140 w 534132"/>
                <a:gd name="connsiteY14" fmla="*/ 323053 h 534132"/>
                <a:gd name="connsiteX15" fmla="*/ 1991 w 534132"/>
                <a:gd name="connsiteY15" fmla="*/ 298192 h 534132"/>
                <a:gd name="connsiteX16" fmla="*/ 0 w 534132"/>
                <a:gd name="connsiteY16" fmla="*/ 267066 h 534132"/>
                <a:gd name="connsiteX17" fmla="*/ 1967 w 534132"/>
                <a:gd name="connsiteY17" fmla="*/ 235965 h 534132"/>
                <a:gd name="connsiteX18" fmla="*/ 81115 w 534132"/>
                <a:gd name="connsiteY18" fmla="*/ 211104 h 534132"/>
                <a:gd name="connsiteX19" fmla="*/ 95950 w 534132"/>
                <a:gd name="connsiteY19" fmla="*/ 175171 h 534132"/>
                <a:gd name="connsiteX20" fmla="*/ 57614 w 534132"/>
                <a:gd name="connsiteY20" fmla="*/ 101704 h 534132"/>
                <a:gd name="connsiteX21" fmla="*/ 101679 w 534132"/>
                <a:gd name="connsiteY21" fmla="*/ 57638 h 534132"/>
                <a:gd name="connsiteX22" fmla="*/ 175147 w 534132"/>
                <a:gd name="connsiteY22" fmla="*/ 95974 h 534132"/>
                <a:gd name="connsiteX23" fmla="*/ 211080 w 534132"/>
                <a:gd name="connsiteY23" fmla="*/ 81140 h 534132"/>
                <a:gd name="connsiteX24" fmla="*/ 235941 w 534132"/>
                <a:gd name="connsiteY24" fmla="*/ 1991 h 534132"/>
                <a:gd name="connsiteX25" fmla="*/ 267066 w 534132"/>
                <a:gd name="connsiteY25" fmla="*/ 0 h 534132"/>
                <a:gd name="connsiteX26" fmla="*/ 298167 w 534132"/>
                <a:gd name="connsiteY26" fmla="*/ 1967 h 534132"/>
                <a:gd name="connsiteX27" fmla="*/ 323029 w 534132"/>
                <a:gd name="connsiteY27" fmla="*/ 81115 h 534132"/>
                <a:gd name="connsiteX28" fmla="*/ 358962 w 534132"/>
                <a:gd name="connsiteY28" fmla="*/ 95950 h 534132"/>
                <a:gd name="connsiteX29" fmla="*/ 432429 w 534132"/>
                <a:gd name="connsiteY29" fmla="*/ 57614 h 534132"/>
                <a:gd name="connsiteX30" fmla="*/ 476495 w 534132"/>
                <a:gd name="connsiteY30" fmla="*/ 101679 h 534132"/>
                <a:gd name="connsiteX31" fmla="*/ 438159 w 534132"/>
                <a:gd name="connsiteY31" fmla="*/ 175147 h 534132"/>
                <a:gd name="connsiteX32" fmla="*/ 452993 w 534132"/>
                <a:gd name="connsiteY32" fmla="*/ 211080 h 534132"/>
                <a:gd name="connsiteX33" fmla="*/ 532142 w 534132"/>
                <a:gd name="connsiteY33" fmla="*/ 235941 h 534132"/>
                <a:gd name="connsiteX34" fmla="*/ 534133 w 534132"/>
                <a:gd name="connsiteY34" fmla="*/ 267066 h 534132"/>
                <a:gd name="connsiteX35" fmla="*/ 532166 w 534132"/>
                <a:gd name="connsiteY35" fmla="*/ 298168 h 534132"/>
                <a:gd name="connsiteX36" fmla="*/ 267066 w 534132"/>
                <a:gd name="connsiteY36" fmla="*/ 169951 h 534132"/>
                <a:gd name="connsiteX37" fmla="*/ 169951 w 534132"/>
                <a:gd name="connsiteY37" fmla="*/ 267066 h 534132"/>
                <a:gd name="connsiteX38" fmla="*/ 267066 w 534132"/>
                <a:gd name="connsiteY38" fmla="*/ 364182 h 534132"/>
                <a:gd name="connsiteX39" fmla="*/ 364182 w 534132"/>
                <a:gd name="connsiteY39" fmla="*/ 267066 h 534132"/>
                <a:gd name="connsiteX40" fmla="*/ 267066 w 534132"/>
                <a:gd name="connsiteY40" fmla="*/ 169951 h 53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4132" h="534132">
                  <a:moveTo>
                    <a:pt x="453018" y="323029"/>
                  </a:moveTo>
                  <a:cubicBezTo>
                    <a:pt x="449230" y="335581"/>
                    <a:pt x="444277" y="347623"/>
                    <a:pt x="438183" y="358962"/>
                  </a:cubicBezTo>
                  <a:lnTo>
                    <a:pt x="476519" y="432429"/>
                  </a:lnTo>
                  <a:cubicBezTo>
                    <a:pt x="463579" y="448793"/>
                    <a:pt x="448817" y="463554"/>
                    <a:pt x="432453" y="476495"/>
                  </a:cubicBezTo>
                  <a:lnTo>
                    <a:pt x="358986" y="438159"/>
                  </a:lnTo>
                  <a:cubicBezTo>
                    <a:pt x="347648" y="444277"/>
                    <a:pt x="335605" y="449230"/>
                    <a:pt x="323053" y="452993"/>
                  </a:cubicBezTo>
                  <a:lnTo>
                    <a:pt x="298192" y="532142"/>
                  </a:lnTo>
                  <a:cubicBezTo>
                    <a:pt x="287946" y="533356"/>
                    <a:pt x="277603" y="534133"/>
                    <a:pt x="267066" y="534133"/>
                  </a:cubicBezTo>
                  <a:cubicBezTo>
                    <a:pt x="256529" y="534133"/>
                    <a:pt x="246187" y="533356"/>
                    <a:pt x="235965" y="532166"/>
                  </a:cubicBezTo>
                  <a:lnTo>
                    <a:pt x="211104" y="453018"/>
                  </a:lnTo>
                  <a:cubicBezTo>
                    <a:pt x="198552" y="449254"/>
                    <a:pt x="186509" y="444277"/>
                    <a:pt x="175171" y="438183"/>
                  </a:cubicBezTo>
                  <a:lnTo>
                    <a:pt x="101704" y="476519"/>
                  </a:lnTo>
                  <a:cubicBezTo>
                    <a:pt x="85340" y="463579"/>
                    <a:pt x="70578" y="448817"/>
                    <a:pt x="57638" y="432453"/>
                  </a:cubicBezTo>
                  <a:lnTo>
                    <a:pt x="95974" y="358986"/>
                  </a:lnTo>
                  <a:cubicBezTo>
                    <a:pt x="89856" y="347648"/>
                    <a:pt x="84903" y="335605"/>
                    <a:pt x="81140" y="323053"/>
                  </a:cubicBezTo>
                  <a:lnTo>
                    <a:pt x="1991" y="298192"/>
                  </a:lnTo>
                  <a:cubicBezTo>
                    <a:pt x="777" y="287946"/>
                    <a:pt x="0" y="277603"/>
                    <a:pt x="0" y="267066"/>
                  </a:cubicBezTo>
                  <a:cubicBezTo>
                    <a:pt x="0" y="256529"/>
                    <a:pt x="777" y="246187"/>
                    <a:pt x="1967" y="235965"/>
                  </a:cubicBezTo>
                  <a:lnTo>
                    <a:pt x="81115" y="211104"/>
                  </a:lnTo>
                  <a:cubicBezTo>
                    <a:pt x="84879" y="198552"/>
                    <a:pt x="89856" y="186509"/>
                    <a:pt x="95950" y="175171"/>
                  </a:cubicBezTo>
                  <a:lnTo>
                    <a:pt x="57614" y="101704"/>
                  </a:lnTo>
                  <a:cubicBezTo>
                    <a:pt x="70554" y="85340"/>
                    <a:pt x="85316" y="70578"/>
                    <a:pt x="101679" y="57638"/>
                  </a:cubicBezTo>
                  <a:lnTo>
                    <a:pt x="175147" y="95974"/>
                  </a:lnTo>
                  <a:cubicBezTo>
                    <a:pt x="186485" y="89856"/>
                    <a:pt x="198527" y="84903"/>
                    <a:pt x="211080" y="81140"/>
                  </a:cubicBezTo>
                  <a:lnTo>
                    <a:pt x="235941" y="1991"/>
                  </a:lnTo>
                  <a:cubicBezTo>
                    <a:pt x="246187" y="777"/>
                    <a:pt x="256529" y="0"/>
                    <a:pt x="267066" y="0"/>
                  </a:cubicBezTo>
                  <a:cubicBezTo>
                    <a:pt x="277603" y="0"/>
                    <a:pt x="287946" y="777"/>
                    <a:pt x="298167" y="1967"/>
                  </a:cubicBezTo>
                  <a:lnTo>
                    <a:pt x="323029" y="81115"/>
                  </a:lnTo>
                  <a:cubicBezTo>
                    <a:pt x="335581" y="84879"/>
                    <a:pt x="347623" y="89856"/>
                    <a:pt x="358962" y="95950"/>
                  </a:cubicBezTo>
                  <a:lnTo>
                    <a:pt x="432429" y="57614"/>
                  </a:lnTo>
                  <a:cubicBezTo>
                    <a:pt x="448793" y="70554"/>
                    <a:pt x="463554" y="85316"/>
                    <a:pt x="476495" y="101679"/>
                  </a:cubicBezTo>
                  <a:lnTo>
                    <a:pt x="438159" y="175147"/>
                  </a:lnTo>
                  <a:cubicBezTo>
                    <a:pt x="444277" y="186485"/>
                    <a:pt x="449230" y="198527"/>
                    <a:pt x="452993" y="211080"/>
                  </a:cubicBezTo>
                  <a:lnTo>
                    <a:pt x="532142" y="235941"/>
                  </a:lnTo>
                  <a:cubicBezTo>
                    <a:pt x="533356" y="246187"/>
                    <a:pt x="534133" y="256529"/>
                    <a:pt x="534133" y="267066"/>
                  </a:cubicBezTo>
                  <a:cubicBezTo>
                    <a:pt x="534133" y="277603"/>
                    <a:pt x="533356" y="287946"/>
                    <a:pt x="532166" y="298168"/>
                  </a:cubicBezTo>
                  <a:close/>
                  <a:moveTo>
                    <a:pt x="267066" y="169951"/>
                  </a:moveTo>
                  <a:cubicBezTo>
                    <a:pt x="213435" y="169951"/>
                    <a:pt x="169951" y="213435"/>
                    <a:pt x="169951" y="267066"/>
                  </a:cubicBezTo>
                  <a:cubicBezTo>
                    <a:pt x="169951" y="320698"/>
                    <a:pt x="213435" y="364182"/>
                    <a:pt x="267066" y="364182"/>
                  </a:cubicBezTo>
                  <a:cubicBezTo>
                    <a:pt x="320698" y="364182"/>
                    <a:pt x="364182" y="320698"/>
                    <a:pt x="364182" y="267066"/>
                  </a:cubicBezTo>
                  <a:cubicBezTo>
                    <a:pt x="364182" y="213435"/>
                    <a:pt x="320698" y="169951"/>
                    <a:pt x="267066" y="169951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20">
              <a:extLst>
                <a:ext uri="{FF2B5EF4-FFF2-40B4-BE49-F238E27FC236}">
                  <a16:creationId xmlns:a16="http://schemas.microsoft.com/office/drawing/2014/main" id="{38C1EC3A-3A40-4AE3-B68F-20B1ED68B565}"/>
                </a:ext>
              </a:extLst>
            </p:cNvPr>
            <p:cNvSpPr/>
            <p:nvPr/>
          </p:nvSpPr>
          <p:spPr>
            <a:xfrm>
              <a:off x="5521830" y="2630464"/>
              <a:ext cx="437017" cy="437017"/>
            </a:xfrm>
            <a:custGeom>
              <a:avLst/>
              <a:gdLst>
                <a:gd name="connsiteX0" fmla="*/ 382123 w 437017"/>
                <a:gd name="connsiteY0" fmla="*/ 263934 h 437017"/>
                <a:gd name="connsiteX1" fmla="*/ 366367 w 437017"/>
                <a:gd name="connsiteY1" fmla="*/ 302101 h 437017"/>
                <a:gd name="connsiteX2" fmla="*/ 390524 w 437017"/>
                <a:gd name="connsiteY2" fmla="*/ 352940 h 437017"/>
                <a:gd name="connsiteX3" fmla="*/ 352940 w 437017"/>
                <a:gd name="connsiteY3" fmla="*/ 390524 h 437017"/>
                <a:gd name="connsiteX4" fmla="*/ 302101 w 437017"/>
                <a:gd name="connsiteY4" fmla="*/ 366367 h 437017"/>
                <a:gd name="connsiteX5" fmla="*/ 263934 w 437017"/>
                <a:gd name="connsiteY5" fmla="*/ 382123 h 437017"/>
                <a:gd name="connsiteX6" fmla="*/ 245046 w 437017"/>
                <a:gd name="connsiteY6" fmla="*/ 435245 h 437017"/>
                <a:gd name="connsiteX7" fmla="*/ 218509 w 437017"/>
                <a:gd name="connsiteY7" fmla="*/ 437018 h 437017"/>
                <a:gd name="connsiteX8" fmla="*/ 191972 w 437017"/>
                <a:gd name="connsiteY8" fmla="*/ 435245 h 437017"/>
                <a:gd name="connsiteX9" fmla="*/ 173083 w 437017"/>
                <a:gd name="connsiteY9" fmla="*/ 382123 h 437017"/>
                <a:gd name="connsiteX10" fmla="*/ 134917 w 437017"/>
                <a:gd name="connsiteY10" fmla="*/ 366367 h 437017"/>
                <a:gd name="connsiteX11" fmla="*/ 84077 w 437017"/>
                <a:gd name="connsiteY11" fmla="*/ 390524 h 437017"/>
                <a:gd name="connsiteX12" fmla="*/ 46494 w 437017"/>
                <a:gd name="connsiteY12" fmla="*/ 352940 h 437017"/>
                <a:gd name="connsiteX13" fmla="*/ 70651 w 437017"/>
                <a:gd name="connsiteY13" fmla="*/ 302101 h 437017"/>
                <a:gd name="connsiteX14" fmla="*/ 54894 w 437017"/>
                <a:gd name="connsiteY14" fmla="*/ 263959 h 437017"/>
                <a:gd name="connsiteX15" fmla="*/ 1772 w 437017"/>
                <a:gd name="connsiteY15" fmla="*/ 245070 h 437017"/>
                <a:gd name="connsiteX16" fmla="*/ 0 w 437017"/>
                <a:gd name="connsiteY16" fmla="*/ 218509 h 437017"/>
                <a:gd name="connsiteX17" fmla="*/ 1772 w 437017"/>
                <a:gd name="connsiteY17" fmla="*/ 191972 h 437017"/>
                <a:gd name="connsiteX18" fmla="*/ 54894 w 437017"/>
                <a:gd name="connsiteY18" fmla="*/ 173083 h 437017"/>
                <a:gd name="connsiteX19" fmla="*/ 70651 w 437017"/>
                <a:gd name="connsiteY19" fmla="*/ 134941 h 437017"/>
                <a:gd name="connsiteX20" fmla="*/ 46494 w 437017"/>
                <a:gd name="connsiteY20" fmla="*/ 84102 h 437017"/>
                <a:gd name="connsiteX21" fmla="*/ 84077 w 437017"/>
                <a:gd name="connsiteY21" fmla="*/ 46518 h 437017"/>
                <a:gd name="connsiteX22" fmla="*/ 134917 w 437017"/>
                <a:gd name="connsiteY22" fmla="*/ 70675 h 437017"/>
                <a:gd name="connsiteX23" fmla="*/ 173083 w 437017"/>
                <a:gd name="connsiteY23" fmla="*/ 54919 h 437017"/>
                <a:gd name="connsiteX24" fmla="*/ 191972 w 437017"/>
                <a:gd name="connsiteY24" fmla="*/ 1797 h 437017"/>
                <a:gd name="connsiteX25" fmla="*/ 218509 w 437017"/>
                <a:gd name="connsiteY25" fmla="*/ 0 h 437017"/>
                <a:gd name="connsiteX26" fmla="*/ 245046 w 437017"/>
                <a:gd name="connsiteY26" fmla="*/ 1772 h 437017"/>
                <a:gd name="connsiteX27" fmla="*/ 263934 w 437017"/>
                <a:gd name="connsiteY27" fmla="*/ 54894 h 437017"/>
                <a:gd name="connsiteX28" fmla="*/ 302101 w 437017"/>
                <a:gd name="connsiteY28" fmla="*/ 70651 h 437017"/>
                <a:gd name="connsiteX29" fmla="*/ 352940 w 437017"/>
                <a:gd name="connsiteY29" fmla="*/ 46494 h 437017"/>
                <a:gd name="connsiteX30" fmla="*/ 390524 w 437017"/>
                <a:gd name="connsiteY30" fmla="*/ 84077 h 437017"/>
                <a:gd name="connsiteX31" fmla="*/ 366367 w 437017"/>
                <a:gd name="connsiteY31" fmla="*/ 134917 h 437017"/>
                <a:gd name="connsiteX32" fmla="*/ 382123 w 437017"/>
                <a:gd name="connsiteY32" fmla="*/ 173083 h 437017"/>
                <a:gd name="connsiteX33" fmla="*/ 435245 w 437017"/>
                <a:gd name="connsiteY33" fmla="*/ 191972 h 437017"/>
                <a:gd name="connsiteX34" fmla="*/ 437018 w 437017"/>
                <a:gd name="connsiteY34" fmla="*/ 218509 h 437017"/>
                <a:gd name="connsiteX35" fmla="*/ 435245 w 437017"/>
                <a:gd name="connsiteY35" fmla="*/ 245046 h 437017"/>
                <a:gd name="connsiteX36" fmla="*/ 218509 w 437017"/>
                <a:gd name="connsiteY36" fmla="*/ 145673 h 437017"/>
                <a:gd name="connsiteX37" fmla="*/ 145673 w 437017"/>
                <a:gd name="connsiteY37" fmla="*/ 218509 h 437017"/>
                <a:gd name="connsiteX38" fmla="*/ 218509 w 437017"/>
                <a:gd name="connsiteY38" fmla="*/ 291345 h 437017"/>
                <a:gd name="connsiteX39" fmla="*/ 291345 w 437017"/>
                <a:gd name="connsiteY39" fmla="*/ 218509 h 437017"/>
                <a:gd name="connsiteX40" fmla="*/ 218509 w 437017"/>
                <a:gd name="connsiteY40" fmla="*/ 145673 h 43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7017" h="437017">
                  <a:moveTo>
                    <a:pt x="382123" y="263934"/>
                  </a:moveTo>
                  <a:cubicBezTo>
                    <a:pt x="378385" y="277409"/>
                    <a:pt x="373116" y="290180"/>
                    <a:pt x="366367" y="302101"/>
                  </a:cubicBezTo>
                  <a:lnTo>
                    <a:pt x="390524" y="352940"/>
                  </a:lnTo>
                  <a:cubicBezTo>
                    <a:pt x="379550" y="366949"/>
                    <a:pt x="366949" y="379550"/>
                    <a:pt x="352940" y="390524"/>
                  </a:cubicBezTo>
                  <a:lnTo>
                    <a:pt x="302101" y="366367"/>
                  </a:lnTo>
                  <a:cubicBezTo>
                    <a:pt x="290204" y="373116"/>
                    <a:pt x="277409" y="378385"/>
                    <a:pt x="263934" y="382123"/>
                  </a:cubicBezTo>
                  <a:lnTo>
                    <a:pt x="245046" y="435245"/>
                  </a:lnTo>
                  <a:cubicBezTo>
                    <a:pt x="236330" y="436314"/>
                    <a:pt x="227516" y="437018"/>
                    <a:pt x="218509" y="437018"/>
                  </a:cubicBezTo>
                  <a:cubicBezTo>
                    <a:pt x="209502" y="437018"/>
                    <a:pt x="200688" y="436314"/>
                    <a:pt x="191972" y="435245"/>
                  </a:cubicBezTo>
                  <a:lnTo>
                    <a:pt x="173083" y="382123"/>
                  </a:lnTo>
                  <a:cubicBezTo>
                    <a:pt x="159609" y="378385"/>
                    <a:pt x="146838" y="373116"/>
                    <a:pt x="134917" y="366367"/>
                  </a:cubicBezTo>
                  <a:lnTo>
                    <a:pt x="84077" y="390524"/>
                  </a:lnTo>
                  <a:cubicBezTo>
                    <a:pt x="70069" y="379550"/>
                    <a:pt x="57468" y="366949"/>
                    <a:pt x="46494" y="352940"/>
                  </a:cubicBezTo>
                  <a:lnTo>
                    <a:pt x="70651" y="302101"/>
                  </a:lnTo>
                  <a:cubicBezTo>
                    <a:pt x="63902" y="290204"/>
                    <a:pt x="58633" y="277409"/>
                    <a:pt x="54894" y="263959"/>
                  </a:cubicBezTo>
                  <a:lnTo>
                    <a:pt x="1772" y="245070"/>
                  </a:lnTo>
                  <a:cubicBezTo>
                    <a:pt x="704" y="236330"/>
                    <a:pt x="0" y="227516"/>
                    <a:pt x="0" y="218509"/>
                  </a:cubicBezTo>
                  <a:cubicBezTo>
                    <a:pt x="0" y="209502"/>
                    <a:pt x="704" y="200688"/>
                    <a:pt x="1772" y="191972"/>
                  </a:cubicBezTo>
                  <a:lnTo>
                    <a:pt x="54894" y="173083"/>
                  </a:lnTo>
                  <a:cubicBezTo>
                    <a:pt x="58633" y="159609"/>
                    <a:pt x="63902" y="146838"/>
                    <a:pt x="70651" y="134941"/>
                  </a:cubicBezTo>
                  <a:lnTo>
                    <a:pt x="46494" y="84102"/>
                  </a:lnTo>
                  <a:cubicBezTo>
                    <a:pt x="57468" y="70093"/>
                    <a:pt x="70069" y="57492"/>
                    <a:pt x="84077" y="46518"/>
                  </a:cubicBezTo>
                  <a:lnTo>
                    <a:pt x="134917" y="70675"/>
                  </a:lnTo>
                  <a:cubicBezTo>
                    <a:pt x="146814" y="63926"/>
                    <a:pt x="159609" y="58658"/>
                    <a:pt x="173083" y="54919"/>
                  </a:cubicBezTo>
                  <a:lnTo>
                    <a:pt x="191972" y="1797"/>
                  </a:lnTo>
                  <a:cubicBezTo>
                    <a:pt x="200688" y="704"/>
                    <a:pt x="209502" y="0"/>
                    <a:pt x="218509" y="0"/>
                  </a:cubicBezTo>
                  <a:cubicBezTo>
                    <a:pt x="227516" y="0"/>
                    <a:pt x="236330" y="704"/>
                    <a:pt x="245046" y="1772"/>
                  </a:cubicBezTo>
                  <a:lnTo>
                    <a:pt x="263934" y="54894"/>
                  </a:lnTo>
                  <a:cubicBezTo>
                    <a:pt x="277409" y="58633"/>
                    <a:pt x="290180" y="63902"/>
                    <a:pt x="302101" y="70651"/>
                  </a:cubicBezTo>
                  <a:lnTo>
                    <a:pt x="352940" y="46494"/>
                  </a:lnTo>
                  <a:cubicBezTo>
                    <a:pt x="366949" y="57468"/>
                    <a:pt x="379550" y="70069"/>
                    <a:pt x="390524" y="84077"/>
                  </a:cubicBezTo>
                  <a:lnTo>
                    <a:pt x="366367" y="134917"/>
                  </a:lnTo>
                  <a:cubicBezTo>
                    <a:pt x="373116" y="146814"/>
                    <a:pt x="378385" y="159609"/>
                    <a:pt x="382123" y="173083"/>
                  </a:cubicBezTo>
                  <a:lnTo>
                    <a:pt x="435245" y="191972"/>
                  </a:lnTo>
                  <a:cubicBezTo>
                    <a:pt x="436314" y="200688"/>
                    <a:pt x="437018" y="209502"/>
                    <a:pt x="437018" y="218509"/>
                  </a:cubicBezTo>
                  <a:cubicBezTo>
                    <a:pt x="437018" y="227516"/>
                    <a:pt x="436314" y="236330"/>
                    <a:pt x="435245" y="245046"/>
                  </a:cubicBezTo>
                  <a:close/>
                  <a:moveTo>
                    <a:pt x="218509" y="145673"/>
                  </a:moveTo>
                  <a:cubicBezTo>
                    <a:pt x="178279" y="145673"/>
                    <a:pt x="145673" y="178279"/>
                    <a:pt x="145673" y="218509"/>
                  </a:cubicBezTo>
                  <a:cubicBezTo>
                    <a:pt x="145673" y="258739"/>
                    <a:pt x="178279" y="291345"/>
                    <a:pt x="218509" y="291345"/>
                  </a:cubicBezTo>
                  <a:cubicBezTo>
                    <a:pt x="258739" y="291345"/>
                    <a:pt x="291345" y="258739"/>
                    <a:pt x="291345" y="218509"/>
                  </a:cubicBezTo>
                  <a:cubicBezTo>
                    <a:pt x="291345" y="178279"/>
                    <a:pt x="258739" y="145673"/>
                    <a:pt x="218509" y="145673"/>
                  </a:cubicBezTo>
                  <a:close/>
                </a:path>
              </a:pathLst>
            </a:custGeom>
            <a:grpFill/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50" name="Graphique 16">
              <a:extLst>
                <a:ext uri="{FF2B5EF4-FFF2-40B4-BE49-F238E27FC236}">
                  <a16:creationId xmlns:a16="http://schemas.microsoft.com/office/drawing/2014/main" id="{0931413B-ADED-4929-82AA-F1384A339246}"/>
                </a:ext>
              </a:extLst>
            </p:cNvPr>
            <p:cNvGrpSpPr/>
            <p:nvPr/>
          </p:nvGrpSpPr>
          <p:grpSpPr>
            <a:xfrm>
              <a:off x="4526935" y="2043500"/>
              <a:ext cx="1436671" cy="553944"/>
              <a:chOff x="4526935" y="2043500"/>
              <a:chExt cx="1436671" cy="553944"/>
            </a:xfrm>
            <a:grpFill/>
          </p:grpSpPr>
          <p:sp>
            <p:nvSpPr>
              <p:cNvPr id="51" name="Forme libre : forme 22">
                <a:extLst>
                  <a:ext uri="{FF2B5EF4-FFF2-40B4-BE49-F238E27FC236}">
                    <a16:creationId xmlns:a16="http://schemas.microsoft.com/office/drawing/2014/main" id="{0AE8F963-9B11-4F8E-90DF-7DF2EF31CDB5}"/>
                  </a:ext>
                </a:extLst>
              </p:cNvPr>
              <p:cNvSpPr/>
              <p:nvPr/>
            </p:nvSpPr>
            <p:spPr>
              <a:xfrm>
                <a:off x="5789358" y="2043500"/>
                <a:ext cx="174248" cy="505046"/>
              </a:xfrm>
              <a:custGeom>
                <a:avLst/>
                <a:gdLst>
                  <a:gd name="connsiteX0" fmla="*/ 174249 w 174248"/>
                  <a:gd name="connsiteY0" fmla="*/ 29037 h 505046"/>
                  <a:gd name="connsiteX1" fmla="*/ 29037 w 174248"/>
                  <a:gd name="connsiteY1" fmla="*/ 0 h 505046"/>
                  <a:gd name="connsiteX2" fmla="*/ 0 w 174248"/>
                  <a:gd name="connsiteY2" fmla="*/ 145187 h 505046"/>
                  <a:gd name="connsiteX3" fmla="*/ 47611 w 174248"/>
                  <a:gd name="connsiteY3" fmla="*/ 154729 h 505046"/>
                  <a:gd name="connsiteX4" fmla="*/ 60697 w 174248"/>
                  <a:gd name="connsiteY4" fmla="*/ 89370 h 505046"/>
                  <a:gd name="connsiteX5" fmla="*/ 96654 w 174248"/>
                  <a:gd name="connsiteY5" fmla="*/ 247061 h 505046"/>
                  <a:gd name="connsiteX6" fmla="*/ 16777 w 174248"/>
                  <a:gd name="connsiteY6" fmla="*/ 474674 h 505046"/>
                  <a:gd name="connsiteX7" fmla="*/ 54676 w 174248"/>
                  <a:gd name="connsiteY7" fmla="*/ 505047 h 505046"/>
                  <a:gd name="connsiteX8" fmla="*/ 145211 w 174248"/>
                  <a:gd name="connsiteY8" fmla="*/ 247061 h 505046"/>
                  <a:gd name="connsiteX9" fmla="*/ 102578 w 174248"/>
                  <a:gd name="connsiteY9" fmla="*/ 64217 h 505046"/>
                  <a:gd name="connsiteX10" fmla="*/ 164731 w 174248"/>
                  <a:gd name="connsiteY10" fmla="*/ 76648 h 50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248" h="505046">
                    <a:moveTo>
                      <a:pt x="174249" y="29037"/>
                    </a:moveTo>
                    <a:lnTo>
                      <a:pt x="29037" y="0"/>
                    </a:lnTo>
                    <a:lnTo>
                      <a:pt x="0" y="145187"/>
                    </a:lnTo>
                    <a:lnTo>
                      <a:pt x="47611" y="154729"/>
                    </a:lnTo>
                    <a:lnTo>
                      <a:pt x="60697" y="89370"/>
                    </a:lnTo>
                    <a:cubicBezTo>
                      <a:pt x="84223" y="138316"/>
                      <a:pt x="96654" y="192264"/>
                      <a:pt x="96654" y="247061"/>
                    </a:cubicBezTo>
                    <a:cubicBezTo>
                      <a:pt x="96654" y="330774"/>
                      <a:pt x="69024" y="409486"/>
                      <a:pt x="16777" y="474674"/>
                    </a:cubicBezTo>
                    <a:lnTo>
                      <a:pt x="54676" y="505047"/>
                    </a:lnTo>
                    <a:cubicBezTo>
                      <a:pt x="113066" y="432186"/>
                      <a:pt x="145211" y="340583"/>
                      <a:pt x="145211" y="247061"/>
                    </a:cubicBezTo>
                    <a:cubicBezTo>
                      <a:pt x="145211" y="183475"/>
                      <a:pt x="130523" y="120787"/>
                      <a:pt x="102578" y="64217"/>
                    </a:cubicBezTo>
                    <a:lnTo>
                      <a:pt x="164731" y="76648"/>
                    </a:lnTo>
                    <a:close/>
                  </a:path>
                </a:pathLst>
              </a:custGeom>
              <a:grpFill/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 : forme 23">
                <a:extLst>
                  <a:ext uri="{FF2B5EF4-FFF2-40B4-BE49-F238E27FC236}">
                    <a16:creationId xmlns:a16="http://schemas.microsoft.com/office/drawing/2014/main" id="{F26778C9-F9A4-4F53-8AAD-B59C634E13B0}"/>
                  </a:ext>
                </a:extLst>
              </p:cNvPr>
              <p:cNvSpPr/>
              <p:nvPr/>
            </p:nvSpPr>
            <p:spPr>
              <a:xfrm>
                <a:off x="4526935" y="2273396"/>
                <a:ext cx="616486" cy="324048"/>
              </a:xfrm>
              <a:custGeom>
                <a:avLst/>
                <a:gdLst>
                  <a:gd name="connsiteX0" fmla="*/ 526485 w 616486"/>
                  <a:gd name="connsiteY0" fmla="*/ 0 h 324048"/>
                  <a:gd name="connsiteX1" fmla="*/ 492155 w 616486"/>
                  <a:gd name="connsiteY1" fmla="*/ 34330 h 324048"/>
                  <a:gd name="connsiteX2" fmla="*/ 525150 w 616486"/>
                  <a:gd name="connsiteY2" fmla="*/ 67325 h 324048"/>
                  <a:gd name="connsiteX3" fmla="*/ 485041 w 616486"/>
                  <a:gd name="connsiteY3" fmla="*/ 65723 h 324048"/>
                  <a:gd name="connsiteX4" fmla="*/ 0 w 616486"/>
                  <a:gd name="connsiteY4" fmla="*/ 292948 h 324048"/>
                  <a:gd name="connsiteX5" fmla="*/ 37292 w 616486"/>
                  <a:gd name="connsiteY5" fmla="*/ 324049 h 324048"/>
                  <a:gd name="connsiteX6" fmla="*/ 485041 w 616486"/>
                  <a:gd name="connsiteY6" fmla="*/ 114280 h 324048"/>
                  <a:gd name="connsiteX7" fmla="*/ 522066 w 616486"/>
                  <a:gd name="connsiteY7" fmla="*/ 115761 h 324048"/>
                  <a:gd name="connsiteX8" fmla="*/ 492155 w 616486"/>
                  <a:gd name="connsiteY8" fmla="*/ 145673 h 324048"/>
                  <a:gd name="connsiteX9" fmla="*/ 526485 w 616486"/>
                  <a:gd name="connsiteY9" fmla="*/ 180003 h 324048"/>
                  <a:gd name="connsiteX10" fmla="*/ 616486 w 616486"/>
                  <a:gd name="connsiteY10" fmla="*/ 90001 h 32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486" h="324048">
                    <a:moveTo>
                      <a:pt x="526485" y="0"/>
                    </a:moveTo>
                    <a:lnTo>
                      <a:pt x="492155" y="34330"/>
                    </a:lnTo>
                    <a:lnTo>
                      <a:pt x="525150" y="67325"/>
                    </a:lnTo>
                    <a:cubicBezTo>
                      <a:pt x="511796" y="66475"/>
                      <a:pt x="498419" y="65723"/>
                      <a:pt x="485041" y="65723"/>
                    </a:cubicBezTo>
                    <a:cubicBezTo>
                      <a:pt x="297221" y="65723"/>
                      <a:pt x="120423" y="148537"/>
                      <a:pt x="0" y="292948"/>
                    </a:cubicBezTo>
                    <a:lnTo>
                      <a:pt x="37292" y="324049"/>
                    </a:lnTo>
                    <a:cubicBezTo>
                      <a:pt x="148465" y="190734"/>
                      <a:pt x="311642" y="114280"/>
                      <a:pt x="485041" y="114280"/>
                    </a:cubicBezTo>
                    <a:cubicBezTo>
                      <a:pt x="497399" y="114280"/>
                      <a:pt x="509733" y="114984"/>
                      <a:pt x="522066" y="115761"/>
                    </a:cubicBezTo>
                    <a:lnTo>
                      <a:pt x="492155" y="145673"/>
                    </a:lnTo>
                    <a:lnTo>
                      <a:pt x="526485" y="180003"/>
                    </a:lnTo>
                    <a:lnTo>
                      <a:pt x="616486" y="90001"/>
                    </a:lnTo>
                    <a:close/>
                  </a:path>
                </a:pathLst>
              </a:custGeom>
              <a:grpFill/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53" name="Graphique 25">
            <a:extLst>
              <a:ext uri="{FF2B5EF4-FFF2-40B4-BE49-F238E27FC236}">
                <a16:creationId xmlns:a16="http://schemas.microsoft.com/office/drawing/2014/main" id="{A0820AB1-A6A8-42C9-9407-4C98B9EACA4E}"/>
              </a:ext>
            </a:extLst>
          </p:cNvPr>
          <p:cNvGrpSpPr/>
          <p:nvPr/>
        </p:nvGrpSpPr>
        <p:grpSpPr>
          <a:xfrm>
            <a:off x="9146022" y="2276382"/>
            <a:ext cx="1540029" cy="1540028"/>
            <a:chOff x="3657600" y="990602"/>
            <a:chExt cx="4876800" cy="4876797"/>
          </a:xfrm>
          <a:solidFill>
            <a:schemeClr val="tx2"/>
          </a:solidFill>
        </p:grpSpPr>
        <p:sp>
          <p:nvSpPr>
            <p:cNvPr id="54" name="Forme libre : forme 27">
              <a:extLst>
                <a:ext uri="{FF2B5EF4-FFF2-40B4-BE49-F238E27FC236}">
                  <a16:creationId xmlns:a16="http://schemas.microsoft.com/office/drawing/2014/main" id="{2B503487-E98F-4F10-B07E-B727665B1BCA}"/>
                </a:ext>
              </a:extLst>
            </p:cNvPr>
            <p:cNvSpPr/>
            <p:nvPr/>
          </p:nvSpPr>
          <p:spPr>
            <a:xfrm>
              <a:off x="3657600" y="1370533"/>
              <a:ext cx="4496866" cy="4496866"/>
            </a:xfrm>
            <a:custGeom>
              <a:avLst/>
              <a:gdLst>
                <a:gd name="connsiteX0" fmla="*/ 4496867 w 4496866"/>
                <a:gd name="connsiteY0" fmla="*/ 2248434 h 4496866"/>
                <a:gd name="connsiteX1" fmla="*/ 2248434 w 4496866"/>
                <a:gd name="connsiteY1" fmla="*/ 4496867 h 4496866"/>
                <a:gd name="connsiteX2" fmla="*/ 0 w 4496866"/>
                <a:gd name="connsiteY2" fmla="*/ 2248434 h 4496866"/>
                <a:gd name="connsiteX3" fmla="*/ 2248434 w 4496866"/>
                <a:gd name="connsiteY3" fmla="*/ 0 h 4496866"/>
                <a:gd name="connsiteX4" fmla="*/ 4496867 w 4496866"/>
                <a:gd name="connsiteY4" fmla="*/ 2248434 h 44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6866" h="4496866">
                  <a:moveTo>
                    <a:pt x="4496867" y="2248434"/>
                  </a:moveTo>
                  <a:cubicBezTo>
                    <a:pt x="4496867" y="3490209"/>
                    <a:pt x="3490209" y="4496867"/>
                    <a:pt x="2248434" y="4496867"/>
                  </a:cubicBezTo>
                  <a:cubicBezTo>
                    <a:pt x="1006658" y="4496867"/>
                    <a:pt x="0" y="3490209"/>
                    <a:pt x="0" y="2248434"/>
                  </a:cubicBezTo>
                  <a:cubicBezTo>
                    <a:pt x="0" y="1006658"/>
                    <a:pt x="1006658" y="0"/>
                    <a:pt x="2248434" y="0"/>
                  </a:cubicBezTo>
                  <a:cubicBezTo>
                    <a:pt x="3490209" y="0"/>
                    <a:pt x="4496867" y="1006658"/>
                    <a:pt x="4496867" y="2248434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28">
              <a:extLst>
                <a:ext uri="{FF2B5EF4-FFF2-40B4-BE49-F238E27FC236}">
                  <a16:creationId xmlns:a16="http://schemas.microsoft.com/office/drawing/2014/main" id="{B3869C9F-4CF7-47DA-900B-1C4596AFF20B}"/>
                </a:ext>
              </a:extLst>
            </p:cNvPr>
            <p:cNvSpPr/>
            <p:nvPr/>
          </p:nvSpPr>
          <p:spPr>
            <a:xfrm>
              <a:off x="4275658" y="1988581"/>
              <a:ext cx="3260769" cy="3260769"/>
            </a:xfrm>
            <a:custGeom>
              <a:avLst/>
              <a:gdLst>
                <a:gd name="connsiteX0" fmla="*/ 3260770 w 3260769"/>
                <a:gd name="connsiteY0" fmla="*/ 1630385 h 3260769"/>
                <a:gd name="connsiteX1" fmla="*/ 1630385 w 3260769"/>
                <a:gd name="connsiteY1" fmla="*/ 3260770 h 3260769"/>
                <a:gd name="connsiteX2" fmla="*/ 0 w 3260769"/>
                <a:gd name="connsiteY2" fmla="*/ 1630385 h 3260769"/>
                <a:gd name="connsiteX3" fmla="*/ 1630385 w 3260769"/>
                <a:gd name="connsiteY3" fmla="*/ 0 h 3260769"/>
                <a:gd name="connsiteX4" fmla="*/ 3260770 w 3260769"/>
                <a:gd name="connsiteY4" fmla="*/ 1630385 h 326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769" h="3260769">
                  <a:moveTo>
                    <a:pt x="3260770" y="1630385"/>
                  </a:moveTo>
                  <a:cubicBezTo>
                    <a:pt x="3260770" y="2530821"/>
                    <a:pt x="2530822" y="3260770"/>
                    <a:pt x="1630385" y="3260770"/>
                  </a:cubicBezTo>
                  <a:cubicBezTo>
                    <a:pt x="729948" y="3260770"/>
                    <a:pt x="0" y="2530821"/>
                    <a:pt x="0" y="1630385"/>
                  </a:cubicBezTo>
                  <a:cubicBezTo>
                    <a:pt x="0" y="729948"/>
                    <a:pt x="729948" y="0"/>
                    <a:pt x="1630385" y="0"/>
                  </a:cubicBezTo>
                  <a:cubicBezTo>
                    <a:pt x="2530822" y="0"/>
                    <a:pt x="3260770" y="729948"/>
                    <a:pt x="3260770" y="1630385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29">
              <a:extLst>
                <a:ext uri="{FF2B5EF4-FFF2-40B4-BE49-F238E27FC236}">
                  <a16:creationId xmlns:a16="http://schemas.microsoft.com/office/drawing/2014/main" id="{88EBA718-F067-4A33-BD11-F1C5704A4E45}"/>
                </a:ext>
              </a:extLst>
            </p:cNvPr>
            <p:cNvSpPr/>
            <p:nvPr/>
          </p:nvSpPr>
          <p:spPr>
            <a:xfrm>
              <a:off x="4893716" y="2606640"/>
              <a:ext cx="2024653" cy="2024653"/>
            </a:xfrm>
            <a:custGeom>
              <a:avLst/>
              <a:gdLst>
                <a:gd name="connsiteX0" fmla="*/ 2024653 w 2024653"/>
                <a:gd name="connsiteY0" fmla="*/ 1012327 h 2024653"/>
                <a:gd name="connsiteX1" fmla="*/ 1012327 w 2024653"/>
                <a:gd name="connsiteY1" fmla="*/ 2024653 h 2024653"/>
                <a:gd name="connsiteX2" fmla="*/ 0 w 2024653"/>
                <a:gd name="connsiteY2" fmla="*/ 1012327 h 2024653"/>
                <a:gd name="connsiteX3" fmla="*/ 1012327 w 2024653"/>
                <a:gd name="connsiteY3" fmla="*/ 0 h 2024653"/>
                <a:gd name="connsiteX4" fmla="*/ 2024653 w 2024653"/>
                <a:gd name="connsiteY4" fmla="*/ 1012327 h 202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53" h="2024653">
                  <a:moveTo>
                    <a:pt x="2024653" y="1012327"/>
                  </a:moveTo>
                  <a:cubicBezTo>
                    <a:pt x="2024653" y="1571419"/>
                    <a:pt x="1571419" y="2024653"/>
                    <a:pt x="1012327" y="2024653"/>
                  </a:cubicBezTo>
                  <a:cubicBezTo>
                    <a:pt x="453234" y="2024653"/>
                    <a:pt x="0" y="1571419"/>
                    <a:pt x="0" y="1012327"/>
                  </a:cubicBezTo>
                  <a:cubicBezTo>
                    <a:pt x="0" y="453234"/>
                    <a:pt x="453234" y="0"/>
                    <a:pt x="1012327" y="0"/>
                  </a:cubicBezTo>
                  <a:cubicBezTo>
                    <a:pt x="1571419" y="0"/>
                    <a:pt x="2024653" y="453234"/>
                    <a:pt x="2024653" y="101232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30">
              <a:extLst>
                <a:ext uri="{FF2B5EF4-FFF2-40B4-BE49-F238E27FC236}">
                  <a16:creationId xmlns:a16="http://schemas.microsoft.com/office/drawing/2014/main" id="{0ED8B2ED-559F-4DE3-93EE-55B1770B6D96}"/>
                </a:ext>
              </a:extLst>
            </p:cNvPr>
            <p:cNvSpPr/>
            <p:nvPr/>
          </p:nvSpPr>
          <p:spPr>
            <a:xfrm>
              <a:off x="5511765" y="3224688"/>
              <a:ext cx="788555" cy="788555"/>
            </a:xfrm>
            <a:custGeom>
              <a:avLst/>
              <a:gdLst>
                <a:gd name="connsiteX0" fmla="*/ 788556 w 788555"/>
                <a:gd name="connsiteY0" fmla="*/ 394278 h 788555"/>
                <a:gd name="connsiteX1" fmla="*/ 394278 w 788555"/>
                <a:gd name="connsiteY1" fmla="*/ 788556 h 788555"/>
                <a:gd name="connsiteX2" fmla="*/ 0 w 788555"/>
                <a:gd name="connsiteY2" fmla="*/ 394278 h 788555"/>
                <a:gd name="connsiteX3" fmla="*/ 394278 w 788555"/>
                <a:gd name="connsiteY3" fmla="*/ 0 h 788555"/>
                <a:gd name="connsiteX4" fmla="*/ 788556 w 788555"/>
                <a:gd name="connsiteY4" fmla="*/ 394278 h 78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555" h="788555">
                  <a:moveTo>
                    <a:pt x="788556" y="394278"/>
                  </a:moveTo>
                  <a:cubicBezTo>
                    <a:pt x="788556" y="612031"/>
                    <a:pt x="612032" y="788556"/>
                    <a:pt x="394278" y="788556"/>
                  </a:cubicBezTo>
                  <a:cubicBezTo>
                    <a:pt x="176524" y="788556"/>
                    <a:pt x="0" y="612032"/>
                    <a:pt x="0" y="394278"/>
                  </a:cubicBezTo>
                  <a:cubicBezTo>
                    <a:pt x="0" y="176524"/>
                    <a:pt x="176524" y="0"/>
                    <a:pt x="394278" y="0"/>
                  </a:cubicBezTo>
                  <a:cubicBezTo>
                    <a:pt x="612032" y="0"/>
                    <a:pt x="788556" y="176524"/>
                    <a:pt x="788556" y="39427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58" name="Graphique 25">
              <a:extLst>
                <a:ext uri="{FF2B5EF4-FFF2-40B4-BE49-F238E27FC236}">
                  <a16:creationId xmlns:a16="http://schemas.microsoft.com/office/drawing/2014/main" id="{A0820AB1-A6A8-42C9-9407-4C98B9EACA4E}"/>
                </a:ext>
              </a:extLst>
            </p:cNvPr>
            <p:cNvGrpSpPr/>
            <p:nvPr/>
          </p:nvGrpSpPr>
          <p:grpSpPr>
            <a:xfrm>
              <a:off x="5832462" y="990602"/>
              <a:ext cx="2701938" cy="2701925"/>
              <a:chOff x="5832462" y="990602"/>
              <a:chExt cx="2701938" cy="2701925"/>
            </a:xfrm>
            <a:grpFill/>
          </p:grpSpPr>
          <p:sp>
            <p:nvSpPr>
              <p:cNvPr id="59" name="Forme libre : forme 33">
                <a:extLst>
                  <a:ext uri="{FF2B5EF4-FFF2-40B4-BE49-F238E27FC236}">
                    <a16:creationId xmlns:a16="http://schemas.microsoft.com/office/drawing/2014/main" id="{9F44FEEF-0D02-4C29-8AAF-C4D1D9070DBE}"/>
                  </a:ext>
                </a:extLst>
              </p:cNvPr>
              <p:cNvSpPr/>
              <p:nvPr/>
            </p:nvSpPr>
            <p:spPr>
              <a:xfrm>
                <a:off x="7466611" y="990602"/>
                <a:ext cx="609902" cy="1039022"/>
              </a:xfrm>
              <a:custGeom>
                <a:avLst/>
                <a:gdLst>
                  <a:gd name="connsiteX0" fmla="*/ 523844 w 609902"/>
                  <a:gd name="connsiteY0" fmla="*/ 10256 h 1039022"/>
                  <a:gd name="connsiteX1" fmla="*/ 30592 w 609902"/>
                  <a:gd name="connsiteY1" fmla="*/ 503508 h 1039022"/>
                  <a:gd name="connsiteX2" fmla="*/ 207 w 609902"/>
                  <a:gd name="connsiteY2" fmla="*/ 583909 h 1039022"/>
                  <a:gd name="connsiteX3" fmla="*/ 28772 w 609902"/>
                  <a:gd name="connsiteY3" fmla="*/ 1039023 h 1039022"/>
                  <a:gd name="connsiteX4" fmla="*/ 609902 w 609902"/>
                  <a:gd name="connsiteY4" fmla="*/ 457893 h 1039022"/>
                  <a:gd name="connsiteX5" fmla="*/ 583213 w 609902"/>
                  <a:gd name="connsiteY5" fmla="*/ 32697 h 1039022"/>
                  <a:gd name="connsiteX6" fmla="*/ 523844 w 609902"/>
                  <a:gd name="connsiteY6" fmla="*/ 10256 h 103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902" h="1039022">
                    <a:moveTo>
                      <a:pt x="523844" y="10256"/>
                    </a:moveTo>
                    <a:lnTo>
                      <a:pt x="30592" y="503508"/>
                    </a:lnTo>
                    <a:cubicBezTo>
                      <a:pt x="9389" y="524711"/>
                      <a:pt x="-1679" y="553991"/>
                      <a:pt x="207" y="583909"/>
                    </a:cubicBezTo>
                    <a:lnTo>
                      <a:pt x="28772" y="1039023"/>
                    </a:lnTo>
                    <a:lnTo>
                      <a:pt x="609902" y="457893"/>
                    </a:lnTo>
                    <a:lnTo>
                      <a:pt x="583213" y="32697"/>
                    </a:lnTo>
                    <a:cubicBezTo>
                      <a:pt x="581337" y="2769"/>
                      <a:pt x="545046" y="-10947"/>
                      <a:pt x="523844" y="10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 : forme 34">
                <a:extLst>
                  <a:ext uri="{FF2B5EF4-FFF2-40B4-BE49-F238E27FC236}">
                    <a16:creationId xmlns:a16="http://schemas.microsoft.com/office/drawing/2014/main" id="{063DF118-9F23-48AE-8143-50EF655F87F0}"/>
                  </a:ext>
                </a:extLst>
              </p:cNvPr>
              <p:cNvSpPr/>
              <p:nvPr/>
            </p:nvSpPr>
            <p:spPr>
              <a:xfrm>
                <a:off x="7495384" y="1448485"/>
                <a:ext cx="1039016" cy="609902"/>
              </a:xfrm>
              <a:custGeom>
                <a:avLst/>
                <a:gdLst>
                  <a:gd name="connsiteX0" fmla="*/ 1028767 w 1039016"/>
                  <a:gd name="connsiteY0" fmla="*/ 86058 h 609902"/>
                  <a:gd name="connsiteX1" fmla="*/ 535515 w 1039016"/>
                  <a:gd name="connsiteY1" fmla="*/ 579311 h 609902"/>
                  <a:gd name="connsiteX2" fmla="*/ 455114 w 1039016"/>
                  <a:gd name="connsiteY2" fmla="*/ 609695 h 609902"/>
                  <a:gd name="connsiteX3" fmla="*/ 0 w 1039016"/>
                  <a:gd name="connsiteY3" fmla="*/ 581130 h 609902"/>
                  <a:gd name="connsiteX4" fmla="*/ 581130 w 1039016"/>
                  <a:gd name="connsiteY4" fmla="*/ 0 h 609902"/>
                  <a:gd name="connsiteX5" fmla="*/ 1006326 w 1039016"/>
                  <a:gd name="connsiteY5" fmla="*/ 26689 h 609902"/>
                  <a:gd name="connsiteX6" fmla="*/ 1028767 w 1039016"/>
                  <a:gd name="connsiteY6" fmla="*/ 86058 h 60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9016" h="609902">
                    <a:moveTo>
                      <a:pt x="1028767" y="86058"/>
                    </a:moveTo>
                    <a:lnTo>
                      <a:pt x="535515" y="579311"/>
                    </a:lnTo>
                    <a:cubicBezTo>
                      <a:pt x="514312" y="600513"/>
                      <a:pt x="485032" y="611581"/>
                      <a:pt x="455114" y="609695"/>
                    </a:cubicBezTo>
                    <a:lnTo>
                      <a:pt x="0" y="581130"/>
                    </a:lnTo>
                    <a:lnTo>
                      <a:pt x="581130" y="0"/>
                    </a:lnTo>
                    <a:lnTo>
                      <a:pt x="1006326" y="26689"/>
                    </a:lnTo>
                    <a:cubicBezTo>
                      <a:pt x="1036244" y="28565"/>
                      <a:pt x="1049960" y="64865"/>
                      <a:pt x="1028767" y="86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 : forme 35">
                <a:extLst>
                  <a:ext uri="{FF2B5EF4-FFF2-40B4-BE49-F238E27FC236}">
                    <a16:creationId xmlns:a16="http://schemas.microsoft.com/office/drawing/2014/main" id="{37E0C50C-ECB3-4D29-BAFD-A436D74DE191}"/>
                  </a:ext>
                </a:extLst>
              </p:cNvPr>
              <p:cNvSpPr/>
              <p:nvPr/>
            </p:nvSpPr>
            <p:spPr>
              <a:xfrm>
                <a:off x="5832462" y="1088364"/>
                <a:ext cx="2604182" cy="2604163"/>
              </a:xfrm>
              <a:custGeom>
                <a:avLst/>
                <a:gdLst>
                  <a:gd name="connsiteX0" fmla="*/ 73571 w 2604182"/>
                  <a:gd name="connsiteY0" fmla="*/ 2604164 h 2604163"/>
                  <a:gd name="connsiteX1" fmla="*/ 21545 w 2604182"/>
                  <a:gd name="connsiteY1" fmla="*/ 2582618 h 2604163"/>
                  <a:gd name="connsiteX2" fmla="*/ 21545 w 2604182"/>
                  <a:gd name="connsiteY2" fmla="*/ 2478577 h 2604163"/>
                  <a:gd name="connsiteX3" fmla="*/ 2478586 w 2604182"/>
                  <a:gd name="connsiteY3" fmla="*/ 21546 h 2604163"/>
                  <a:gd name="connsiteX4" fmla="*/ 2582637 w 2604182"/>
                  <a:gd name="connsiteY4" fmla="*/ 21546 h 2604163"/>
                  <a:gd name="connsiteX5" fmla="*/ 2582637 w 2604182"/>
                  <a:gd name="connsiteY5" fmla="*/ 125587 h 2604163"/>
                  <a:gd name="connsiteX6" fmla="*/ 125597 w 2604182"/>
                  <a:gd name="connsiteY6" fmla="*/ 2582618 h 2604163"/>
                  <a:gd name="connsiteX7" fmla="*/ 73571 w 2604182"/>
                  <a:gd name="connsiteY7" fmla="*/ 2604164 h 260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4182" h="2604163">
                    <a:moveTo>
                      <a:pt x="73571" y="2604164"/>
                    </a:moveTo>
                    <a:cubicBezTo>
                      <a:pt x="54750" y="2604164"/>
                      <a:pt x="35919" y="2596982"/>
                      <a:pt x="21545" y="2582618"/>
                    </a:cubicBezTo>
                    <a:cubicBezTo>
                      <a:pt x="-7182" y="2553891"/>
                      <a:pt x="-7182" y="2507304"/>
                      <a:pt x="21545" y="2478577"/>
                    </a:cubicBezTo>
                    <a:lnTo>
                      <a:pt x="2478586" y="21546"/>
                    </a:lnTo>
                    <a:cubicBezTo>
                      <a:pt x="2507323" y="-7182"/>
                      <a:pt x="2553900" y="-7182"/>
                      <a:pt x="2582637" y="21546"/>
                    </a:cubicBezTo>
                    <a:cubicBezTo>
                      <a:pt x="2611365" y="50273"/>
                      <a:pt x="2611365" y="96860"/>
                      <a:pt x="2582637" y="125587"/>
                    </a:cubicBezTo>
                    <a:lnTo>
                      <a:pt x="125597" y="2582618"/>
                    </a:lnTo>
                    <a:cubicBezTo>
                      <a:pt x="111233" y="2596982"/>
                      <a:pt x="92392" y="2604164"/>
                      <a:pt x="73571" y="2604164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85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1A65894-8A0C-4CAD-96AC-A545B6C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de-DE" dirty="0" err="1" smtClean="0"/>
              <a:t>Quid</a:t>
            </a:r>
            <a:r>
              <a:rPr lang="de-DE" dirty="0" smtClean="0"/>
              <a:t> des </a:t>
            </a:r>
            <a:r>
              <a:rPr lang="de-DE" dirty="0" err="1" smtClean="0"/>
              <a:t>territoires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fr-FR" sz="2800" dirty="0">
                <a:solidFill>
                  <a:srgbClr val="001932">
                    <a:lumMod val="90000"/>
                    <a:lumOff val="10000"/>
                  </a:srgbClr>
                </a:solidFill>
                <a:ea typeface="+mn-ea"/>
                <a:cs typeface="+mn-cs"/>
              </a:rPr>
              <a:t>Plusieurs défis</a:t>
            </a:r>
            <a:r>
              <a:rPr lang="fr-FR" sz="2800" dirty="0" smtClean="0">
                <a:solidFill>
                  <a:srgbClr val="001932">
                    <a:lumMod val="90000"/>
                    <a:lumOff val="10000"/>
                  </a:srgbClr>
                </a:solidFill>
                <a:ea typeface="+mn-ea"/>
                <a:cs typeface="+mn-cs"/>
              </a:rPr>
              <a:t>:</a:t>
            </a:r>
            <a:endParaRPr lang="fr-FR" sz="44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sz="2400" dirty="0"/>
              <a:t>Données régulières;</a:t>
            </a:r>
          </a:p>
          <a:p>
            <a:endParaRPr lang="fr-LU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sz="2400" dirty="0"/>
              <a:t>Existence d’un indice socioéconomique au niveau des communes</a:t>
            </a:r>
          </a:p>
          <a:p>
            <a:endParaRPr lang="fr-LU" sz="2400" dirty="0"/>
          </a:p>
        </p:txBody>
      </p:sp>
      <p:sp>
        <p:nvSpPr>
          <p:cNvPr id="19" name="Media Placeholder 18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2" name="Media Placeholder 21"/>
          <p:cNvSpPr>
            <a:spLocks noGrp="1"/>
          </p:cNvSpPr>
          <p:nvPr>
            <p:ph type="media" sz="quarter" idx="34"/>
          </p:nvPr>
        </p:nvSpPr>
        <p:spPr/>
      </p:sp>
      <p:sp>
        <p:nvSpPr>
          <p:cNvPr id="23" name="Media Placeholder 22"/>
          <p:cNvSpPr>
            <a:spLocks noGrp="1"/>
          </p:cNvSpPr>
          <p:nvPr>
            <p:ph type="media" sz="quarter" idx="38"/>
          </p:nvPr>
        </p:nvSpPr>
        <p:spPr/>
      </p:sp>
      <p:sp>
        <p:nvSpPr>
          <p:cNvPr id="24" name="Media Placeholder 23"/>
          <p:cNvSpPr>
            <a:spLocks noGrp="1"/>
          </p:cNvSpPr>
          <p:nvPr>
            <p:ph type="media" sz="quarter" idx="39"/>
          </p:nvPr>
        </p:nvSpPr>
        <p:spPr/>
      </p:sp>
      <p:sp>
        <p:nvSpPr>
          <p:cNvPr id="25" name="Media Placeholder 24"/>
          <p:cNvSpPr>
            <a:spLocks noGrp="1"/>
          </p:cNvSpPr>
          <p:nvPr>
            <p:ph type="media" sz="quarter" idx="41"/>
          </p:nvPr>
        </p:nvSpPr>
        <p:spPr/>
      </p:sp>
      <p:sp>
        <p:nvSpPr>
          <p:cNvPr id="26" name="Picture Placeholder 25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44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905478" y="746116"/>
            <a:ext cx="508000" cy="508000"/>
            <a:chOff x="5842000" y="3175000"/>
            <a:chExt cx="508000" cy="508000"/>
          </a:xfrm>
        </p:grpSpPr>
        <p:sp>
          <p:nvSpPr>
            <p:cNvPr id="10" name="Freeform 2803"/>
            <p:cNvSpPr>
              <a:spLocks/>
            </p:cNvSpPr>
            <p:nvPr/>
          </p:nvSpPr>
          <p:spPr bwMode="auto">
            <a:xfrm>
              <a:off x="5857875" y="3517900"/>
              <a:ext cx="476250" cy="165100"/>
            </a:xfrm>
            <a:custGeom>
              <a:avLst/>
              <a:gdLst>
                <a:gd name="T0" fmla="*/ 62 w 124"/>
                <a:gd name="T1" fmla="*/ 43 h 43"/>
                <a:gd name="T2" fmla="*/ 124 w 124"/>
                <a:gd name="T3" fmla="*/ 0 h 43"/>
                <a:gd name="T4" fmla="*/ 0 w 124"/>
                <a:gd name="T5" fmla="*/ 0 h 43"/>
                <a:gd name="T6" fmla="*/ 62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90" y="43"/>
                    <a:pt x="114" y="25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5"/>
                    <a:pt x="34" y="43"/>
                    <a:pt x="62" y="43"/>
                  </a:cubicBezTo>
                  <a:close/>
                </a:path>
              </a:pathLst>
            </a:custGeom>
            <a:solidFill>
              <a:srgbClr val="00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1" name="Freeform 2804"/>
            <p:cNvSpPr>
              <a:spLocks/>
            </p:cNvSpPr>
            <p:nvPr/>
          </p:nvSpPr>
          <p:spPr bwMode="auto">
            <a:xfrm>
              <a:off x="5857875" y="3175000"/>
              <a:ext cx="476250" cy="165100"/>
            </a:xfrm>
            <a:custGeom>
              <a:avLst/>
              <a:gdLst>
                <a:gd name="T0" fmla="*/ 124 w 124"/>
                <a:gd name="T1" fmla="*/ 43 h 43"/>
                <a:gd name="T2" fmla="*/ 62 w 124"/>
                <a:gd name="T3" fmla="*/ 0 h 43"/>
                <a:gd name="T4" fmla="*/ 0 w 124"/>
                <a:gd name="T5" fmla="*/ 43 h 43"/>
                <a:gd name="T6" fmla="*/ 124 w 1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43">
                  <a:moveTo>
                    <a:pt x="124" y="43"/>
                  </a:moveTo>
                  <a:cubicBezTo>
                    <a:pt x="114" y="18"/>
                    <a:pt x="90" y="0"/>
                    <a:pt x="62" y="0"/>
                  </a:cubicBezTo>
                  <a:cubicBezTo>
                    <a:pt x="34" y="0"/>
                    <a:pt x="9" y="18"/>
                    <a:pt x="0" y="43"/>
                  </a:cubicBezTo>
                  <a:cubicBezTo>
                    <a:pt x="124" y="43"/>
                    <a:pt x="124" y="43"/>
                    <a:pt x="124" y="43"/>
                  </a:cubicBezTo>
                  <a:close/>
                </a:path>
              </a:pathLst>
            </a:custGeom>
            <a:solidFill>
              <a:srgbClr val="EF3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2" name="Freeform 2805"/>
            <p:cNvSpPr>
              <a:spLocks/>
            </p:cNvSpPr>
            <p:nvPr/>
          </p:nvSpPr>
          <p:spPr bwMode="auto">
            <a:xfrm>
              <a:off x="5842000" y="3340100"/>
              <a:ext cx="508000" cy="177800"/>
            </a:xfrm>
            <a:custGeom>
              <a:avLst/>
              <a:gdLst>
                <a:gd name="T0" fmla="*/ 128 w 132"/>
                <a:gd name="T1" fmla="*/ 0 h 46"/>
                <a:gd name="T2" fmla="*/ 128 w 132"/>
                <a:gd name="T3" fmla="*/ 0 h 46"/>
                <a:gd name="T4" fmla="*/ 4 w 132"/>
                <a:gd name="T5" fmla="*/ 0 h 46"/>
                <a:gd name="T6" fmla="*/ 0 w 132"/>
                <a:gd name="T7" fmla="*/ 23 h 46"/>
                <a:gd name="T8" fmla="*/ 4 w 132"/>
                <a:gd name="T9" fmla="*/ 46 h 46"/>
                <a:gd name="T10" fmla="*/ 128 w 132"/>
                <a:gd name="T11" fmla="*/ 46 h 46"/>
                <a:gd name="T12" fmla="*/ 128 w 132"/>
                <a:gd name="T13" fmla="*/ 46 h 46"/>
                <a:gd name="T14" fmla="*/ 132 w 132"/>
                <a:gd name="T15" fmla="*/ 23 h 46"/>
                <a:gd name="T16" fmla="*/ 128 w 132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6"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5"/>
                    <a:pt x="0" y="23"/>
                  </a:cubicBezTo>
                  <a:cubicBezTo>
                    <a:pt x="0" y="31"/>
                    <a:pt x="1" y="39"/>
                    <a:pt x="4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0" y="39"/>
                    <a:pt x="132" y="31"/>
                    <a:pt x="132" y="23"/>
                  </a:cubicBezTo>
                  <a:cubicBezTo>
                    <a:pt x="132" y="15"/>
                    <a:pt x="130" y="7"/>
                    <a:pt x="128" y="0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 dirty="0"/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sz="2400" dirty="0"/>
              <a:t>Disposer des données fiables avec des granularités fines;</a:t>
            </a:r>
          </a:p>
          <a:p>
            <a:endParaRPr lang="fr-LU" sz="2400" dirty="0"/>
          </a:p>
        </p:txBody>
      </p:sp>
      <p:grpSp>
        <p:nvGrpSpPr>
          <p:cNvPr id="29" name="Group 53"/>
          <p:cNvGrpSpPr>
            <a:grpSpLocks noChangeAspect="1"/>
          </p:cNvGrpSpPr>
          <p:nvPr/>
        </p:nvGrpSpPr>
        <p:grpSpPr bwMode="auto">
          <a:xfrm>
            <a:off x="9116317" y="2480249"/>
            <a:ext cx="960178" cy="1006216"/>
            <a:chOff x="1450" y="2324"/>
            <a:chExt cx="876" cy="918"/>
          </a:xfrm>
        </p:grpSpPr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1560" y="2542"/>
              <a:ext cx="503" cy="503"/>
            </a:xfrm>
            <a:prstGeom prst="ellips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1647" y="2630"/>
              <a:ext cx="329" cy="328"/>
            </a:xfrm>
            <a:prstGeom prst="ellips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>
              <a:off x="1757" y="3133"/>
              <a:ext cx="131" cy="109"/>
            </a:xfrm>
            <a:custGeom>
              <a:avLst/>
              <a:gdLst>
                <a:gd name="T0" fmla="*/ 0 w 131"/>
                <a:gd name="T1" fmla="*/ 109 h 109"/>
                <a:gd name="T2" fmla="*/ 0 w 131"/>
                <a:gd name="T3" fmla="*/ 0 h 109"/>
                <a:gd name="T4" fmla="*/ 131 w 131"/>
                <a:gd name="T5" fmla="*/ 0 h 109"/>
                <a:gd name="T6" fmla="*/ 131 w 131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9">
                  <a:moveTo>
                    <a:pt x="0" y="109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09"/>
                  </a:lnTo>
                </a:path>
              </a:pathLst>
            </a:cu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1757" y="3198"/>
              <a:ext cx="131" cy="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>
              <a:off x="1779" y="3045"/>
              <a:ext cx="0" cy="88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>
              <a:off x="1866" y="3045"/>
              <a:ext cx="0" cy="88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2019" y="2400"/>
              <a:ext cx="192" cy="186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 flipV="1">
              <a:off x="1822" y="2717"/>
              <a:ext cx="44" cy="44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>
              <a:off x="1910" y="2455"/>
              <a:ext cx="328" cy="24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9" name="Line 63"/>
            <p:cNvSpPr>
              <a:spLocks noChangeShapeType="1"/>
            </p:cNvSpPr>
            <p:nvPr/>
          </p:nvSpPr>
          <p:spPr bwMode="auto">
            <a:xfrm>
              <a:off x="1702" y="2745"/>
              <a:ext cx="33" cy="16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>
              <a:off x="1532" y="2608"/>
              <a:ext cx="28" cy="22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1" name="Line 65"/>
            <p:cNvSpPr>
              <a:spLocks noChangeShapeType="1"/>
            </p:cNvSpPr>
            <p:nvPr/>
          </p:nvSpPr>
          <p:spPr bwMode="auto">
            <a:xfrm flipV="1">
              <a:off x="1806" y="2460"/>
              <a:ext cx="27" cy="33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1822" y="2367"/>
              <a:ext cx="88" cy="88"/>
            </a:xfrm>
            <a:prstGeom prst="rect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2238" y="2695"/>
              <a:ext cx="88" cy="88"/>
            </a:xfrm>
            <a:prstGeom prst="rect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2216" y="2324"/>
              <a:ext cx="88" cy="87"/>
            </a:xfrm>
            <a:prstGeom prst="rect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1735" y="2761"/>
              <a:ext cx="87" cy="88"/>
            </a:xfrm>
            <a:prstGeom prst="rect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1450" y="2520"/>
              <a:ext cx="88" cy="88"/>
            </a:xfrm>
            <a:prstGeom prst="rect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5580245" y="2480249"/>
            <a:ext cx="1031509" cy="1031509"/>
            <a:chOff x="260" y="1090"/>
            <a:chExt cx="443" cy="443"/>
          </a:xfrm>
          <a:noFill/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289" y="1232"/>
              <a:ext cx="195" cy="258"/>
            </a:xfrm>
            <a:custGeom>
              <a:avLst/>
              <a:gdLst>
                <a:gd name="T0" fmla="*/ 3 w 81"/>
                <a:gd name="T1" fmla="*/ 78 h 107"/>
                <a:gd name="T2" fmla="*/ 9 w 81"/>
                <a:gd name="T3" fmla="*/ 69 h 107"/>
                <a:gd name="T4" fmla="*/ 3 w 81"/>
                <a:gd name="T5" fmla="*/ 33 h 107"/>
                <a:gd name="T6" fmla="*/ 16 w 81"/>
                <a:gd name="T7" fmla="*/ 27 h 107"/>
                <a:gd name="T8" fmla="*/ 26 w 81"/>
                <a:gd name="T9" fmla="*/ 43 h 107"/>
                <a:gd name="T10" fmla="*/ 58 w 81"/>
                <a:gd name="T11" fmla="*/ 5 h 107"/>
                <a:gd name="T12" fmla="*/ 71 w 81"/>
                <a:gd name="T13" fmla="*/ 4 h 107"/>
                <a:gd name="T14" fmla="*/ 73 w 81"/>
                <a:gd name="T15" fmla="*/ 18 h 107"/>
                <a:gd name="T16" fmla="*/ 57 w 81"/>
                <a:gd name="T17" fmla="*/ 36 h 107"/>
                <a:gd name="T18" fmla="*/ 71 w 81"/>
                <a:gd name="T19" fmla="*/ 69 h 107"/>
                <a:gd name="T20" fmla="*/ 39 w 81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7">
                  <a:moveTo>
                    <a:pt x="3" y="78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12" y="66"/>
                    <a:pt x="8" y="51"/>
                    <a:pt x="3" y="33"/>
                  </a:cubicBezTo>
                  <a:cubicBezTo>
                    <a:pt x="0" y="24"/>
                    <a:pt x="12" y="19"/>
                    <a:pt x="16" y="27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1"/>
                    <a:pt x="67" y="0"/>
                    <a:pt x="71" y="4"/>
                  </a:cubicBezTo>
                  <a:cubicBezTo>
                    <a:pt x="76" y="8"/>
                    <a:pt x="76" y="14"/>
                    <a:pt x="73" y="1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81" y="57"/>
                    <a:pt x="71" y="69"/>
                  </a:cubicBezTo>
                  <a:cubicBezTo>
                    <a:pt x="65" y="77"/>
                    <a:pt x="48" y="97"/>
                    <a:pt x="39" y="107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260" y="1413"/>
              <a:ext cx="128" cy="120"/>
            </a:xfrm>
            <a:custGeom>
              <a:avLst/>
              <a:gdLst>
                <a:gd name="T0" fmla="*/ 128 w 128"/>
                <a:gd name="T1" fmla="*/ 81 h 120"/>
                <a:gd name="T2" fmla="*/ 99 w 128"/>
                <a:gd name="T3" fmla="*/ 120 h 120"/>
                <a:gd name="T4" fmla="*/ 0 w 128"/>
                <a:gd name="T5" fmla="*/ 38 h 120"/>
                <a:gd name="T6" fmla="*/ 29 w 128"/>
                <a:gd name="T7" fmla="*/ 0 h 120"/>
                <a:gd name="T8" fmla="*/ 128 w 128"/>
                <a:gd name="T9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0">
                  <a:moveTo>
                    <a:pt x="128" y="81"/>
                  </a:moveTo>
                  <a:lnTo>
                    <a:pt x="99" y="120"/>
                  </a:lnTo>
                  <a:lnTo>
                    <a:pt x="0" y="38"/>
                  </a:lnTo>
                  <a:lnTo>
                    <a:pt x="29" y="0"/>
                  </a:lnTo>
                  <a:lnTo>
                    <a:pt x="128" y="81"/>
                  </a:ln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V="1">
              <a:off x="549" y="1158"/>
              <a:ext cx="0" cy="86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H="1" flipV="1">
              <a:off x="549" y="1244"/>
              <a:ext cx="58" cy="58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684" y="1244"/>
              <a:ext cx="19" cy="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549" y="1090"/>
              <a:ext cx="0" cy="19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397" y="1090"/>
              <a:ext cx="306" cy="308"/>
            </a:xfrm>
            <a:custGeom>
              <a:avLst/>
              <a:gdLst>
                <a:gd name="T0" fmla="*/ 47 w 127"/>
                <a:gd name="T1" fmla="*/ 126 h 128"/>
                <a:gd name="T2" fmla="*/ 63 w 127"/>
                <a:gd name="T3" fmla="*/ 128 h 128"/>
                <a:gd name="T4" fmla="*/ 127 w 127"/>
                <a:gd name="T5" fmla="*/ 64 h 128"/>
                <a:gd name="T6" fmla="*/ 63 w 127"/>
                <a:gd name="T7" fmla="*/ 0 h 128"/>
                <a:gd name="T8" fmla="*/ 0 w 127"/>
                <a:gd name="T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8">
                  <a:moveTo>
                    <a:pt x="47" y="126"/>
                  </a:moveTo>
                  <a:cubicBezTo>
                    <a:pt x="52" y="127"/>
                    <a:pt x="57" y="128"/>
                    <a:pt x="63" y="128"/>
                  </a:cubicBezTo>
                  <a:cubicBezTo>
                    <a:pt x="98" y="128"/>
                    <a:pt x="127" y="99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ubicBezTo>
                    <a:pt x="32" y="0"/>
                    <a:pt x="7" y="22"/>
                    <a:pt x="0" y="5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549" y="1379"/>
              <a:ext cx="0" cy="19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 bwMode="auto">
          <a:xfrm>
            <a:off x="2189652" y="2334078"/>
            <a:ext cx="828598" cy="1116805"/>
            <a:chOff x="0" y="0"/>
            <a:chExt cx="46" cy="62"/>
          </a:xfrm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0" y="6"/>
              <a:ext cx="46" cy="56"/>
            </a:xfrm>
            <a:custGeom>
              <a:avLst/>
              <a:gdLst>
                <a:gd name="T0" fmla="*/ 100 w 120"/>
                <a:gd name="T1" fmla="*/ 0 h 144"/>
                <a:gd name="T2" fmla="*/ 112 w 120"/>
                <a:gd name="T3" fmla="*/ 0 h 144"/>
                <a:gd name="T4" fmla="*/ 120 w 120"/>
                <a:gd name="T5" fmla="*/ 8 h 144"/>
                <a:gd name="T6" fmla="*/ 120 w 120"/>
                <a:gd name="T7" fmla="*/ 136 h 144"/>
                <a:gd name="T8" fmla="*/ 112 w 120"/>
                <a:gd name="T9" fmla="*/ 144 h 144"/>
                <a:gd name="T10" fmla="*/ 8 w 120"/>
                <a:gd name="T11" fmla="*/ 144 h 144"/>
                <a:gd name="T12" fmla="*/ 0 w 120"/>
                <a:gd name="T13" fmla="*/ 136 h 144"/>
                <a:gd name="T14" fmla="*/ 0 w 120"/>
                <a:gd name="T15" fmla="*/ 8 h 144"/>
                <a:gd name="T16" fmla="*/ 8 w 120"/>
                <a:gd name="T17" fmla="*/ 0 h 144"/>
                <a:gd name="T18" fmla="*/ 20 w 120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4">
                  <a:moveTo>
                    <a:pt x="100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7" y="0"/>
                    <a:pt x="120" y="3"/>
                    <a:pt x="120" y="8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0" y="141"/>
                    <a:pt x="117" y="144"/>
                    <a:pt x="112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4"/>
                    <a:pt x="0" y="141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2" y="0"/>
              <a:ext cx="22" cy="9"/>
            </a:xfrm>
            <a:custGeom>
              <a:avLst/>
              <a:gdLst>
                <a:gd name="T0" fmla="*/ 56 w 56"/>
                <a:gd name="T1" fmla="*/ 24 h 24"/>
                <a:gd name="T2" fmla="*/ 0 w 56"/>
                <a:gd name="T3" fmla="*/ 24 h 24"/>
                <a:gd name="T4" fmla="*/ 0 w 56"/>
                <a:gd name="T5" fmla="*/ 9 h 24"/>
                <a:gd name="T6" fmla="*/ 9 w 56"/>
                <a:gd name="T7" fmla="*/ 0 h 24"/>
                <a:gd name="T8" fmla="*/ 47 w 56"/>
                <a:gd name="T9" fmla="*/ 0 h 24"/>
                <a:gd name="T10" fmla="*/ 56 w 56"/>
                <a:gd name="T11" fmla="*/ 9 h 24"/>
                <a:gd name="T12" fmla="*/ 56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56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6" y="4"/>
                    <a:pt x="56" y="9"/>
                  </a:cubicBezTo>
                  <a:lnTo>
                    <a:pt x="56" y="24"/>
                  </a:lnTo>
                  <a:close/>
                </a:path>
              </a:pathLst>
            </a:cu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20" y="44"/>
              <a:ext cx="19" cy="0"/>
            </a:xfrm>
            <a:prstGeom prst="line">
              <a:avLst/>
            </a:pr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9" y="44"/>
              <a:ext cx="6" cy="6"/>
            </a:xfrm>
            <a:prstGeom prst="rect">
              <a:avLst/>
            </a:pr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20" y="48"/>
              <a:ext cx="12" cy="0"/>
            </a:xfrm>
            <a:prstGeom prst="line">
              <a:avLst/>
            </a:pr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" y="25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0 h 12"/>
                <a:gd name="T4" fmla="*/ 5 w 5"/>
                <a:gd name="T5" fmla="*/ 0 h 12"/>
                <a:gd name="T6" fmla="*/ 5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</a:path>
              </a:pathLst>
            </a:cu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1" y="28"/>
              <a:ext cx="5" cy="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9"/>
                  </a:lnTo>
                </a:path>
              </a:pathLst>
            </a:cu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1" y="20"/>
              <a:ext cx="4" cy="17"/>
            </a:xfrm>
            <a:custGeom>
              <a:avLst/>
              <a:gdLst>
                <a:gd name="T0" fmla="*/ 0 w 4"/>
                <a:gd name="T1" fmla="*/ 17 h 17"/>
                <a:gd name="T2" fmla="*/ 0 w 4"/>
                <a:gd name="T3" fmla="*/ 0 h 17"/>
                <a:gd name="T4" fmla="*/ 4 w 4"/>
                <a:gd name="T5" fmla="*/ 0 h 17"/>
                <a:gd name="T6" fmla="*/ 4 w 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</a:path>
              </a:pathLst>
            </a:cu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>
              <a:off x="9" y="37"/>
              <a:ext cx="30" cy="0"/>
            </a:xfrm>
            <a:prstGeom prst="line">
              <a:avLst/>
            </a:prstGeom>
            <a:noFill/>
            <a:ln w="254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18598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248998"/>
            <a:ext cx="11180762" cy="1115244"/>
          </a:xfrm>
        </p:spPr>
        <p:txBody>
          <a:bodyPr/>
          <a:lstStyle/>
          <a:p>
            <a:r>
              <a:rPr lang="fr-FR" dirty="0" err="1"/>
              <a:t>Any</a:t>
            </a:r>
            <a:r>
              <a:rPr lang="fr-FR" dirty="0"/>
              <a:t> Questions?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?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44D3C99-964B-4026-B4F1-C4843A18E942}"/>
              </a:ext>
            </a:extLst>
          </p:cNvPr>
          <p:cNvSpPr/>
          <p:nvPr/>
        </p:nvSpPr>
        <p:spPr>
          <a:xfrm>
            <a:off x="8886031" y="1324017"/>
            <a:ext cx="2228766" cy="222876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5FD3D6E-3CB2-4884-B0EC-4A2E367D1E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9563" y="1826809"/>
            <a:ext cx="1261702" cy="1385576"/>
            <a:chOff x="2656" y="865"/>
            <a:chExt cx="2363" cy="2595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B6BC0E7-69EB-4630-880F-97B64E00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095"/>
              <a:ext cx="720" cy="1039"/>
            </a:xfrm>
            <a:custGeom>
              <a:avLst/>
              <a:gdLst>
                <a:gd name="T0" fmla="*/ 301 w 303"/>
                <a:gd name="T1" fmla="*/ 368 h 437"/>
                <a:gd name="T2" fmla="*/ 274 w 303"/>
                <a:gd name="T3" fmla="*/ 379 h 437"/>
                <a:gd name="T4" fmla="*/ 268 w 303"/>
                <a:gd name="T5" fmla="*/ 437 h 437"/>
                <a:gd name="T6" fmla="*/ 168 w 303"/>
                <a:gd name="T7" fmla="*/ 437 h 437"/>
                <a:gd name="T8" fmla="*/ 162 w 303"/>
                <a:gd name="T9" fmla="*/ 379 h 437"/>
                <a:gd name="T10" fmla="*/ 104 w 303"/>
                <a:gd name="T11" fmla="*/ 346 h 437"/>
                <a:gd name="T12" fmla="*/ 49 w 303"/>
                <a:gd name="T13" fmla="*/ 370 h 437"/>
                <a:gd name="T14" fmla="*/ 0 w 303"/>
                <a:gd name="T15" fmla="*/ 286 h 437"/>
                <a:gd name="T16" fmla="*/ 47 w 303"/>
                <a:gd name="T17" fmla="*/ 251 h 437"/>
                <a:gd name="T18" fmla="*/ 44 w 303"/>
                <a:gd name="T19" fmla="*/ 218 h 437"/>
                <a:gd name="T20" fmla="*/ 47 w 303"/>
                <a:gd name="T21" fmla="*/ 186 h 437"/>
                <a:gd name="T22" fmla="*/ 0 w 303"/>
                <a:gd name="T23" fmla="*/ 151 h 437"/>
                <a:gd name="T24" fmla="*/ 49 w 303"/>
                <a:gd name="T25" fmla="*/ 67 h 437"/>
                <a:gd name="T26" fmla="*/ 104 w 303"/>
                <a:gd name="T27" fmla="*/ 91 h 437"/>
                <a:gd name="T28" fmla="*/ 162 w 303"/>
                <a:gd name="T29" fmla="*/ 58 h 437"/>
                <a:gd name="T30" fmla="*/ 168 w 303"/>
                <a:gd name="T31" fmla="*/ 0 h 437"/>
                <a:gd name="T32" fmla="*/ 268 w 303"/>
                <a:gd name="T33" fmla="*/ 0 h 437"/>
                <a:gd name="T34" fmla="*/ 274 w 303"/>
                <a:gd name="T35" fmla="*/ 58 h 437"/>
                <a:gd name="T36" fmla="*/ 303 w 303"/>
                <a:gd name="T37" fmla="*/ 7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437">
                  <a:moveTo>
                    <a:pt x="301" y="368"/>
                  </a:moveTo>
                  <a:cubicBezTo>
                    <a:pt x="292" y="372"/>
                    <a:pt x="283" y="376"/>
                    <a:pt x="274" y="379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168" y="437"/>
                    <a:pt x="168" y="437"/>
                    <a:pt x="168" y="437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40" y="372"/>
                    <a:pt x="121" y="361"/>
                    <a:pt x="104" y="346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41"/>
                    <a:pt x="44" y="230"/>
                    <a:pt x="44" y="218"/>
                  </a:cubicBezTo>
                  <a:cubicBezTo>
                    <a:pt x="44" y="207"/>
                    <a:pt x="45" y="196"/>
                    <a:pt x="47" y="1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21" y="76"/>
                    <a:pt x="140" y="65"/>
                    <a:pt x="162" y="5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4" y="58"/>
                    <a:pt x="274" y="58"/>
                    <a:pt x="274" y="58"/>
                  </a:cubicBezTo>
                  <a:cubicBezTo>
                    <a:pt x="284" y="61"/>
                    <a:pt x="294" y="65"/>
                    <a:pt x="303" y="70"/>
                  </a:cubicBezTo>
                </a:path>
              </a:pathLst>
            </a:cu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3BE4C180-335B-4A22-9D60-4C7FCD91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442"/>
              <a:ext cx="347" cy="345"/>
            </a:xfrm>
            <a:prstGeom prst="ellipse">
              <a:avLst/>
            </a:pr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84C25DDC-87C5-4B90-B746-A7DB95651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865"/>
              <a:ext cx="1498" cy="1500"/>
            </a:xfrm>
            <a:prstGeom prst="ellipse">
              <a:avLst/>
            </a:pr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66767461-39EE-495B-A98D-7B9F59AD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288"/>
              <a:ext cx="1384" cy="1172"/>
            </a:xfrm>
            <a:custGeom>
              <a:avLst/>
              <a:gdLst>
                <a:gd name="T0" fmla="*/ 582 w 582"/>
                <a:gd name="T1" fmla="*/ 112 h 493"/>
                <a:gd name="T2" fmla="*/ 518 w 582"/>
                <a:gd name="T3" fmla="*/ 158 h 493"/>
                <a:gd name="T4" fmla="*/ 523 w 582"/>
                <a:gd name="T5" fmla="*/ 202 h 493"/>
                <a:gd name="T6" fmla="*/ 518 w 582"/>
                <a:gd name="T7" fmla="*/ 245 h 493"/>
                <a:gd name="T8" fmla="*/ 582 w 582"/>
                <a:gd name="T9" fmla="*/ 291 h 493"/>
                <a:gd name="T10" fmla="*/ 516 w 582"/>
                <a:gd name="T11" fmla="*/ 403 h 493"/>
                <a:gd name="T12" fmla="*/ 443 w 582"/>
                <a:gd name="T13" fmla="*/ 372 h 493"/>
                <a:gd name="T14" fmla="*/ 366 w 582"/>
                <a:gd name="T15" fmla="*/ 416 h 493"/>
                <a:gd name="T16" fmla="*/ 357 w 582"/>
                <a:gd name="T17" fmla="*/ 493 h 493"/>
                <a:gd name="T18" fmla="*/ 225 w 582"/>
                <a:gd name="T19" fmla="*/ 493 h 493"/>
                <a:gd name="T20" fmla="*/ 216 w 582"/>
                <a:gd name="T21" fmla="*/ 416 h 493"/>
                <a:gd name="T22" fmla="*/ 139 w 582"/>
                <a:gd name="T23" fmla="*/ 372 h 493"/>
                <a:gd name="T24" fmla="*/ 66 w 582"/>
                <a:gd name="T25" fmla="*/ 403 h 493"/>
                <a:gd name="T26" fmla="*/ 0 w 582"/>
                <a:gd name="T27" fmla="*/ 291 h 493"/>
                <a:gd name="T28" fmla="*/ 64 w 582"/>
                <a:gd name="T29" fmla="*/ 245 h 493"/>
                <a:gd name="T30" fmla="*/ 59 w 582"/>
                <a:gd name="T31" fmla="*/ 202 h 493"/>
                <a:gd name="T32" fmla="*/ 64 w 582"/>
                <a:gd name="T33" fmla="*/ 158 h 493"/>
                <a:gd name="T34" fmla="*/ 0 w 582"/>
                <a:gd name="T35" fmla="*/ 112 h 493"/>
                <a:gd name="T36" fmla="*/ 66 w 582"/>
                <a:gd name="T37" fmla="*/ 0 h 493"/>
                <a:gd name="T38" fmla="*/ 139 w 582"/>
                <a:gd name="T39" fmla="*/ 3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2" h="493">
                  <a:moveTo>
                    <a:pt x="582" y="112"/>
                  </a:moveTo>
                  <a:cubicBezTo>
                    <a:pt x="518" y="158"/>
                    <a:pt x="518" y="158"/>
                    <a:pt x="518" y="158"/>
                  </a:cubicBezTo>
                  <a:cubicBezTo>
                    <a:pt x="521" y="172"/>
                    <a:pt x="523" y="187"/>
                    <a:pt x="523" y="202"/>
                  </a:cubicBezTo>
                  <a:cubicBezTo>
                    <a:pt x="523" y="217"/>
                    <a:pt x="521" y="231"/>
                    <a:pt x="518" y="245"/>
                  </a:cubicBezTo>
                  <a:cubicBezTo>
                    <a:pt x="582" y="291"/>
                    <a:pt x="582" y="291"/>
                    <a:pt x="582" y="291"/>
                  </a:cubicBezTo>
                  <a:cubicBezTo>
                    <a:pt x="516" y="403"/>
                    <a:pt x="516" y="403"/>
                    <a:pt x="516" y="403"/>
                  </a:cubicBezTo>
                  <a:cubicBezTo>
                    <a:pt x="443" y="372"/>
                    <a:pt x="443" y="372"/>
                    <a:pt x="443" y="372"/>
                  </a:cubicBezTo>
                  <a:cubicBezTo>
                    <a:pt x="421" y="391"/>
                    <a:pt x="395" y="406"/>
                    <a:pt x="366" y="416"/>
                  </a:cubicBezTo>
                  <a:cubicBezTo>
                    <a:pt x="357" y="493"/>
                    <a:pt x="357" y="493"/>
                    <a:pt x="357" y="493"/>
                  </a:cubicBezTo>
                  <a:cubicBezTo>
                    <a:pt x="225" y="493"/>
                    <a:pt x="225" y="493"/>
                    <a:pt x="225" y="493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187" y="406"/>
                    <a:pt x="161" y="391"/>
                    <a:pt x="139" y="372"/>
                  </a:cubicBezTo>
                  <a:cubicBezTo>
                    <a:pt x="66" y="403"/>
                    <a:pt x="66" y="403"/>
                    <a:pt x="66" y="403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1" y="231"/>
                    <a:pt x="59" y="217"/>
                    <a:pt x="59" y="202"/>
                  </a:cubicBezTo>
                  <a:cubicBezTo>
                    <a:pt x="59" y="187"/>
                    <a:pt x="61" y="172"/>
                    <a:pt x="64" y="15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39" y="31"/>
                    <a:pt x="139" y="31"/>
                    <a:pt x="139" y="31"/>
                  </a:cubicBezTo>
                </a:path>
              </a:pathLst>
            </a:cu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26A429F0-0E7B-4BEA-AFF8-2886E22A2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538"/>
              <a:ext cx="461" cy="461"/>
            </a:xfrm>
            <a:prstGeom prst="ellipse">
              <a:avLst/>
            </a:pr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0C23D015-421C-4A87-AF8A-4783CD54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499"/>
              <a:ext cx="57" cy="404"/>
            </a:xfrm>
            <a:custGeom>
              <a:avLst/>
              <a:gdLst>
                <a:gd name="T0" fmla="*/ 0 w 57"/>
                <a:gd name="T1" fmla="*/ 0 h 404"/>
                <a:gd name="T2" fmla="*/ 57 w 57"/>
                <a:gd name="T3" fmla="*/ 0 h 404"/>
                <a:gd name="T4" fmla="*/ 57 w 57"/>
                <a:gd name="T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04">
                  <a:moveTo>
                    <a:pt x="0" y="0"/>
                  </a:moveTo>
                  <a:lnTo>
                    <a:pt x="57" y="0"/>
                  </a:lnTo>
                  <a:lnTo>
                    <a:pt x="57" y="404"/>
                  </a:lnTo>
                </a:path>
              </a:pathLst>
            </a:cu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DE6F9489-6261-4036-AE37-2D3D450DE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1269"/>
              <a:ext cx="57" cy="0"/>
            </a:xfrm>
            <a:prstGeom prst="line">
              <a:avLst/>
            </a:pr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1E0E3B08-03CE-44E5-B3B2-25B7CEA03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1903"/>
              <a:ext cx="114" cy="0"/>
            </a:xfrm>
            <a:prstGeom prst="line">
              <a:avLst/>
            </a:prstGeom>
            <a:grp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30517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AB5A43-CCA5-44A4-B9AA-BFD8678CC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3752" y="2869545"/>
            <a:ext cx="5686396" cy="1549466"/>
          </a:xfrm>
        </p:spPr>
        <p:txBody>
          <a:bodyPr/>
          <a:lstStyle/>
          <a:p>
            <a:r>
              <a:rPr lang="fr-FR" dirty="0" smtClean="0"/>
              <a:t>Senyo Fofo </a:t>
            </a:r>
            <a:r>
              <a:rPr lang="fr-FR" dirty="0" err="1" smtClean="0"/>
              <a:t>Amétépé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fofosenyo.ametepe@statec.etata.lu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2745C62-CF90-416A-AEAE-C120C55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/ Merci !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4144348E-5699-4C20-A39D-BC6D3F769B9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223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3B80BD-0E7D-49BF-AEC8-3EFEDF1A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5980" cy="6129030"/>
          </a:xfrm>
        </p:spPr>
        <p:txBody>
          <a:bodyPr/>
          <a:lstStyle/>
          <a:p>
            <a:r>
              <a:rPr lang="fr-FR" dirty="0" smtClean="0"/>
              <a:t>Point </a:t>
            </a:r>
            <a:br>
              <a:rPr lang="fr-FR" dirty="0" smtClean="0"/>
            </a:br>
            <a:r>
              <a:rPr lang="fr-FR" dirty="0" smtClean="0"/>
              <a:t>de départ</a:t>
            </a:r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09A28B3-75D1-4B31-A584-D1D676EC072F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594705270"/>
              </p:ext>
            </p:extLst>
          </p:nvPr>
        </p:nvGraphicFramePr>
        <p:xfrm>
          <a:off x="4115979" y="291655"/>
          <a:ext cx="7334249" cy="583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65">
                  <a:extLst>
                    <a:ext uri="{9D8B030D-6E8A-4147-A177-3AD203B41FA5}">
                      <a16:colId xmlns:a16="http://schemas.microsoft.com/office/drawing/2014/main" val="1519995692"/>
                    </a:ext>
                  </a:extLst>
                </a:gridCol>
                <a:gridCol w="902356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6324028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3174488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3200" dirty="0" smtClean="0">
                          <a:latin typeface="+mj-lt"/>
                        </a:rPr>
                        <a:t>Impulsion du rapport </a:t>
                      </a:r>
                      <a:r>
                        <a:rPr lang="fr-LU" sz="3200" b="1" dirty="0" smtClean="0">
                          <a:latin typeface="+mj-lt"/>
                        </a:rPr>
                        <a:t>Stiglitz-Sen-Fitoussi</a:t>
                      </a:r>
                      <a:r>
                        <a:rPr lang="fr-LU" sz="3200" dirty="0" smtClean="0">
                          <a:latin typeface="+mj-lt"/>
                        </a:rPr>
                        <a:t> sur « la Mesure de </a:t>
                      </a:r>
                      <a:r>
                        <a:rPr lang="fr-LU" sz="3200" dirty="0" smtClean="0">
                          <a:latin typeface="+mj-lt"/>
                          <a:cs typeface="Intro Bold" pitchFamily="50" charset="0"/>
                        </a:rPr>
                        <a:t>la Performance Economique et le Progrès Social » en 2009 et de l’OCDE et d’EUROSTAT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2662887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3200" b="1" dirty="0" smtClean="0">
                          <a:latin typeface="+mj-lt"/>
                        </a:rPr>
                        <a:t>- Avis du CES</a:t>
                      </a:r>
                      <a:r>
                        <a:rPr lang="fr-LU" sz="3200" dirty="0" smtClean="0">
                          <a:latin typeface="+mj-lt"/>
                        </a:rPr>
                        <a:t> (Conseil Economique et Social) et du </a:t>
                      </a:r>
                      <a:r>
                        <a:rPr lang="fr-LU" sz="3200" b="1" dirty="0" smtClean="0">
                          <a:latin typeface="+mj-lt"/>
                        </a:rPr>
                        <a:t>CSDD</a:t>
                      </a:r>
                      <a:r>
                        <a:rPr lang="fr-LU" sz="3200" dirty="0" smtClean="0">
                          <a:latin typeface="+mj-lt"/>
                        </a:rPr>
                        <a:t> (Conseil supérieur pour un développement durable)</a:t>
                      </a:r>
                    </a:p>
                    <a:p>
                      <a:r>
                        <a:rPr lang="fr-LU" sz="3200" b="1" dirty="0" smtClean="0">
                          <a:latin typeface="+mj-lt"/>
                        </a:rPr>
                        <a:t>- A</a:t>
                      </a:r>
                      <a:r>
                        <a:rPr lang="fr-FR" sz="3200" b="1" dirty="0" err="1" smtClean="0">
                          <a:latin typeface="+mj-lt"/>
                        </a:rPr>
                        <a:t>ccord</a:t>
                      </a:r>
                      <a:r>
                        <a:rPr lang="fr-FR" sz="3200" b="1" dirty="0" smtClean="0">
                          <a:latin typeface="+mj-lt"/>
                        </a:rPr>
                        <a:t> de la coalition </a:t>
                      </a:r>
                    </a:p>
                    <a:p>
                      <a:r>
                        <a:rPr lang="fr-LU" sz="3200" b="1" dirty="0" smtClean="0">
                          <a:latin typeface="+mj-lt"/>
                        </a:rPr>
                        <a:t>- Débat d’orientation à la Chambre </a:t>
                      </a:r>
                      <a:endParaRPr lang="fr-FR" sz="3200" b="1" dirty="0" smtClean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</a:tbl>
          </a:graphicData>
        </a:graphic>
      </p:graphicFrame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5382BFEB-875A-46B8-AA0A-D5F40F7F89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grpSp>
        <p:nvGrpSpPr>
          <p:cNvPr id="5" name="Graphique 10">
            <a:extLst>
              <a:ext uri="{FF2B5EF4-FFF2-40B4-BE49-F238E27FC236}">
                <a16:creationId xmlns:a16="http://schemas.microsoft.com/office/drawing/2014/main" id="{A121ED95-A133-4EB4-885E-C44A14CBD054}"/>
              </a:ext>
            </a:extLst>
          </p:cNvPr>
          <p:cNvGrpSpPr/>
          <p:nvPr/>
        </p:nvGrpSpPr>
        <p:grpSpPr>
          <a:xfrm>
            <a:off x="1431262" y="836712"/>
            <a:ext cx="1253455" cy="1253455"/>
            <a:chOff x="1065402" y="2137911"/>
            <a:chExt cx="1253455" cy="12534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orme libre : forme 12">
              <a:extLst>
                <a:ext uri="{FF2B5EF4-FFF2-40B4-BE49-F238E27FC236}">
                  <a16:creationId xmlns:a16="http://schemas.microsoft.com/office/drawing/2014/main" id="{C8D4323C-61D9-4E56-A910-EC23F8B8FDDD}"/>
                </a:ext>
              </a:extLst>
            </p:cNvPr>
            <p:cNvSpPr/>
            <p:nvPr/>
          </p:nvSpPr>
          <p:spPr>
            <a:xfrm>
              <a:off x="1422891" y="2299347"/>
              <a:ext cx="546668" cy="709206"/>
            </a:xfrm>
            <a:custGeom>
              <a:avLst/>
              <a:gdLst>
                <a:gd name="connsiteX0" fmla="*/ 172617 w 546668"/>
                <a:gd name="connsiteY0" fmla="*/ 19382 h 709206"/>
                <a:gd name="connsiteX1" fmla="*/ 0 w 546668"/>
                <a:gd name="connsiteY1" fmla="*/ 273588 h 709206"/>
                <a:gd name="connsiteX2" fmla="*/ 73454 w 546668"/>
                <a:gd name="connsiteY2" fmla="*/ 346991 h 709206"/>
                <a:gd name="connsiteX3" fmla="*/ 146909 w 546668"/>
                <a:gd name="connsiteY3" fmla="*/ 273588 h 709206"/>
                <a:gd name="connsiteX4" fmla="*/ 273248 w 546668"/>
                <a:gd name="connsiteY4" fmla="*/ 147195 h 709206"/>
                <a:gd name="connsiteX5" fmla="*/ 399762 w 546668"/>
                <a:gd name="connsiteY5" fmla="*/ 273466 h 709206"/>
                <a:gd name="connsiteX6" fmla="*/ 318669 w 546668"/>
                <a:gd name="connsiteY6" fmla="*/ 391609 h 709206"/>
                <a:gd name="connsiteX7" fmla="*/ 232286 w 546668"/>
                <a:gd name="connsiteY7" fmla="*/ 459114 h 709206"/>
                <a:gd name="connsiteX8" fmla="*/ 199892 w 546668"/>
                <a:gd name="connsiteY8" fmla="*/ 635707 h 709206"/>
                <a:gd name="connsiteX9" fmla="*/ 201924 w 546668"/>
                <a:gd name="connsiteY9" fmla="*/ 652986 h 709206"/>
                <a:gd name="connsiteX10" fmla="*/ 219773 w 546668"/>
                <a:gd name="connsiteY10" fmla="*/ 667036 h 709206"/>
                <a:gd name="connsiteX11" fmla="*/ 237647 w 546668"/>
                <a:gd name="connsiteY11" fmla="*/ 644371 h 709206"/>
                <a:gd name="connsiteX12" fmla="*/ 236595 w 546668"/>
                <a:gd name="connsiteY12" fmla="*/ 563283 h 709206"/>
                <a:gd name="connsiteX13" fmla="*/ 331840 w 546668"/>
                <a:gd name="connsiteY13" fmla="*/ 425876 h 709206"/>
                <a:gd name="connsiteX14" fmla="*/ 388375 w 546668"/>
                <a:gd name="connsiteY14" fmla="*/ 158601 h 709206"/>
                <a:gd name="connsiteX15" fmla="*/ 110184 w 546668"/>
                <a:gd name="connsiteY15" fmla="*/ 273586 h 709206"/>
                <a:gd name="connsiteX16" fmla="*/ 73457 w 546668"/>
                <a:gd name="connsiteY16" fmla="*/ 310298 h 709206"/>
                <a:gd name="connsiteX17" fmla="*/ 36730 w 546668"/>
                <a:gd name="connsiteY17" fmla="*/ 273586 h 709206"/>
                <a:gd name="connsiteX18" fmla="*/ 288358 w 546668"/>
                <a:gd name="connsiteY18" fmla="*/ 37515 h 709206"/>
                <a:gd name="connsiteX19" fmla="*/ 509943 w 546668"/>
                <a:gd name="connsiteY19" fmla="*/ 273608 h 709206"/>
                <a:gd name="connsiteX20" fmla="*/ 358211 w 546668"/>
                <a:gd name="connsiteY20" fmla="*/ 494429 h 709206"/>
                <a:gd name="connsiteX21" fmla="*/ 323296 w 546668"/>
                <a:gd name="connsiteY21" fmla="*/ 521449 h 709206"/>
                <a:gd name="connsiteX22" fmla="*/ 310073 w 546668"/>
                <a:gd name="connsiteY22" fmla="*/ 635702 h 709206"/>
                <a:gd name="connsiteX23" fmla="*/ 273346 w 546668"/>
                <a:gd name="connsiteY23" fmla="*/ 672393 h 709206"/>
                <a:gd name="connsiteX24" fmla="*/ 254983 w 546668"/>
                <a:gd name="connsiteY24" fmla="*/ 690749 h 709206"/>
                <a:gd name="connsiteX25" fmla="*/ 346801 w 546668"/>
                <a:gd name="connsiteY25" fmla="*/ 635702 h 709206"/>
                <a:gd name="connsiteX26" fmla="*/ 346801 w 546668"/>
                <a:gd name="connsiteY26" fmla="*/ 563278 h 709206"/>
                <a:gd name="connsiteX27" fmla="*/ 371383 w 546668"/>
                <a:gd name="connsiteY27" fmla="*/ 528701 h 709206"/>
                <a:gd name="connsiteX28" fmla="*/ 546668 w 546668"/>
                <a:gd name="connsiteY28" fmla="*/ 273613 h 709206"/>
                <a:gd name="connsiteX29" fmla="*/ 172617 w 546668"/>
                <a:gd name="connsiteY29" fmla="*/ 19382 h 7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46668" h="709206">
                  <a:moveTo>
                    <a:pt x="172617" y="19382"/>
                  </a:moveTo>
                  <a:cubicBezTo>
                    <a:pt x="68423" y="60614"/>
                    <a:pt x="37" y="162239"/>
                    <a:pt x="0" y="273588"/>
                  </a:cubicBezTo>
                  <a:cubicBezTo>
                    <a:pt x="0" y="314012"/>
                    <a:pt x="32702" y="346991"/>
                    <a:pt x="73454" y="346991"/>
                  </a:cubicBezTo>
                  <a:cubicBezTo>
                    <a:pt x="114140" y="346991"/>
                    <a:pt x="146909" y="314073"/>
                    <a:pt x="146909" y="273588"/>
                  </a:cubicBezTo>
                  <a:cubicBezTo>
                    <a:pt x="147007" y="203946"/>
                    <a:pt x="203060" y="147246"/>
                    <a:pt x="273248" y="147195"/>
                  </a:cubicBezTo>
                  <a:cubicBezTo>
                    <a:pt x="342130" y="147195"/>
                    <a:pt x="399762" y="205260"/>
                    <a:pt x="399762" y="273466"/>
                  </a:cubicBezTo>
                  <a:cubicBezTo>
                    <a:pt x="399737" y="326309"/>
                    <a:pt x="367882" y="372668"/>
                    <a:pt x="318669" y="391609"/>
                  </a:cubicBezTo>
                  <a:cubicBezTo>
                    <a:pt x="283362" y="405145"/>
                    <a:pt x="253492" y="428471"/>
                    <a:pt x="232286" y="459114"/>
                  </a:cubicBezTo>
                  <a:cubicBezTo>
                    <a:pt x="193505" y="515099"/>
                    <a:pt x="199892" y="562334"/>
                    <a:pt x="199892" y="635707"/>
                  </a:cubicBezTo>
                  <a:cubicBezTo>
                    <a:pt x="199892" y="641531"/>
                    <a:pt x="200577" y="647333"/>
                    <a:pt x="201924" y="652986"/>
                  </a:cubicBezTo>
                  <a:cubicBezTo>
                    <a:pt x="203931" y="661259"/>
                    <a:pt x="211278" y="667036"/>
                    <a:pt x="219773" y="667036"/>
                  </a:cubicBezTo>
                  <a:cubicBezTo>
                    <a:pt x="231755" y="667036"/>
                    <a:pt x="240411" y="655824"/>
                    <a:pt x="237647" y="644371"/>
                  </a:cubicBezTo>
                  <a:cubicBezTo>
                    <a:pt x="236210" y="638422"/>
                    <a:pt x="236595" y="642621"/>
                    <a:pt x="236595" y="563283"/>
                  </a:cubicBezTo>
                  <a:cubicBezTo>
                    <a:pt x="236692" y="502094"/>
                    <a:pt x="274056" y="448174"/>
                    <a:pt x="331840" y="425876"/>
                  </a:cubicBezTo>
                  <a:cubicBezTo>
                    <a:pt x="440908" y="384098"/>
                    <a:pt x="473001" y="243195"/>
                    <a:pt x="388375" y="158601"/>
                  </a:cubicBezTo>
                  <a:cubicBezTo>
                    <a:pt x="285315" y="55656"/>
                    <a:pt x="110022" y="129010"/>
                    <a:pt x="110184" y="273586"/>
                  </a:cubicBezTo>
                  <a:cubicBezTo>
                    <a:pt x="110135" y="293778"/>
                    <a:pt x="93681" y="310252"/>
                    <a:pt x="73457" y="310298"/>
                  </a:cubicBezTo>
                  <a:cubicBezTo>
                    <a:pt x="53233" y="310249"/>
                    <a:pt x="36754" y="293778"/>
                    <a:pt x="36730" y="273586"/>
                  </a:cubicBezTo>
                  <a:cubicBezTo>
                    <a:pt x="36678" y="141239"/>
                    <a:pt x="147920" y="28535"/>
                    <a:pt x="288358" y="37515"/>
                  </a:cubicBezTo>
                  <a:cubicBezTo>
                    <a:pt x="410198" y="45092"/>
                    <a:pt x="509943" y="147332"/>
                    <a:pt x="509943" y="273608"/>
                  </a:cubicBezTo>
                  <a:cubicBezTo>
                    <a:pt x="509919" y="372296"/>
                    <a:pt x="450348" y="458987"/>
                    <a:pt x="358211" y="494429"/>
                  </a:cubicBezTo>
                  <a:cubicBezTo>
                    <a:pt x="344010" y="499837"/>
                    <a:pt x="331940" y="509186"/>
                    <a:pt x="323296" y="521449"/>
                  </a:cubicBezTo>
                  <a:cubicBezTo>
                    <a:pt x="306648" y="545189"/>
                    <a:pt x="310073" y="558972"/>
                    <a:pt x="310073" y="635702"/>
                  </a:cubicBezTo>
                  <a:cubicBezTo>
                    <a:pt x="310024" y="655895"/>
                    <a:pt x="293546" y="672366"/>
                    <a:pt x="273346" y="672393"/>
                  </a:cubicBezTo>
                  <a:cubicBezTo>
                    <a:pt x="263211" y="672393"/>
                    <a:pt x="254983" y="680638"/>
                    <a:pt x="254983" y="690749"/>
                  </a:cubicBezTo>
                  <a:cubicBezTo>
                    <a:pt x="254983" y="729298"/>
                    <a:pt x="346715" y="705815"/>
                    <a:pt x="346801" y="635702"/>
                  </a:cubicBezTo>
                  <a:lnTo>
                    <a:pt x="346801" y="563278"/>
                  </a:lnTo>
                  <a:cubicBezTo>
                    <a:pt x="346847" y="547862"/>
                    <a:pt x="356275" y="534598"/>
                    <a:pt x="371383" y="528701"/>
                  </a:cubicBezTo>
                  <a:cubicBezTo>
                    <a:pt x="478144" y="487692"/>
                    <a:pt x="546766" y="386186"/>
                    <a:pt x="546668" y="273613"/>
                  </a:cubicBezTo>
                  <a:cubicBezTo>
                    <a:pt x="546668" y="81854"/>
                    <a:pt x="351800" y="-51740"/>
                    <a:pt x="172617" y="19382"/>
                  </a:cubicBezTo>
                  <a:close/>
                </a:path>
              </a:pathLst>
            </a:custGeom>
            <a:grpFill/>
            <a:ln w="2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13">
              <a:extLst>
                <a:ext uri="{FF2B5EF4-FFF2-40B4-BE49-F238E27FC236}">
                  <a16:creationId xmlns:a16="http://schemas.microsoft.com/office/drawing/2014/main" id="{2C0C4B7D-AF6D-4AF1-B160-518EC857BF8E}"/>
                </a:ext>
              </a:extLst>
            </p:cNvPr>
            <p:cNvSpPr/>
            <p:nvPr/>
          </p:nvSpPr>
          <p:spPr>
            <a:xfrm>
              <a:off x="1622746" y="3082801"/>
              <a:ext cx="147025" cy="146939"/>
            </a:xfrm>
            <a:custGeom>
              <a:avLst/>
              <a:gdLst>
                <a:gd name="connsiteX0" fmla="*/ 136140 w 147025"/>
                <a:gd name="connsiteY0" fmla="*/ 35512 h 146939"/>
                <a:gd name="connsiteX1" fmla="*/ 12351 w 147025"/>
                <a:gd name="connsiteY1" fmla="*/ 32936 h 146939"/>
                <a:gd name="connsiteX2" fmla="*/ 74079 w 147025"/>
                <a:gd name="connsiteY2" fmla="*/ 146940 h 146939"/>
                <a:gd name="connsiteX3" fmla="*/ 136140 w 147025"/>
                <a:gd name="connsiteY3" fmla="*/ 35512 h 146939"/>
                <a:gd name="connsiteX4" fmla="*/ 64717 w 147025"/>
                <a:gd name="connsiteY4" fmla="*/ 109072 h 146939"/>
                <a:gd name="connsiteX5" fmla="*/ 37494 w 147025"/>
                <a:gd name="connsiteY5" fmla="*/ 80754 h 146939"/>
                <a:gd name="connsiteX6" fmla="*/ 104696 w 147025"/>
                <a:gd name="connsiteY6" fmla="*/ 54483 h 146939"/>
                <a:gd name="connsiteX7" fmla="*/ 64717 w 147025"/>
                <a:gd name="connsiteY7" fmla="*/ 109072 h 14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025" h="146939">
                  <a:moveTo>
                    <a:pt x="136140" y="35512"/>
                  </a:moveTo>
                  <a:cubicBezTo>
                    <a:pt x="107518" y="-11897"/>
                    <a:pt x="41489" y="-10913"/>
                    <a:pt x="12351" y="32936"/>
                  </a:cubicBezTo>
                  <a:cubicBezTo>
                    <a:pt x="-19646" y="81106"/>
                    <a:pt x="13916" y="146940"/>
                    <a:pt x="74079" y="146940"/>
                  </a:cubicBezTo>
                  <a:cubicBezTo>
                    <a:pt x="129513" y="146940"/>
                    <a:pt x="166448" y="85719"/>
                    <a:pt x="136140" y="35512"/>
                  </a:cubicBezTo>
                  <a:close/>
                  <a:moveTo>
                    <a:pt x="64717" y="109072"/>
                  </a:moveTo>
                  <a:cubicBezTo>
                    <a:pt x="50479" y="105561"/>
                    <a:pt x="40302" y="94975"/>
                    <a:pt x="37494" y="80754"/>
                  </a:cubicBezTo>
                  <a:cubicBezTo>
                    <a:pt x="29973" y="40161"/>
                    <a:pt x="83622" y="19572"/>
                    <a:pt x="104696" y="54483"/>
                  </a:cubicBezTo>
                  <a:cubicBezTo>
                    <a:pt x="121781" y="82786"/>
                    <a:pt x="96800" y="116984"/>
                    <a:pt x="64717" y="109072"/>
                  </a:cubicBezTo>
                  <a:close/>
                </a:path>
              </a:pathLst>
            </a:custGeom>
            <a:grpFill/>
            <a:ln w="2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14">
              <a:extLst>
                <a:ext uri="{FF2B5EF4-FFF2-40B4-BE49-F238E27FC236}">
                  <a16:creationId xmlns:a16="http://schemas.microsoft.com/office/drawing/2014/main" id="{1B038D6C-1D04-4A3C-BDFA-8F327BDE96AC}"/>
                </a:ext>
              </a:extLst>
            </p:cNvPr>
            <p:cNvSpPr/>
            <p:nvPr/>
          </p:nvSpPr>
          <p:spPr>
            <a:xfrm>
              <a:off x="1065403" y="2137911"/>
              <a:ext cx="1253453" cy="1253454"/>
            </a:xfrm>
            <a:custGeom>
              <a:avLst/>
              <a:gdLst>
                <a:gd name="connsiteX0" fmla="*/ 941028 w 1253453"/>
                <a:gd name="connsiteY0" fmla="*/ 84531 h 1253454"/>
                <a:gd name="connsiteX1" fmla="*/ 49278 w 1253453"/>
                <a:gd name="connsiteY1" fmla="*/ 382915 h 1253454"/>
                <a:gd name="connsiteX2" fmla="*/ 31404 w 1253453"/>
                <a:gd name="connsiteY2" fmla="*/ 823064 h 1253454"/>
                <a:gd name="connsiteX3" fmla="*/ 121604 w 1253453"/>
                <a:gd name="connsiteY3" fmla="*/ 997015 h 1253454"/>
                <a:gd name="connsiteX4" fmla="*/ 121677 w 1253453"/>
                <a:gd name="connsiteY4" fmla="*/ 996917 h 1253454"/>
                <a:gd name="connsiteX5" fmla="*/ 121628 w 1253453"/>
                <a:gd name="connsiteY5" fmla="*/ 997039 h 1253454"/>
                <a:gd name="connsiteX6" fmla="*/ 121799 w 1253453"/>
                <a:gd name="connsiteY6" fmla="*/ 997186 h 1253454"/>
                <a:gd name="connsiteX7" fmla="*/ 121848 w 1253453"/>
                <a:gd name="connsiteY7" fmla="*/ 997238 h 1253454"/>
                <a:gd name="connsiteX8" fmla="*/ 121897 w 1253453"/>
                <a:gd name="connsiteY8" fmla="*/ 997287 h 1253454"/>
                <a:gd name="connsiteX9" fmla="*/ 137103 w 1253453"/>
                <a:gd name="connsiteY9" fmla="*/ 1001424 h 1253454"/>
                <a:gd name="connsiteX10" fmla="*/ 137152 w 1253453"/>
                <a:gd name="connsiteY10" fmla="*/ 1001399 h 1253454"/>
                <a:gd name="connsiteX11" fmla="*/ 140628 w 1253453"/>
                <a:gd name="connsiteY11" fmla="*/ 1000396 h 1253454"/>
                <a:gd name="connsiteX12" fmla="*/ 140677 w 1253453"/>
                <a:gd name="connsiteY12" fmla="*/ 1000396 h 1253454"/>
                <a:gd name="connsiteX13" fmla="*/ 141093 w 1253453"/>
                <a:gd name="connsiteY13" fmla="*/ 1000200 h 1253454"/>
                <a:gd name="connsiteX14" fmla="*/ 141142 w 1253453"/>
                <a:gd name="connsiteY14" fmla="*/ 1000200 h 1253454"/>
                <a:gd name="connsiteX15" fmla="*/ 148683 w 1253453"/>
                <a:gd name="connsiteY15" fmla="*/ 972516 h 1253454"/>
                <a:gd name="connsiteX16" fmla="*/ 626819 w 1253453"/>
                <a:gd name="connsiteY16" fmla="*/ 36952 h 1253454"/>
                <a:gd name="connsiteX17" fmla="*/ 1216896 w 1253453"/>
                <a:gd name="connsiteY17" fmla="*/ 626817 h 1253454"/>
                <a:gd name="connsiteX18" fmla="*/ 626819 w 1253453"/>
                <a:gd name="connsiteY18" fmla="*/ 1216683 h 1253454"/>
                <a:gd name="connsiteX19" fmla="*/ 280952 w 1253453"/>
                <a:gd name="connsiteY19" fmla="*/ 1104731 h 1253454"/>
                <a:gd name="connsiteX20" fmla="*/ 261437 w 1253453"/>
                <a:gd name="connsiteY20" fmla="*/ 1103458 h 1253454"/>
                <a:gd name="connsiteX21" fmla="*/ 55325 w 1253453"/>
                <a:gd name="connsiteY21" fmla="*/ 1215018 h 1253454"/>
                <a:gd name="connsiteX22" fmla="*/ 36741 w 1253453"/>
                <a:gd name="connsiteY22" fmla="*/ 1204175 h 1253454"/>
                <a:gd name="connsiteX23" fmla="*/ 115018 w 1253453"/>
                <a:gd name="connsiteY23" fmla="*/ 1056635 h 1253454"/>
                <a:gd name="connsiteX24" fmla="*/ 98907 w 1253453"/>
                <a:gd name="connsiteY24" fmla="*/ 1029541 h 1253454"/>
                <a:gd name="connsiteX25" fmla="*/ 82749 w 1253453"/>
                <a:gd name="connsiteY25" fmla="*/ 1039160 h 1253454"/>
                <a:gd name="connsiteX26" fmla="*/ 16 w 1253453"/>
                <a:gd name="connsiteY26" fmla="*/ 1204175 h 1253454"/>
                <a:gd name="connsiteX27" fmla="*/ 72809 w 1253453"/>
                <a:gd name="connsiteY27" fmla="*/ 1247326 h 1253454"/>
                <a:gd name="connsiteX28" fmla="*/ 268858 w 1253453"/>
                <a:gd name="connsiteY28" fmla="*/ 1141174 h 1253454"/>
                <a:gd name="connsiteX29" fmla="*/ 977268 w 1253453"/>
                <a:gd name="connsiteY29" fmla="*/ 1146387 h 1253454"/>
                <a:gd name="connsiteX30" fmla="*/ 941028 w 1253453"/>
                <a:gd name="connsiteY30" fmla="*/ 84531 h 125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53453" h="1253454">
                  <a:moveTo>
                    <a:pt x="941028" y="84531"/>
                  </a:moveTo>
                  <a:cubicBezTo>
                    <a:pt x="614875" y="-104706"/>
                    <a:pt x="195805" y="36276"/>
                    <a:pt x="49278" y="382915"/>
                  </a:cubicBezTo>
                  <a:cubicBezTo>
                    <a:pt x="-10349" y="523740"/>
                    <a:pt x="-15317" y="681462"/>
                    <a:pt x="31404" y="823064"/>
                  </a:cubicBezTo>
                  <a:cubicBezTo>
                    <a:pt x="63903" y="921553"/>
                    <a:pt x="117302" y="993210"/>
                    <a:pt x="121604" y="997015"/>
                  </a:cubicBezTo>
                  <a:lnTo>
                    <a:pt x="121677" y="996917"/>
                  </a:lnTo>
                  <a:lnTo>
                    <a:pt x="121628" y="997039"/>
                  </a:lnTo>
                  <a:cubicBezTo>
                    <a:pt x="121677" y="997088"/>
                    <a:pt x="121726" y="997113"/>
                    <a:pt x="121799" y="997186"/>
                  </a:cubicBezTo>
                  <a:cubicBezTo>
                    <a:pt x="121824" y="997186"/>
                    <a:pt x="121824" y="997213"/>
                    <a:pt x="121848" y="997238"/>
                  </a:cubicBezTo>
                  <a:cubicBezTo>
                    <a:pt x="121873" y="997238"/>
                    <a:pt x="121873" y="997262"/>
                    <a:pt x="121897" y="997287"/>
                  </a:cubicBezTo>
                  <a:cubicBezTo>
                    <a:pt x="128801" y="1003081"/>
                    <a:pt x="134655" y="1001424"/>
                    <a:pt x="137103" y="1001424"/>
                  </a:cubicBezTo>
                  <a:lnTo>
                    <a:pt x="137152" y="1001399"/>
                  </a:lnTo>
                  <a:cubicBezTo>
                    <a:pt x="137384" y="1001399"/>
                    <a:pt x="139054" y="1001025"/>
                    <a:pt x="140628" y="1000396"/>
                  </a:cubicBezTo>
                  <a:cubicBezTo>
                    <a:pt x="140653" y="1000396"/>
                    <a:pt x="140677" y="1000396"/>
                    <a:pt x="140677" y="1000396"/>
                  </a:cubicBezTo>
                  <a:cubicBezTo>
                    <a:pt x="140677" y="1000396"/>
                    <a:pt x="141088" y="1000202"/>
                    <a:pt x="141093" y="1000200"/>
                  </a:cubicBezTo>
                  <a:lnTo>
                    <a:pt x="141142" y="1000200"/>
                  </a:lnTo>
                  <a:cubicBezTo>
                    <a:pt x="153013" y="995103"/>
                    <a:pt x="155112" y="980039"/>
                    <a:pt x="148683" y="972516"/>
                  </a:cubicBezTo>
                  <a:cubicBezTo>
                    <a:pt x="-134686" y="581460"/>
                    <a:pt x="148553" y="36952"/>
                    <a:pt x="626819" y="36952"/>
                  </a:cubicBezTo>
                  <a:cubicBezTo>
                    <a:pt x="956897" y="36952"/>
                    <a:pt x="1216896" y="306133"/>
                    <a:pt x="1216896" y="626817"/>
                  </a:cubicBezTo>
                  <a:cubicBezTo>
                    <a:pt x="1216896" y="952779"/>
                    <a:pt x="952965" y="1216683"/>
                    <a:pt x="626819" y="1216683"/>
                  </a:cubicBezTo>
                  <a:cubicBezTo>
                    <a:pt x="501655" y="1216683"/>
                    <a:pt x="382048" y="1177960"/>
                    <a:pt x="280952" y="1104731"/>
                  </a:cubicBezTo>
                  <a:cubicBezTo>
                    <a:pt x="275321" y="1100643"/>
                    <a:pt x="267560" y="1100131"/>
                    <a:pt x="261437" y="1103458"/>
                  </a:cubicBezTo>
                  <a:lnTo>
                    <a:pt x="55325" y="1215018"/>
                  </a:lnTo>
                  <a:cubicBezTo>
                    <a:pt x="45525" y="1220260"/>
                    <a:pt x="36680" y="1211703"/>
                    <a:pt x="36741" y="1204175"/>
                  </a:cubicBezTo>
                  <a:cubicBezTo>
                    <a:pt x="36792" y="1199778"/>
                    <a:pt x="32288" y="1209404"/>
                    <a:pt x="115018" y="1056635"/>
                  </a:cubicBezTo>
                  <a:cubicBezTo>
                    <a:pt x="121670" y="1044384"/>
                    <a:pt x="112683" y="1029541"/>
                    <a:pt x="98907" y="1029541"/>
                  </a:cubicBezTo>
                  <a:cubicBezTo>
                    <a:pt x="92150" y="1029541"/>
                    <a:pt x="85954" y="1033235"/>
                    <a:pt x="82749" y="1039160"/>
                  </a:cubicBezTo>
                  <a:cubicBezTo>
                    <a:pt x="-532" y="1192892"/>
                    <a:pt x="-35" y="1187738"/>
                    <a:pt x="16" y="1204175"/>
                  </a:cubicBezTo>
                  <a:cubicBezTo>
                    <a:pt x="82" y="1240161"/>
                    <a:pt x="39067" y="1265602"/>
                    <a:pt x="72809" y="1247326"/>
                  </a:cubicBezTo>
                  <a:lnTo>
                    <a:pt x="268858" y="1141174"/>
                  </a:lnTo>
                  <a:cubicBezTo>
                    <a:pt x="480799" y="1288950"/>
                    <a:pt x="763052" y="1291028"/>
                    <a:pt x="977268" y="1146387"/>
                  </a:cubicBezTo>
                  <a:cubicBezTo>
                    <a:pt x="1360788" y="887428"/>
                    <a:pt x="1341333" y="316736"/>
                    <a:pt x="941028" y="84531"/>
                  </a:cubicBezTo>
                  <a:close/>
                </a:path>
              </a:pathLst>
            </a:custGeom>
            <a:grpFill/>
            <a:ln w="2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673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3B80BD-0E7D-49BF-AEC8-3EFEDF1A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5980" cy="6129030"/>
          </a:xfrm>
        </p:spPr>
        <p:txBody>
          <a:bodyPr/>
          <a:lstStyle/>
          <a:p>
            <a:r>
              <a:rPr lang="en-US" dirty="0" err="1"/>
              <a:t>Rôle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 </a:t>
            </a:r>
            <a:r>
              <a:rPr lang="en-US" dirty="0"/>
              <a:t>STATEC</a:t>
            </a:r>
            <a:br>
              <a:rPr lang="en-US" dirty="0"/>
            </a:br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09A28B3-75D1-4B31-A584-D1D676EC072F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501658578"/>
              </p:ext>
            </p:extLst>
          </p:nvPr>
        </p:nvGraphicFramePr>
        <p:xfrm>
          <a:off x="4115980" y="461917"/>
          <a:ext cx="7884676" cy="566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60">
                  <a:extLst>
                    <a:ext uri="{9D8B030D-6E8A-4147-A177-3AD203B41FA5}">
                      <a16:colId xmlns:a16="http://schemas.microsoft.com/office/drawing/2014/main" val="1519995692"/>
                    </a:ext>
                  </a:extLst>
                </a:gridCol>
                <a:gridCol w="855948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3343129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b="1" kern="1200" noProof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Intro Bold" pitchFamily="50" charset="0"/>
                        </a:rPr>
                        <a:t>Responsable</a:t>
                      </a:r>
                      <a:r>
                        <a:rPr lang="en-US" sz="32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Intro Bold" pitchFamily="50" charset="0"/>
                        </a:rPr>
                        <a:t> de la production et de la publication des </a:t>
                      </a:r>
                      <a:r>
                        <a:rPr lang="en-US" sz="3200" b="1" kern="1200" noProof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Intro Bold" pitchFamily="50" charset="0"/>
                        </a:rPr>
                        <a:t>indicateurs</a:t>
                      </a:r>
                      <a:r>
                        <a:rPr lang="en-US" sz="32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Intro Bold" pitchFamily="50" charset="0"/>
                        </a:rPr>
                        <a:t> : </a:t>
                      </a:r>
                    </a:p>
                    <a:p>
                      <a:pPr marL="762000" marR="0" lvl="3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L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Analyse critique  et Révision des indicateurs </a:t>
                      </a:r>
                    </a:p>
                    <a:p>
                      <a:pPr marL="762000" marR="0" lvl="3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L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Indicateur synthétique LIW</a:t>
                      </a:r>
                    </a:p>
                    <a:p>
                      <a:pPr marL="762000" marR="0" lvl="3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L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Articles scientifiques, Rapports annuels et Publications (</a:t>
                      </a:r>
                      <a:r>
                        <a:rPr kumimoji="0" lang="fr-LU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ex.Regards</a:t>
                      </a:r>
                      <a:r>
                        <a:rPr kumimoji="0" lang="fr-L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  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5265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2021197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LU" sz="32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Intro Bold" pitchFamily="50" charset="0"/>
                        </a:rPr>
                        <a:t>Collaboration avec les administrations publiques (Direction de la santé, Administration de la gestion de l’eau, Administration de l’environnement,…)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</a:tbl>
          </a:graphicData>
        </a:graphic>
      </p:graphicFrame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5382BFEB-875A-46B8-AA0A-D5F40F7F89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081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Tableau 7">
            <a:extLst>
              <a:ext uri="{FF2B5EF4-FFF2-40B4-BE49-F238E27FC236}">
                <a16:creationId xmlns:a16="http://schemas.microsoft.com/office/drawing/2014/main" id="{CD03B46E-701E-4517-ACEF-6CB367A45E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775128"/>
              </p:ext>
            </p:extLst>
          </p:nvPr>
        </p:nvGraphicFramePr>
        <p:xfrm>
          <a:off x="495300" y="1314484"/>
          <a:ext cx="4436645" cy="4863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002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3882643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458332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t-BR" sz="2000" b="1" dirty="0" smtClean="0"/>
                        <a:t>Revenu et patrimoine</a:t>
                      </a:r>
                      <a:endParaRPr lang="pt-B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Emploi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it-IT" sz="2000" b="1" dirty="0" smtClean="0"/>
                        <a:t>Logement</a:t>
                      </a:r>
                      <a:endParaRPr lang="it-IT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9266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Santé 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75689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Equilibre vie privée – vie familiale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69604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Education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054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Liens</a:t>
                      </a:r>
                      <a:r>
                        <a:rPr lang="fr-FR" sz="2000" b="1" baseline="0" dirty="0" smtClean="0"/>
                        <a:t> sociaux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59334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Gouvernance et citoyenneté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772679"/>
                  </a:ext>
                </a:extLst>
              </a:tr>
              <a:tr h="455214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Environnement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331994"/>
                  </a:ext>
                </a:extLst>
              </a:tr>
              <a:tr h="408882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Sécurité</a:t>
                      </a:r>
                      <a:r>
                        <a:rPr lang="fr-FR" sz="2000" b="1" baseline="0" dirty="0" smtClean="0"/>
                        <a:t> physique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40998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11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b="1" dirty="0" smtClean="0"/>
                        <a:t>Bien-être</a:t>
                      </a:r>
                      <a:endParaRPr lang="fr-FR" sz="2000" b="1" dirty="0"/>
                    </a:p>
                  </a:txBody>
                  <a:tcPr marL="96388" marR="963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59766"/>
                  </a:ext>
                </a:extLst>
              </a:tr>
            </a:tbl>
          </a:graphicData>
        </a:graphic>
      </p:graphicFrame>
      <p:sp>
        <p:nvSpPr>
          <p:cNvPr id="214" name="Title 2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du </a:t>
            </a:r>
            <a:r>
              <a:rPr lang="fr-FR" dirty="0" err="1" smtClean="0"/>
              <a:t>PIBien-être</a:t>
            </a:r>
            <a:endParaRPr lang="fr-LU" dirty="0"/>
          </a:p>
        </p:txBody>
      </p:sp>
      <p:sp>
        <p:nvSpPr>
          <p:cNvPr id="21" name="Media Placeholder 20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2" name="Media Placeholder 21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208" name="Oval 207"/>
          <p:cNvSpPr/>
          <p:nvPr/>
        </p:nvSpPr>
        <p:spPr>
          <a:xfrm>
            <a:off x="6632324" y="1501796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1.</a:t>
            </a:r>
          </a:p>
        </p:txBody>
      </p:sp>
      <p:sp>
        <p:nvSpPr>
          <p:cNvPr id="210" name="Oval 209"/>
          <p:cNvSpPr/>
          <p:nvPr/>
        </p:nvSpPr>
        <p:spPr>
          <a:xfrm>
            <a:off x="5579634" y="3514322"/>
            <a:ext cx="432000" cy="432000"/>
          </a:xfrm>
          <a:prstGeom prst="ellipse">
            <a:avLst/>
          </a:prstGeom>
          <a:solidFill>
            <a:srgbClr val="041936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3.</a:t>
            </a:r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 flipH="1">
            <a:off x="7126606" y="5450018"/>
            <a:ext cx="19922" cy="22579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LU"/>
          </a:p>
        </p:txBody>
      </p:sp>
      <p:sp>
        <p:nvSpPr>
          <p:cNvPr id="212" name="Oval 211"/>
          <p:cNvSpPr/>
          <p:nvPr/>
        </p:nvSpPr>
        <p:spPr>
          <a:xfrm>
            <a:off x="6779275" y="5242640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5.</a:t>
            </a:r>
          </a:p>
        </p:txBody>
      </p:sp>
      <p:sp>
        <p:nvSpPr>
          <p:cNvPr id="211" name="Oval 210"/>
          <p:cNvSpPr/>
          <p:nvPr/>
        </p:nvSpPr>
        <p:spPr>
          <a:xfrm>
            <a:off x="6011634" y="4544371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4.</a:t>
            </a:r>
          </a:p>
        </p:txBody>
      </p:sp>
      <p:sp>
        <p:nvSpPr>
          <p:cNvPr id="213" name="Oval 212"/>
          <p:cNvSpPr/>
          <p:nvPr/>
        </p:nvSpPr>
        <p:spPr>
          <a:xfrm>
            <a:off x="8279184" y="5480317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6.</a:t>
            </a:r>
          </a:p>
        </p:txBody>
      </p:sp>
      <p:sp>
        <p:nvSpPr>
          <p:cNvPr id="209" name="Oval 208"/>
          <p:cNvSpPr/>
          <p:nvPr/>
        </p:nvSpPr>
        <p:spPr>
          <a:xfrm>
            <a:off x="5864416" y="2439124"/>
            <a:ext cx="428552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2.</a:t>
            </a:r>
          </a:p>
        </p:txBody>
      </p:sp>
      <p:sp>
        <p:nvSpPr>
          <p:cNvPr id="97" name="Oval 96"/>
          <p:cNvSpPr/>
          <p:nvPr/>
        </p:nvSpPr>
        <p:spPr>
          <a:xfrm>
            <a:off x="9683359" y="2110017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10.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912424" y="4221088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8.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9329796" y="5060449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7.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0047415" y="2935830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9.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634698" y="1434669"/>
            <a:ext cx="432000" cy="43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11.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4" name="Group 143"/>
          <p:cNvGrpSpPr>
            <a:grpSpLocks noChangeAspect="1"/>
          </p:cNvGrpSpPr>
          <p:nvPr/>
        </p:nvGrpSpPr>
        <p:grpSpPr bwMode="auto">
          <a:xfrm>
            <a:off x="6868859" y="1241768"/>
            <a:ext cx="306890" cy="360000"/>
            <a:chOff x="0" y="0"/>
            <a:chExt cx="52" cy="61"/>
          </a:xfrm>
          <a:noFill/>
        </p:grpSpPr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" y="41"/>
              <a:ext cx="43" cy="20"/>
            </a:xfrm>
            <a:custGeom>
              <a:avLst/>
              <a:gdLst>
                <a:gd name="T0" fmla="*/ 124 w 207"/>
                <a:gd name="T1" fmla="*/ 48 h 99"/>
                <a:gd name="T2" fmla="*/ 185 w 207"/>
                <a:gd name="T3" fmla="*/ 27 h 99"/>
                <a:gd name="T4" fmla="*/ 203 w 207"/>
                <a:gd name="T5" fmla="*/ 33 h 99"/>
                <a:gd name="T6" fmla="*/ 196 w 207"/>
                <a:gd name="T7" fmla="*/ 53 h 99"/>
                <a:gd name="T8" fmla="*/ 103 w 207"/>
                <a:gd name="T9" fmla="*/ 94 h 99"/>
                <a:gd name="T10" fmla="*/ 79 w 207"/>
                <a:gd name="T11" fmla="*/ 99 h 99"/>
                <a:gd name="T12" fmla="*/ 49 w 207"/>
                <a:gd name="T13" fmla="*/ 91 h 99"/>
                <a:gd name="T14" fmla="*/ 23 w 207"/>
                <a:gd name="T15" fmla="*/ 76 h 99"/>
                <a:gd name="T16" fmla="*/ 0 w 207"/>
                <a:gd name="T17" fmla="*/ 70 h 99"/>
                <a:gd name="T18" fmla="*/ 0 w 207"/>
                <a:gd name="T19" fmla="*/ 0 h 99"/>
                <a:gd name="T20" fmla="*/ 39 w 207"/>
                <a:gd name="T21" fmla="*/ 0 h 99"/>
                <a:gd name="T22" fmla="*/ 54 w 207"/>
                <a:gd name="T23" fmla="*/ 4 h 99"/>
                <a:gd name="T24" fmla="*/ 80 w 207"/>
                <a:gd name="T25" fmla="*/ 19 h 99"/>
                <a:gd name="T26" fmla="*/ 85 w 207"/>
                <a:gd name="T27" fmla="*/ 20 h 99"/>
                <a:gd name="T28" fmla="*/ 117 w 207"/>
                <a:gd name="T29" fmla="*/ 20 h 99"/>
                <a:gd name="T30" fmla="*/ 132 w 207"/>
                <a:gd name="T31" fmla="*/ 35 h 99"/>
                <a:gd name="T32" fmla="*/ 124 w 207"/>
                <a:gd name="T33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99">
                  <a:moveTo>
                    <a:pt x="124" y="48"/>
                  </a:moveTo>
                  <a:cubicBezTo>
                    <a:pt x="185" y="27"/>
                    <a:pt x="185" y="27"/>
                    <a:pt x="185" y="27"/>
                  </a:cubicBezTo>
                  <a:cubicBezTo>
                    <a:pt x="192" y="25"/>
                    <a:pt x="199" y="27"/>
                    <a:pt x="203" y="33"/>
                  </a:cubicBezTo>
                  <a:cubicBezTo>
                    <a:pt x="207" y="41"/>
                    <a:pt x="203" y="50"/>
                    <a:pt x="196" y="5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5" y="98"/>
                    <a:pt x="87" y="99"/>
                    <a:pt x="79" y="99"/>
                  </a:cubicBezTo>
                  <a:cubicBezTo>
                    <a:pt x="68" y="99"/>
                    <a:pt x="58" y="97"/>
                    <a:pt x="49" y="91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17" y="72"/>
                    <a:pt x="7" y="70"/>
                    <a:pt x="0" y="70"/>
                  </a:cubicBezTo>
                  <a:cubicBezTo>
                    <a:pt x="0" y="7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9" y="1"/>
                    <a:pt x="54" y="4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3" y="20"/>
                    <a:pt x="85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25" y="20"/>
                    <a:pt x="132" y="27"/>
                    <a:pt x="132" y="35"/>
                  </a:cubicBezTo>
                  <a:cubicBezTo>
                    <a:pt x="132" y="40"/>
                    <a:pt x="129" y="45"/>
                    <a:pt x="124" y="48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0" y="39"/>
              <a:ext cx="9" cy="18"/>
            </a:xfrm>
            <a:custGeom>
              <a:avLst/>
              <a:gdLst>
                <a:gd name="T0" fmla="*/ 40 w 40"/>
                <a:gd name="T1" fmla="*/ 10 h 90"/>
                <a:gd name="T2" fmla="*/ 40 w 40"/>
                <a:gd name="T3" fmla="*/ 80 h 90"/>
                <a:gd name="T4" fmla="*/ 30 w 40"/>
                <a:gd name="T5" fmla="*/ 90 h 90"/>
                <a:gd name="T6" fmla="*/ 0 w 40"/>
                <a:gd name="T7" fmla="*/ 90 h 90"/>
                <a:gd name="T8" fmla="*/ 0 w 40"/>
                <a:gd name="T9" fmla="*/ 0 h 90"/>
                <a:gd name="T10" fmla="*/ 30 w 40"/>
                <a:gd name="T11" fmla="*/ 0 h 90"/>
                <a:gd name="T12" fmla="*/ 40 w 40"/>
                <a:gd name="T1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0">
                  <a:moveTo>
                    <a:pt x="40" y="10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40" y="85"/>
                    <a:pt x="35" y="90"/>
                    <a:pt x="3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40" y="5"/>
                    <a:pt x="40" y="10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" y="0"/>
              <a:ext cx="40" cy="39"/>
            </a:xfrm>
            <a:custGeom>
              <a:avLst/>
              <a:gdLst>
                <a:gd name="T0" fmla="*/ 186 w 187"/>
                <a:gd name="T1" fmla="*/ 75 h 187"/>
                <a:gd name="T2" fmla="*/ 186 w 187"/>
                <a:gd name="T3" fmla="*/ 75 h 187"/>
                <a:gd name="T4" fmla="*/ 155 w 187"/>
                <a:gd name="T5" fmla="*/ 23 h 187"/>
                <a:gd name="T6" fmla="*/ 122 w 187"/>
                <a:gd name="T7" fmla="*/ 5 h 187"/>
                <a:gd name="T8" fmla="*/ 95 w 187"/>
                <a:gd name="T9" fmla="*/ 0 h 187"/>
                <a:gd name="T10" fmla="*/ 1 w 187"/>
                <a:gd name="T11" fmla="*/ 93 h 187"/>
                <a:gd name="T12" fmla="*/ 93 w 187"/>
                <a:gd name="T13" fmla="*/ 187 h 187"/>
                <a:gd name="T14" fmla="*/ 157 w 187"/>
                <a:gd name="T15" fmla="*/ 162 h 187"/>
                <a:gd name="T16" fmla="*/ 183 w 187"/>
                <a:gd name="T17" fmla="*/ 121 h 187"/>
                <a:gd name="T18" fmla="*/ 187 w 187"/>
                <a:gd name="T19" fmla="*/ 93 h 187"/>
                <a:gd name="T20" fmla="*/ 186 w 187"/>
                <a:gd name="T21" fmla="*/ 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7">
                  <a:moveTo>
                    <a:pt x="186" y="75"/>
                  </a:moveTo>
                  <a:cubicBezTo>
                    <a:pt x="186" y="75"/>
                    <a:pt x="186" y="75"/>
                    <a:pt x="186" y="75"/>
                  </a:cubicBezTo>
                  <a:cubicBezTo>
                    <a:pt x="181" y="55"/>
                    <a:pt x="171" y="36"/>
                    <a:pt x="155" y="23"/>
                  </a:cubicBezTo>
                  <a:cubicBezTo>
                    <a:pt x="145" y="14"/>
                    <a:pt x="134" y="8"/>
                    <a:pt x="122" y="5"/>
                  </a:cubicBezTo>
                  <a:cubicBezTo>
                    <a:pt x="113" y="2"/>
                    <a:pt x="104" y="0"/>
                    <a:pt x="95" y="0"/>
                  </a:cubicBezTo>
                  <a:cubicBezTo>
                    <a:pt x="43" y="0"/>
                    <a:pt x="1" y="41"/>
                    <a:pt x="1" y="93"/>
                  </a:cubicBezTo>
                  <a:cubicBezTo>
                    <a:pt x="0" y="144"/>
                    <a:pt x="41" y="186"/>
                    <a:pt x="93" y="187"/>
                  </a:cubicBezTo>
                  <a:cubicBezTo>
                    <a:pt x="117" y="187"/>
                    <a:pt x="139" y="178"/>
                    <a:pt x="157" y="162"/>
                  </a:cubicBezTo>
                  <a:cubicBezTo>
                    <a:pt x="169" y="151"/>
                    <a:pt x="178" y="137"/>
                    <a:pt x="183" y="121"/>
                  </a:cubicBezTo>
                  <a:cubicBezTo>
                    <a:pt x="186" y="112"/>
                    <a:pt x="187" y="103"/>
                    <a:pt x="187" y="93"/>
                  </a:cubicBezTo>
                  <a:cubicBezTo>
                    <a:pt x="187" y="87"/>
                    <a:pt x="186" y="81"/>
                    <a:pt x="186" y="75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" y="8"/>
              <a:ext cx="14" cy="24"/>
            </a:xfrm>
            <a:custGeom>
              <a:avLst/>
              <a:gdLst>
                <a:gd name="T0" fmla="*/ 65 w 65"/>
                <a:gd name="T1" fmla="*/ 94 h 117"/>
                <a:gd name="T2" fmla="*/ 45 w 65"/>
                <a:gd name="T3" fmla="*/ 117 h 117"/>
                <a:gd name="T4" fmla="*/ 20 w 65"/>
                <a:gd name="T5" fmla="*/ 117 h 117"/>
                <a:gd name="T6" fmla="*/ 0 w 65"/>
                <a:gd name="T7" fmla="*/ 94 h 117"/>
                <a:gd name="T8" fmla="*/ 0 w 65"/>
                <a:gd name="T9" fmla="*/ 23 h 117"/>
                <a:gd name="T10" fmla="*/ 20 w 65"/>
                <a:gd name="T11" fmla="*/ 0 h 117"/>
                <a:gd name="T12" fmla="*/ 45 w 65"/>
                <a:gd name="T13" fmla="*/ 0 h 117"/>
                <a:gd name="T14" fmla="*/ 65 w 65"/>
                <a:gd name="T15" fmla="*/ 2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17">
                  <a:moveTo>
                    <a:pt x="65" y="94"/>
                  </a:moveTo>
                  <a:cubicBezTo>
                    <a:pt x="65" y="107"/>
                    <a:pt x="56" y="117"/>
                    <a:pt x="45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9" y="117"/>
                    <a:pt x="0" y="107"/>
                    <a:pt x="0" y="9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6" y="0"/>
                    <a:pt x="65" y="10"/>
                    <a:pt x="65" y="23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49" name="Line 9"/>
            <p:cNvSpPr>
              <a:spLocks noChangeShapeType="1"/>
            </p:cNvSpPr>
            <p:nvPr/>
          </p:nvSpPr>
          <p:spPr bwMode="auto">
            <a:xfrm>
              <a:off x="23" y="18"/>
              <a:ext cx="10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50" name="Line 10"/>
            <p:cNvSpPr>
              <a:spLocks noChangeShapeType="1"/>
            </p:cNvSpPr>
            <p:nvPr/>
          </p:nvSpPr>
          <p:spPr bwMode="auto">
            <a:xfrm>
              <a:off x="23" y="22"/>
              <a:ext cx="10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5757157" y="2203900"/>
            <a:ext cx="188850" cy="360000"/>
            <a:chOff x="0" y="0"/>
            <a:chExt cx="304800" cy="581025"/>
          </a:xfrm>
        </p:grpSpPr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0" y="180975"/>
              <a:ext cx="238125" cy="209550"/>
            </a:xfrm>
            <a:custGeom>
              <a:avLst/>
              <a:gdLst>
                <a:gd name="T0" fmla="*/ 16 w 72"/>
                <a:gd name="T1" fmla="*/ 64 h 64"/>
                <a:gd name="T2" fmla="*/ 8 w 72"/>
                <a:gd name="T3" fmla="*/ 64 h 64"/>
                <a:gd name="T4" fmla="*/ 0 w 72"/>
                <a:gd name="T5" fmla="*/ 56 h 64"/>
                <a:gd name="T6" fmla="*/ 0 w 72"/>
                <a:gd name="T7" fmla="*/ 28 h 64"/>
                <a:gd name="T8" fmla="*/ 28 w 72"/>
                <a:gd name="T9" fmla="*/ 0 h 64"/>
                <a:gd name="T10" fmla="*/ 44 w 72"/>
                <a:gd name="T11" fmla="*/ 0 h 64"/>
                <a:gd name="T12" fmla="*/ 72 w 72"/>
                <a:gd name="T13" fmla="*/ 28 h 64"/>
                <a:gd name="T14" fmla="*/ 72 w 72"/>
                <a:gd name="T1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4">
                  <a:moveTo>
                    <a:pt x="16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4" y="64"/>
                    <a:pt x="0" y="60"/>
                    <a:pt x="0" y="5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8"/>
                    <a:pt x="8" y="0"/>
                    <a:pt x="2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4" y="0"/>
                    <a:pt x="72" y="8"/>
                    <a:pt x="72" y="28"/>
                  </a:cubicBezTo>
                  <a:cubicBezTo>
                    <a:pt x="72" y="44"/>
                    <a:pt x="72" y="44"/>
                    <a:pt x="72" y="44"/>
                  </a:cubicBezTo>
                </a:path>
              </a:pathLst>
            </a:cu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178" name="Line 6"/>
            <p:cNvSpPr>
              <a:spLocks noChangeShapeType="1"/>
            </p:cNvSpPr>
            <p:nvPr/>
          </p:nvSpPr>
          <p:spPr bwMode="auto">
            <a:xfrm>
              <a:off x="114300" y="514350"/>
              <a:ext cx="0" cy="66675"/>
            </a:xfrm>
            <a:prstGeom prst="line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179" name="Line 7"/>
            <p:cNvSpPr>
              <a:spLocks noChangeShapeType="1"/>
            </p:cNvSpPr>
            <p:nvPr/>
          </p:nvSpPr>
          <p:spPr bwMode="auto">
            <a:xfrm flipV="1">
              <a:off x="47625" y="295275"/>
              <a:ext cx="0" cy="285750"/>
            </a:xfrm>
            <a:prstGeom prst="line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180" name="Line 8"/>
            <p:cNvSpPr>
              <a:spLocks noChangeShapeType="1"/>
            </p:cNvSpPr>
            <p:nvPr/>
          </p:nvSpPr>
          <p:spPr bwMode="auto">
            <a:xfrm>
              <a:off x="190500" y="476250"/>
              <a:ext cx="0" cy="104775"/>
            </a:xfrm>
            <a:prstGeom prst="line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181" name="Line 9"/>
            <p:cNvSpPr>
              <a:spLocks noChangeShapeType="1"/>
            </p:cNvSpPr>
            <p:nvPr/>
          </p:nvSpPr>
          <p:spPr bwMode="auto">
            <a:xfrm>
              <a:off x="190500" y="295275"/>
              <a:ext cx="0" cy="76200"/>
            </a:xfrm>
            <a:prstGeom prst="line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161925" y="371475"/>
              <a:ext cx="142875" cy="104775"/>
            </a:xfrm>
            <a:prstGeom prst="rect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66675" y="0"/>
              <a:ext cx="104775" cy="123825"/>
            </a:xfrm>
            <a:custGeom>
              <a:avLst/>
              <a:gdLst>
                <a:gd name="T0" fmla="*/ 32 w 32"/>
                <a:gd name="T1" fmla="*/ 15 h 36"/>
                <a:gd name="T2" fmla="*/ 16 w 32"/>
                <a:gd name="T3" fmla="*/ 0 h 36"/>
                <a:gd name="T4" fmla="*/ 0 w 32"/>
                <a:gd name="T5" fmla="*/ 15 h 36"/>
                <a:gd name="T6" fmla="*/ 0 w 32"/>
                <a:gd name="T7" fmla="*/ 21 h 36"/>
                <a:gd name="T8" fmla="*/ 16 w 32"/>
                <a:gd name="T9" fmla="*/ 36 h 36"/>
                <a:gd name="T10" fmla="*/ 32 w 32"/>
                <a:gd name="T11" fmla="*/ 21 h 36"/>
                <a:gd name="T12" fmla="*/ 32 w 32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32" y="15"/>
                  </a:move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7" y="36"/>
                    <a:pt x="16" y="36"/>
                  </a:cubicBezTo>
                  <a:cubicBezTo>
                    <a:pt x="25" y="36"/>
                    <a:pt x="32" y="29"/>
                    <a:pt x="32" y="21"/>
                  </a:cubicBezTo>
                  <a:lnTo>
                    <a:pt x="32" y="15"/>
                  </a:lnTo>
                  <a:close/>
                </a:path>
              </a:pathLst>
            </a:cu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184" name="Group 183"/>
          <p:cNvGrpSpPr>
            <a:grpSpLocks noChangeAspect="1"/>
          </p:cNvGrpSpPr>
          <p:nvPr/>
        </p:nvGrpSpPr>
        <p:grpSpPr bwMode="auto">
          <a:xfrm>
            <a:off x="5296956" y="3288989"/>
            <a:ext cx="714130" cy="360000"/>
            <a:chOff x="0" y="0"/>
            <a:chExt cx="66" cy="62"/>
          </a:xfrm>
          <a:noFill/>
        </p:grpSpPr>
        <p:sp>
          <p:nvSpPr>
            <p:cNvPr id="185" name="Oval 184"/>
            <p:cNvSpPr>
              <a:spLocks noChangeArrowheads="1"/>
            </p:cNvSpPr>
            <p:nvPr/>
          </p:nvSpPr>
          <p:spPr bwMode="auto">
            <a:xfrm>
              <a:off x="28" y="18"/>
              <a:ext cx="10" cy="10"/>
            </a:xfrm>
            <a:prstGeom prst="ellips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8" y="51"/>
              <a:ext cx="8" cy="11"/>
            </a:xfrm>
            <a:custGeom>
              <a:avLst/>
              <a:gdLst>
                <a:gd name="T0" fmla="*/ 0 w 46"/>
                <a:gd name="T1" fmla="*/ 64 h 64"/>
                <a:gd name="T2" fmla="*/ 46 w 46"/>
                <a:gd name="T3" fmla="*/ 64 h 64"/>
                <a:gd name="T4" fmla="*/ 46 w 46"/>
                <a:gd name="T5" fmla="*/ 23 h 64"/>
                <a:gd name="T6" fmla="*/ 23 w 46"/>
                <a:gd name="T7" fmla="*/ 0 h 64"/>
                <a:gd name="T8" fmla="*/ 23 w 46"/>
                <a:gd name="T9" fmla="*/ 0 h 64"/>
                <a:gd name="T10" fmla="*/ 0 w 46"/>
                <a:gd name="T11" fmla="*/ 23 h 64"/>
                <a:gd name="T12" fmla="*/ 0 w 4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4">
                  <a:moveTo>
                    <a:pt x="0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lnTo>
                    <a:pt x="0" y="64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87" name="Line 95"/>
            <p:cNvSpPr>
              <a:spLocks noChangeShapeType="1"/>
            </p:cNvSpPr>
            <p:nvPr/>
          </p:nvSpPr>
          <p:spPr bwMode="auto">
            <a:xfrm>
              <a:off x="13" y="33"/>
              <a:ext cx="40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88" name="Line 96"/>
            <p:cNvSpPr>
              <a:spLocks noChangeShapeType="1"/>
            </p:cNvSpPr>
            <p:nvPr/>
          </p:nvSpPr>
          <p:spPr bwMode="auto">
            <a:xfrm>
              <a:off x="0" y="62"/>
              <a:ext cx="66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13" y="10"/>
              <a:ext cx="40" cy="52"/>
            </a:xfrm>
            <a:custGeom>
              <a:avLst/>
              <a:gdLst>
                <a:gd name="T0" fmla="*/ 40 w 40"/>
                <a:gd name="T1" fmla="*/ 52 h 52"/>
                <a:gd name="T2" fmla="*/ 40 w 40"/>
                <a:gd name="T3" fmla="*/ 14 h 52"/>
                <a:gd name="T4" fmla="*/ 20 w 40"/>
                <a:gd name="T5" fmla="*/ 0 h 52"/>
                <a:gd name="T6" fmla="*/ 0 w 40"/>
                <a:gd name="T7" fmla="*/ 14 h 52"/>
                <a:gd name="T8" fmla="*/ 0 w 4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lnTo>
                    <a:pt x="40" y="14"/>
                  </a:lnTo>
                  <a:lnTo>
                    <a:pt x="20" y="0"/>
                  </a:lnTo>
                  <a:lnTo>
                    <a:pt x="0" y="14"/>
                  </a:lnTo>
                  <a:lnTo>
                    <a:pt x="0" y="52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0" name="Line 98"/>
            <p:cNvSpPr>
              <a:spLocks noChangeShapeType="1"/>
            </p:cNvSpPr>
            <p:nvPr/>
          </p:nvSpPr>
          <p:spPr bwMode="auto">
            <a:xfrm flipV="1">
              <a:off x="33" y="5"/>
              <a:ext cx="0" cy="5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1" name="Line 99"/>
            <p:cNvSpPr>
              <a:spLocks noChangeShapeType="1"/>
            </p:cNvSpPr>
            <p:nvPr/>
          </p:nvSpPr>
          <p:spPr bwMode="auto">
            <a:xfrm>
              <a:off x="0" y="34"/>
              <a:ext cx="8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0" y="28"/>
              <a:ext cx="8" cy="34"/>
            </a:xfrm>
            <a:custGeom>
              <a:avLst/>
              <a:gdLst>
                <a:gd name="T0" fmla="*/ 8 w 8"/>
                <a:gd name="T1" fmla="*/ 0 h 34"/>
                <a:gd name="T2" fmla="*/ 0 w 8"/>
                <a:gd name="T3" fmla="*/ 0 h 34"/>
                <a:gd name="T4" fmla="*/ 0 w 8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3" name="Line 101"/>
            <p:cNvSpPr>
              <a:spLocks noChangeShapeType="1"/>
            </p:cNvSpPr>
            <p:nvPr/>
          </p:nvSpPr>
          <p:spPr bwMode="auto">
            <a:xfrm>
              <a:off x="58" y="34"/>
              <a:ext cx="8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58" y="28"/>
              <a:ext cx="8" cy="34"/>
            </a:xfrm>
            <a:custGeom>
              <a:avLst/>
              <a:gdLst>
                <a:gd name="T0" fmla="*/ 8 w 8"/>
                <a:gd name="T1" fmla="*/ 34 h 34"/>
                <a:gd name="T2" fmla="*/ 8 w 8"/>
                <a:gd name="T3" fmla="*/ 0 h 34"/>
                <a:gd name="T4" fmla="*/ 0 w 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4">
                  <a:moveTo>
                    <a:pt x="8" y="34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" y="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0 w 10"/>
                <a:gd name="T5" fmla="*/ 10 h 10"/>
                <a:gd name="T6" fmla="*/ 10 w 10"/>
                <a:gd name="T7" fmla="*/ 10 h 10"/>
                <a:gd name="T8" fmla="*/ 8 w 10"/>
                <a:gd name="T9" fmla="*/ 5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8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6" name="Line 104"/>
            <p:cNvSpPr>
              <a:spLocks noChangeShapeType="1"/>
            </p:cNvSpPr>
            <p:nvPr/>
          </p:nvSpPr>
          <p:spPr bwMode="auto">
            <a:xfrm>
              <a:off x="7" y="42"/>
              <a:ext cx="0" cy="4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7" name="Line 105"/>
            <p:cNvSpPr>
              <a:spLocks noChangeShapeType="1"/>
            </p:cNvSpPr>
            <p:nvPr/>
          </p:nvSpPr>
          <p:spPr bwMode="auto">
            <a:xfrm>
              <a:off x="20" y="39"/>
              <a:ext cx="0" cy="3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8" name="Line 106"/>
            <p:cNvSpPr>
              <a:spLocks noChangeShapeType="1"/>
            </p:cNvSpPr>
            <p:nvPr/>
          </p:nvSpPr>
          <p:spPr bwMode="auto">
            <a:xfrm>
              <a:off x="36" y="39"/>
              <a:ext cx="0" cy="3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199" name="Line 107"/>
            <p:cNvSpPr>
              <a:spLocks noChangeShapeType="1"/>
            </p:cNvSpPr>
            <p:nvPr/>
          </p:nvSpPr>
          <p:spPr bwMode="auto">
            <a:xfrm>
              <a:off x="28" y="39"/>
              <a:ext cx="0" cy="3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00" name="Line 108"/>
            <p:cNvSpPr>
              <a:spLocks noChangeShapeType="1"/>
            </p:cNvSpPr>
            <p:nvPr/>
          </p:nvSpPr>
          <p:spPr bwMode="auto">
            <a:xfrm>
              <a:off x="44" y="39"/>
              <a:ext cx="0" cy="3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01" name="Line 109"/>
            <p:cNvSpPr>
              <a:spLocks noChangeShapeType="1"/>
            </p:cNvSpPr>
            <p:nvPr/>
          </p:nvSpPr>
          <p:spPr bwMode="auto">
            <a:xfrm>
              <a:off x="7" y="52"/>
              <a:ext cx="0" cy="4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02" name="Line 110"/>
            <p:cNvSpPr>
              <a:spLocks noChangeShapeType="1"/>
            </p:cNvSpPr>
            <p:nvPr/>
          </p:nvSpPr>
          <p:spPr bwMode="auto">
            <a:xfrm>
              <a:off x="59" y="42"/>
              <a:ext cx="0" cy="4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03" name="Line 111"/>
            <p:cNvSpPr>
              <a:spLocks noChangeShapeType="1"/>
            </p:cNvSpPr>
            <p:nvPr/>
          </p:nvSpPr>
          <p:spPr bwMode="auto">
            <a:xfrm>
              <a:off x="59" y="52"/>
              <a:ext cx="0" cy="4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204" name="Group 203"/>
          <p:cNvGrpSpPr>
            <a:grpSpLocks noChangeAspect="1"/>
          </p:cNvGrpSpPr>
          <p:nvPr/>
        </p:nvGrpSpPr>
        <p:grpSpPr>
          <a:xfrm>
            <a:off x="5736467" y="4571825"/>
            <a:ext cx="519750" cy="504000"/>
            <a:chOff x="0" y="0"/>
            <a:chExt cx="628650" cy="609600"/>
          </a:xfrm>
          <a:noFill/>
        </p:grpSpPr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485775" y="476250"/>
              <a:ext cx="142875" cy="133350"/>
            </a:xfrm>
            <a:custGeom>
              <a:avLst/>
              <a:gdLst>
                <a:gd name="T0" fmla="*/ 15 w 15"/>
                <a:gd name="T1" fmla="*/ 14 h 14"/>
                <a:gd name="T2" fmla="*/ 1 w 15"/>
                <a:gd name="T3" fmla="*/ 0 h 14"/>
                <a:gd name="T4" fmla="*/ 0 w 15"/>
                <a:gd name="T5" fmla="*/ 2 h 14"/>
                <a:gd name="T6" fmla="*/ 10 w 15"/>
                <a:gd name="T7" fmla="*/ 12 h 14"/>
                <a:gd name="T8" fmla="*/ 15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0" y="12"/>
                  </a:lnTo>
                  <a:lnTo>
                    <a:pt x="15" y="14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85725" y="85725"/>
              <a:ext cx="123825" cy="123825"/>
            </a:xfrm>
            <a:custGeom>
              <a:avLst/>
              <a:gdLst>
                <a:gd name="T0" fmla="*/ 13 w 13"/>
                <a:gd name="T1" fmla="*/ 0 h 13"/>
                <a:gd name="T2" fmla="*/ 0 w 13"/>
                <a:gd name="T3" fmla="*/ 13 h 13"/>
                <a:gd name="T4" fmla="*/ 0 w 13"/>
                <a:gd name="T5" fmla="*/ 13 h 13"/>
                <a:gd name="T6" fmla="*/ 13 w 13"/>
                <a:gd name="T7" fmla="*/ 0 h 13"/>
                <a:gd name="T8" fmla="*/ 1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114300" y="123825"/>
              <a:ext cx="371475" cy="361950"/>
            </a:xfrm>
            <a:custGeom>
              <a:avLst/>
              <a:gdLst>
                <a:gd name="T0" fmla="*/ 136 w 144"/>
                <a:gd name="T1" fmla="*/ 109 h 145"/>
                <a:gd name="T2" fmla="*/ 136 w 144"/>
                <a:gd name="T3" fmla="*/ 109 h 145"/>
                <a:gd name="T4" fmla="*/ 142 w 144"/>
                <a:gd name="T5" fmla="*/ 104 h 145"/>
                <a:gd name="T6" fmla="*/ 142 w 144"/>
                <a:gd name="T7" fmla="*/ 95 h 145"/>
                <a:gd name="T8" fmla="*/ 47 w 144"/>
                <a:gd name="T9" fmla="*/ 0 h 145"/>
                <a:gd name="T10" fmla="*/ 0 w 144"/>
                <a:gd name="T11" fmla="*/ 47 h 145"/>
                <a:gd name="T12" fmla="*/ 94 w 144"/>
                <a:gd name="T13" fmla="*/ 142 h 145"/>
                <a:gd name="T14" fmla="*/ 103 w 144"/>
                <a:gd name="T15" fmla="*/ 142 h 145"/>
                <a:gd name="T16" fmla="*/ 109 w 144"/>
                <a:gd name="T17" fmla="*/ 136 h 145"/>
                <a:gd name="T18" fmla="*/ 109 w 144"/>
                <a:gd name="T19" fmla="*/ 136 h 145"/>
                <a:gd name="T20" fmla="*/ 136 w 144"/>
                <a:gd name="T21" fmla="*/ 10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5">
                  <a:moveTo>
                    <a:pt x="136" y="109"/>
                  </a:moveTo>
                  <a:cubicBezTo>
                    <a:pt x="136" y="109"/>
                    <a:pt x="136" y="109"/>
                    <a:pt x="136" y="109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4" y="101"/>
                    <a:pt x="144" y="97"/>
                    <a:pt x="142" y="9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7" y="145"/>
                    <a:pt x="101" y="145"/>
                    <a:pt x="103" y="142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36" y="109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400050" y="400050"/>
              <a:ext cx="85725" cy="85725"/>
            </a:xfrm>
            <a:custGeom>
              <a:avLst/>
              <a:gdLst>
                <a:gd name="T0" fmla="*/ 31 w 34"/>
                <a:gd name="T1" fmla="*/ 4 h 34"/>
                <a:gd name="T2" fmla="*/ 27 w 34"/>
                <a:gd name="T3" fmla="*/ 0 h 34"/>
                <a:gd name="T4" fmla="*/ 27 w 34"/>
                <a:gd name="T5" fmla="*/ 0 h 34"/>
                <a:gd name="T6" fmla="*/ 0 w 34"/>
                <a:gd name="T7" fmla="*/ 27 h 34"/>
                <a:gd name="T8" fmla="*/ 0 w 34"/>
                <a:gd name="T9" fmla="*/ 27 h 34"/>
                <a:gd name="T10" fmla="*/ 4 w 34"/>
                <a:gd name="T11" fmla="*/ 31 h 34"/>
                <a:gd name="T12" fmla="*/ 13 w 34"/>
                <a:gd name="T13" fmla="*/ 31 h 34"/>
                <a:gd name="T14" fmla="*/ 31 w 34"/>
                <a:gd name="T15" fmla="*/ 13 h 34"/>
                <a:gd name="T16" fmla="*/ 31 w 34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31" y="4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7" y="34"/>
                    <a:pt x="11" y="34"/>
                    <a:pt x="13" y="3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4" y="11"/>
                    <a:pt x="34" y="7"/>
                    <a:pt x="31" y="4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438150" y="438150"/>
              <a:ext cx="66675" cy="66675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0 h 7"/>
                <a:gd name="T4" fmla="*/ 0 w 7"/>
                <a:gd name="T5" fmla="*/ 3 h 7"/>
                <a:gd name="T6" fmla="*/ 3 w 7"/>
                <a:gd name="T7" fmla="*/ 7 h 7"/>
                <a:gd name="T8" fmla="*/ 5 w 7"/>
                <a:gd name="T9" fmla="*/ 6 h 7"/>
                <a:gd name="T10" fmla="*/ 6 w 7"/>
                <a:gd name="T11" fmla="*/ 4 h 7"/>
                <a:gd name="T12" fmla="*/ 7 w 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66675" y="76200"/>
              <a:ext cx="190500" cy="180975"/>
            </a:xfrm>
            <a:custGeom>
              <a:avLst/>
              <a:gdLst>
                <a:gd name="T0" fmla="*/ 70 w 73"/>
                <a:gd name="T1" fmla="*/ 15 h 73"/>
                <a:gd name="T2" fmla="*/ 70 w 73"/>
                <a:gd name="T3" fmla="*/ 3 h 73"/>
                <a:gd name="T4" fmla="*/ 58 w 73"/>
                <a:gd name="T5" fmla="*/ 3 h 73"/>
                <a:gd name="T6" fmla="*/ 54 w 73"/>
                <a:gd name="T7" fmla="*/ 7 h 73"/>
                <a:gd name="T8" fmla="*/ 7 w 73"/>
                <a:gd name="T9" fmla="*/ 54 h 73"/>
                <a:gd name="T10" fmla="*/ 3 w 73"/>
                <a:gd name="T11" fmla="*/ 58 h 73"/>
                <a:gd name="T12" fmla="*/ 3 w 73"/>
                <a:gd name="T13" fmla="*/ 70 h 73"/>
                <a:gd name="T14" fmla="*/ 15 w 73"/>
                <a:gd name="T15" fmla="*/ 70 h 73"/>
                <a:gd name="T16" fmla="*/ 19 w 73"/>
                <a:gd name="T17" fmla="*/ 66 h 73"/>
                <a:gd name="T18" fmla="*/ 66 w 73"/>
                <a:gd name="T19" fmla="*/ 19 h 73"/>
                <a:gd name="T20" fmla="*/ 70 w 73"/>
                <a:gd name="T2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3">
                  <a:moveTo>
                    <a:pt x="70" y="15"/>
                  </a:moveTo>
                  <a:cubicBezTo>
                    <a:pt x="73" y="12"/>
                    <a:pt x="73" y="6"/>
                    <a:pt x="70" y="3"/>
                  </a:cubicBezTo>
                  <a:cubicBezTo>
                    <a:pt x="66" y="0"/>
                    <a:pt x="61" y="0"/>
                    <a:pt x="58" y="3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1"/>
                    <a:pt x="0" y="67"/>
                    <a:pt x="3" y="70"/>
                  </a:cubicBezTo>
                  <a:cubicBezTo>
                    <a:pt x="6" y="73"/>
                    <a:pt x="12" y="73"/>
                    <a:pt x="15" y="7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66" y="19"/>
                    <a:pt x="66" y="19"/>
                    <a:pt x="66" y="19"/>
                  </a:cubicBezTo>
                  <a:lnTo>
                    <a:pt x="70" y="15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28575" y="38100"/>
              <a:ext cx="161925" cy="152400"/>
            </a:xfrm>
            <a:custGeom>
              <a:avLst/>
              <a:gdLst>
                <a:gd name="T0" fmla="*/ 17 w 17"/>
                <a:gd name="T1" fmla="*/ 7 h 16"/>
                <a:gd name="T2" fmla="*/ 9 w 17"/>
                <a:gd name="T3" fmla="*/ 0 h 16"/>
                <a:gd name="T4" fmla="*/ 0 w 17"/>
                <a:gd name="T5" fmla="*/ 9 h 16"/>
                <a:gd name="T6" fmla="*/ 8 w 17"/>
                <a:gd name="T7" fmla="*/ 16 h 16"/>
                <a:gd name="T8" fmla="*/ 17 w 17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7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8" y="16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0" y="0"/>
              <a:ext cx="133350" cy="142875"/>
            </a:xfrm>
            <a:custGeom>
              <a:avLst/>
              <a:gdLst>
                <a:gd name="T0" fmla="*/ 13 w 14"/>
                <a:gd name="T1" fmla="*/ 0 h 15"/>
                <a:gd name="T2" fmla="*/ 0 w 14"/>
                <a:gd name="T3" fmla="*/ 14 h 15"/>
                <a:gd name="T4" fmla="*/ 1 w 14"/>
                <a:gd name="T5" fmla="*/ 15 h 15"/>
                <a:gd name="T6" fmla="*/ 14 w 14"/>
                <a:gd name="T7" fmla="*/ 2 h 15"/>
                <a:gd name="T8" fmla="*/ 13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0"/>
                  </a:moveTo>
                  <a:lnTo>
                    <a:pt x="0" y="14"/>
                  </a:lnTo>
                  <a:lnTo>
                    <a:pt x="1" y="15"/>
                  </a:lnTo>
                  <a:lnTo>
                    <a:pt x="14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57175" y="304800"/>
              <a:ext cx="57150" cy="57150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0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22" name="Line 170"/>
            <p:cNvSpPr>
              <a:spLocks noChangeShapeType="1"/>
            </p:cNvSpPr>
            <p:nvPr/>
          </p:nvSpPr>
          <p:spPr bwMode="auto">
            <a:xfrm flipV="1">
              <a:off x="257175" y="304800"/>
              <a:ext cx="57150" cy="5715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285750" y="352425"/>
              <a:ext cx="38100" cy="3810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25" name="Line 172"/>
            <p:cNvSpPr>
              <a:spLocks noChangeShapeType="1"/>
            </p:cNvSpPr>
            <p:nvPr/>
          </p:nvSpPr>
          <p:spPr bwMode="auto">
            <a:xfrm flipV="1">
              <a:off x="285750" y="352425"/>
              <a:ext cx="38100" cy="3810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314325" y="361950"/>
              <a:ext cx="57150" cy="57150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0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27" name="Line 174"/>
            <p:cNvSpPr>
              <a:spLocks noChangeShapeType="1"/>
            </p:cNvSpPr>
            <p:nvPr/>
          </p:nvSpPr>
          <p:spPr bwMode="auto">
            <a:xfrm flipV="1">
              <a:off x="314325" y="361950"/>
              <a:ext cx="57150" cy="5715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228" name="Group 227"/>
          <p:cNvGrpSpPr>
            <a:grpSpLocks noChangeAspect="1"/>
          </p:cNvGrpSpPr>
          <p:nvPr/>
        </p:nvGrpSpPr>
        <p:grpSpPr>
          <a:xfrm>
            <a:off x="6470871" y="5473180"/>
            <a:ext cx="506256" cy="432000"/>
            <a:chOff x="0" y="0"/>
            <a:chExt cx="714375" cy="609600"/>
          </a:xfrm>
          <a:noFill/>
        </p:grpSpPr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9525" y="152400"/>
              <a:ext cx="238125" cy="257175"/>
            </a:xfrm>
            <a:custGeom>
              <a:avLst/>
              <a:gdLst>
                <a:gd name="T0" fmla="*/ 0 w 64"/>
                <a:gd name="T1" fmla="*/ 68 h 68"/>
                <a:gd name="T2" fmla="*/ 31 w 64"/>
                <a:gd name="T3" fmla="*/ 0 h 68"/>
                <a:gd name="T4" fmla="*/ 33 w 64"/>
                <a:gd name="T5" fmla="*/ 0 h 68"/>
                <a:gd name="T6" fmla="*/ 64 w 6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8">
                  <a:moveTo>
                    <a:pt x="0" y="68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64" y="68"/>
                    <a:pt x="64" y="68"/>
                    <a:pt x="64" y="68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333375" y="0"/>
              <a:ext cx="57150" cy="76200"/>
            </a:xfrm>
            <a:custGeom>
              <a:avLst/>
              <a:gdLst>
                <a:gd name="T0" fmla="*/ 3 w 15"/>
                <a:gd name="T1" fmla="*/ 21 h 21"/>
                <a:gd name="T2" fmla="*/ 0 w 15"/>
                <a:gd name="T3" fmla="*/ 9 h 21"/>
                <a:gd name="T4" fmla="*/ 2 w 15"/>
                <a:gd name="T5" fmla="*/ 3 h 21"/>
                <a:gd name="T6" fmla="*/ 12 w 15"/>
                <a:gd name="T7" fmla="*/ 2 h 21"/>
                <a:gd name="T8" fmla="*/ 13 w 15"/>
                <a:gd name="T9" fmla="*/ 3 h 21"/>
                <a:gd name="T10" fmla="*/ 14 w 15"/>
                <a:gd name="T11" fmla="*/ 9 h 21"/>
                <a:gd name="T12" fmla="*/ 11 w 1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3" y="2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0"/>
                    <a:pt x="9" y="0"/>
                    <a:pt x="12" y="2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5"/>
                    <a:pt x="15" y="7"/>
                    <a:pt x="14" y="9"/>
                  </a:cubicBezTo>
                  <a:cubicBezTo>
                    <a:pt x="11" y="21"/>
                    <a:pt x="11" y="21"/>
                    <a:pt x="11" y="21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333375" y="0"/>
              <a:ext cx="57150" cy="76200"/>
            </a:xfrm>
            <a:custGeom>
              <a:avLst/>
              <a:gdLst>
                <a:gd name="T0" fmla="*/ 3 w 15"/>
                <a:gd name="T1" fmla="*/ 21 h 21"/>
                <a:gd name="T2" fmla="*/ 0 w 15"/>
                <a:gd name="T3" fmla="*/ 9 h 21"/>
                <a:gd name="T4" fmla="*/ 2 w 15"/>
                <a:gd name="T5" fmla="*/ 3 h 21"/>
                <a:gd name="T6" fmla="*/ 12 w 15"/>
                <a:gd name="T7" fmla="*/ 2 h 21"/>
                <a:gd name="T8" fmla="*/ 13 w 15"/>
                <a:gd name="T9" fmla="*/ 3 h 21"/>
                <a:gd name="T10" fmla="*/ 14 w 15"/>
                <a:gd name="T11" fmla="*/ 9 h 21"/>
                <a:gd name="T12" fmla="*/ 11 w 1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3" y="2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0"/>
                    <a:pt x="9" y="0"/>
                    <a:pt x="12" y="2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5"/>
                    <a:pt x="15" y="7"/>
                    <a:pt x="14" y="9"/>
                  </a:cubicBezTo>
                  <a:cubicBezTo>
                    <a:pt x="11" y="21"/>
                    <a:pt x="11" y="21"/>
                    <a:pt x="11" y="21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342900" y="76200"/>
              <a:ext cx="0" cy="28575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9050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41" name="Line 91"/>
            <p:cNvSpPr>
              <a:spLocks noChangeShapeType="1"/>
            </p:cNvSpPr>
            <p:nvPr/>
          </p:nvSpPr>
          <p:spPr bwMode="auto">
            <a:xfrm flipV="1">
              <a:off x="342900" y="76200"/>
              <a:ext cx="0" cy="28575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71475" y="76200"/>
              <a:ext cx="0" cy="2857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43" name="Line 93"/>
            <p:cNvSpPr>
              <a:spLocks noChangeShapeType="1"/>
            </p:cNvSpPr>
            <p:nvPr/>
          </p:nvSpPr>
          <p:spPr bwMode="auto">
            <a:xfrm>
              <a:off x="371475" y="76200"/>
              <a:ext cx="0" cy="28575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90500" y="581025"/>
              <a:ext cx="333375" cy="28575"/>
            </a:xfrm>
            <a:custGeom>
              <a:avLst/>
              <a:gdLst>
                <a:gd name="T0" fmla="*/ 77 w 87"/>
                <a:gd name="T1" fmla="*/ 0 h 7"/>
                <a:gd name="T2" fmla="*/ 87 w 87"/>
                <a:gd name="T3" fmla="*/ 7 h 7"/>
                <a:gd name="T4" fmla="*/ 0 w 87"/>
                <a:gd name="T5" fmla="*/ 7 h 7"/>
                <a:gd name="T6" fmla="*/ 9 w 87"/>
                <a:gd name="T7" fmla="*/ 0 h 7"/>
                <a:gd name="T8" fmla="*/ 77 w 8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">
                  <a:moveTo>
                    <a:pt x="77" y="0"/>
                  </a:moveTo>
                  <a:cubicBezTo>
                    <a:pt x="82" y="0"/>
                    <a:pt x="85" y="3"/>
                    <a:pt x="8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371475" y="123825"/>
              <a:ext cx="28575" cy="447675"/>
            </a:xfrm>
            <a:custGeom>
              <a:avLst/>
              <a:gdLst>
                <a:gd name="T0" fmla="*/ 0 w 3"/>
                <a:gd name="T1" fmla="*/ 0 h 47"/>
                <a:gd name="T2" fmla="*/ 0 w 3"/>
                <a:gd name="T3" fmla="*/ 42 h 47"/>
                <a:gd name="T4" fmla="*/ 1 w 3"/>
                <a:gd name="T5" fmla="*/ 44 h 47"/>
                <a:gd name="T6" fmla="*/ 3 w 3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7">
                  <a:moveTo>
                    <a:pt x="0" y="0"/>
                  </a:moveTo>
                  <a:lnTo>
                    <a:pt x="0" y="42"/>
                  </a:lnTo>
                  <a:lnTo>
                    <a:pt x="1" y="44"/>
                  </a:lnTo>
                  <a:lnTo>
                    <a:pt x="3" y="47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314325" y="123825"/>
              <a:ext cx="28575" cy="447675"/>
            </a:xfrm>
            <a:custGeom>
              <a:avLst/>
              <a:gdLst>
                <a:gd name="T0" fmla="*/ 0 w 3"/>
                <a:gd name="T1" fmla="*/ 47 h 47"/>
                <a:gd name="T2" fmla="*/ 2 w 3"/>
                <a:gd name="T3" fmla="*/ 44 h 47"/>
                <a:gd name="T4" fmla="*/ 3 w 3"/>
                <a:gd name="T5" fmla="*/ 42 h 47"/>
                <a:gd name="T6" fmla="*/ 3 w 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7">
                  <a:moveTo>
                    <a:pt x="0" y="47"/>
                  </a:moveTo>
                  <a:lnTo>
                    <a:pt x="2" y="44"/>
                  </a:lnTo>
                  <a:lnTo>
                    <a:pt x="3" y="42"/>
                  </a:lnTo>
                  <a:lnTo>
                    <a:pt x="3" y="0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466725" y="152400"/>
              <a:ext cx="238125" cy="257175"/>
            </a:xfrm>
            <a:custGeom>
              <a:avLst/>
              <a:gdLst>
                <a:gd name="T0" fmla="*/ 0 w 64"/>
                <a:gd name="T1" fmla="*/ 68 h 68"/>
                <a:gd name="T2" fmla="*/ 32 w 64"/>
                <a:gd name="T3" fmla="*/ 0 h 68"/>
                <a:gd name="T4" fmla="*/ 33 w 64"/>
                <a:gd name="T5" fmla="*/ 0 h 68"/>
                <a:gd name="T6" fmla="*/ 64 w 6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8">
                  <a:moveTo>
                    <a:pt x="0" y="68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64" y="68"/>
                    <a:pt x="64" y="68"/>
                    <a:pt x="64" y="68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123825" y="114300"/>
              <a:ext cx="466725" cy="38100"/>
            </a:xfrm>
            <a:custGeom>
              <a:avLst/>
              <a:gdLst>
                <a:gd name="T0" fmla="*/ 0 w 122"/>
                <a:gd name="T1" fmla="*/ 9 h 9"/>
                <a:gd name="T2" fmla="*/ 0 w 122"/>
                <a:gd name="T3" fmla="*/ 4 h 9"/>
                <a:gd name="T4" fmla="*/ 3 w 122"/>
                <a:gd name="T5" fmla="*/ 0 h 9"/>
                <a:gd name="T6" fmla="*/ 119 w 122"/>
                <a:gd name="T7" fmla="*/ 0 h 9"/>
                <a:gd name="T8" fmla="*/ 122 w 122"/>
                <a:gd name="T9" fmla="*/ 4 h 9"/>
                <a:gd name="T10" fmla="*/ 122 w 12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">
                  <a:moveTo>
                    <a:pt x="0" y="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2"/>
                    <a:pt x="122" y="4"/>
                  </a:cubicBezTo>
                  <a:cubicBezTo>
                    <a:pt x="122" y="9"/>
                    <a:pt x="122" y="9"/>
                    <a:pt x="122" y="9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0" y="419100"/>
              <a:ext cx="257175" cy="47625"/>
            </a:xfrm>
            <a:custGeom>
              <a:avLst/>
              <a:gdLst>
                <a:gd name="T0" fmla="*/ 50 w 67"/>
                <a:gd name="T1" fmla="*/ 13 h 13"/>
                <a:gd name="T2" fmla="*/ 16 w 67"/>
                <a:gd name="T3" fmla="*/ 13 h 13"/>
                <a:gd name="T4" fmla="*/ 0 w 67"/>
                <a:gd name="T5" fmla="*/ 0 h 13"/>
                <a:gd name="T6" fmla="*/ 67 w 67"/>
                <a:gd name="T7" fmla="*/ 0 h 13"/>
                <a:gd name="T8" fmla="*/ 50 w 6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3">
                  <a:moveTo>
                    <a:pt x="50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8" y="13"/>
                    <a:pt x="1" y="8"/>
                    <a:pt x="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8"/>
                    <a:pt x="58" y="13"/>
                    <a:pt x="50" y="13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457200" y="419100"/>
              <a:ext cx="257175" cy="47625"/>
            </a:xfrm>
            <a:custGeom>
              <a:avLst/>
              <a:gdLst>
                <a:gd name="T0" fmla="*/ 50 w 67"/>
                <a:gd name="T1" fmla="*/ 13 h 13"/>
                <a:gd name="T2" fmla="*/ 16 w 67"/>
                <a:gd name="T3" fmla="*/ 13 h 13"/>
                <a:gd name="T4" fmla="*/ 0 w 67"/>
                <a:gd name="T5" fmla="*/ 0 h 13"/>
                <a:gd name="T6" fmla="*/ 67 w 67"/>
                <a:gd name="T7" fmla="*/ 0 h 13"/>
                <a:gd name="T8" fmla="*/ 50 w 6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3">
                  <a:moveTo>
                    <a:pt x="50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8" y="13"/>
                    <a:pt x="1" y="8"/>
                    <a:pt x="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8"/>
                    <a:pt x="58" y="13"/>
                    <a:pt x="50" y="13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263" name="Group 113"/>
          <p:cNvGrpSpPr>
            <a:grpSpLocks noChangeAspect="1"/>
          </p:cNvGrpSpPr>
          <p:nvPr/>
        </p:nvGrpSpPr>
        <p:grpSpPr bwMode="auto">
          <a:xfrm>
            <a:off x="7951075" y="5692698"/>
            <a:ext cx="443160" cy="360000"/>
            <a:chOff x="3104" y="3012"/>
            <a:chExt cx="405" cy="329"/>
          </a:xfrm>
          <a:noFill/>
        </p:grpSpPr>
        <p:sp>
          <p:nvSpPr>
            <p:cNvPr id="264" name="Freeform 114"/>
            <p:cNvSpPr>
              <a:spLocks/>
            </p:cNvSpPr>
            <p:nvPr/>
          </p:nvSpPr>
          <p:spPr bwMode="auto">
            <a:xfrm>
              <a:off x="3422" y="3099"/>
              <a:ext cx="39" cy="39"/>
            </a:xfrm>
            <a:custGeom>
              <a:avLst/>
              <a:gdLst>
                <a:gd name="T0" fmla="*/ 0 w 39"/>
                <a:gd name="T1" fmla="*/ 0 h 39"/>
                <a:gd name="T2" fmla="*/ 39 w 39"/>
                <a:gd name="T3" fmla="*/ 0 h 39"/>
                <a:gd name="T4" fmla="*/ 39 w 3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0" y="0"/>
                  </a:moveTo>
                  <a:lnTo>
                    <a:pt x="39" y="0"/>
                  </a:lnTo>
                  <a:lnTo>
                    <a:pt x="39" y="39"/>
                  </a:ln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65" name="Freeform 115"/>
            <p:cNvSpPr>
              <a:spLocks/>
            </p:cNvSpPr>
            <p:nvPr/>
          </p:nvSpPr>
          <p:spPr bwMode="auto">
            <a:xfrm>
              <a:off x="3292" y="3099"/>
              <a:ext cx="169" cy="95"/>
            </a:xfrm>
            <a:custGeom>
              <a:avLst/>
              <a:gdLst>
                <a:gd name="T0" fmla="*/ 0 w 169"/>
                <a:gd name="T1" fmla="*/ 95 h 95"/>
                <a:gd name="T2" fmla="*/ 41 w 169"/>
                <a:gd name="T3" fmla="*/ 51 h 95"/>
                <a:gd name="T4" fmla="*/ 65 w 169"/>
                <a:gd name="T5" fmla="*/ 73 h 95"/>
                <a:gd name="T6" fmla="*/ 99 w 169"/>
                <a:gd name="T7" fmla="*/ 39 h 95"/>
                <a:gd name="T8" fmla="*/ 130 w 169"/>
                <a:gd name="T9" fmla="*/ 39 h 95"/>
                <a:gd name="T10" fmla="*/ 169 w 169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5">
                  <a:moveTo>
                    <a:pt x="0" y="95"/>
                  </a:moveTo>
                  <a:lnTo>
                    <a:pt x="41" y="51"/>
                  </a:lnTo>
                  <a:lnTo>
                    <a:pt x="65" y="73"/>
                  </a:lnTo>
                  <a:lnTo>
                    <a:pt x="99" y="39"/>
                  </a:lnTo>
                  <a:lnTo>
                    <a:pt x="130" y="39"/>
                  </a:lnTo>
                  <a:lnTo>
                    <a:pt x="169" y="0"/>
                  </a:ln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66" name="Freeform 116"/>
            <p:cNvSpPr>
              <a:spLocks/>
            </p:cNvSpPr>
            <p:nvPr/>
          </p:nvSpPr>
          <p:spPr bwMode="auto">
            <a:xfrm>
              <a:off x="3229" y="3196"/>
              <a:ext cx="135" cy="97"/>
            </a:xfrm>
            <a:custGeom>
              <a:avLst/>
              <a:gdLst>
                <a:gd name="T0" fmla="*/ 0 w 56"/>
                <a:gd name="T1" fmla="*/ 0 h 40"/>
                <a:gd name="T2" fmla="*/ 0 w 56"/>
                <a:gd name="T3" fmla="*/ 16 h 40"/>
                <a:gd name="T4" fmla="*/ 13 w 56"/>
                <a:gd name="T5" fmla="*/ 16 h 40"/>
                <a:gd name="T6" fmla="*/ 24 w 56"/>
                <a:gd name="T7" fmla="*/ 27 h 40"/>
                <a:gd name="T8" fmla="*/ 24 w 56"/>
                <a:gd name="T9" fmla="*/ 40 h 40"/>
                <a:gd name="T10" fmla="*/ 56 w 5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16"/>
                    <a:pt x="24" y="21"/>
                    <a:pt x="24" y="2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6" y="40"/>
                    <a:pt x="56" y="40"/>
                    <a:pt x="56" y="40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67" name="Line 117"/>
            <p:cNvSpPr>
              <a:spLocks noChangeShapeType="1"/>
            </p:cNvSpPr>
            <p:nvPr/>
          </p:nvSpPr>
          <p:spPr bwMode="auto">
            <a:xfrm>
              <a:off x="3142" y="3283"/>
              <a:ext cx="0" cy="58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68" name="Freeform 118"/>
            <p:cNvSpPr>
              <a:spLocks/>
            </p:cNvSpPr>
            <p:nvPr/>
          </p:nvSpPr>
          <p:spPr bwMode="auto">
            <a:xfrm>
              <a:off x="3104" y="3196"/>
              <a:ext cx="58" cy="145"/>
            </a:xfrm>
            <a:custGeom>
              <a:avLst/>
              <a:gdLst>
                <a:gd name="T0" fmla="*/ 0 w 24"/>
                <a:gd name="T1" fmla="*/ 60 h 60"/>
                <a:gd name="T2" fmla="*/ 0 w 24"/>
                <a:gd name="T3" fmla="*/ 27 h 60"/>
                <a:gd name="T4" fmla="*/ 11 w 24"/>
                <a:gd name="T5" fmla="*/ 16 h 60"/>
                <a:gd name="T6" fmla="*/ 24 w 24"/>
                <a:gd name="T7" fmla="*/ 16 h 60"/>
                <a:gd name="T8" fmla="*/ 24 w 2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0">
                  <a:moveTo>
                    <a:pt x="0" y="6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1"/>
                    <a:pt x="5" y="16"/>
                    <a:pt x="1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69" name="Freeform 119"/>
            <p:cNvSpPr>
              <a:spLocks/>
            </p:cNvSpPr>
            <p:nvPr/>
          </p:nvSpPr>
          <p:spPr bwMode="auto">
            <a:xfrm>
              <a:off x="3142" y="3070"/>
              <a:ext cx="106" cy="138"/>
            </a:xfrm>
            <a:custGeom>
              <a:avLst/>
              <a:gdLst>
                <a:gd name="T0" fmla="*/ 44 w 44"/>
                <a:gd name="T1" fmla="*/ 12 h 57"/>
                <a:gd name="T2" fmla="*/ 44 w 44"/>
                <a:gd name="T3" fmla="*/ 35 h 57"/>
                <a:gd name="T4" fmla="*/ 22 w 44"/>
                <a:gd name="T5" fmla="*/ 57 h 57"/>
                <a:gd name="T6" fmla="*/ 22 w 44"/>
                <a:gd name="T7" fmla="*/ 57 h 57"/>
                <a:gd name="T8" fmla="*/ 0 w 44"/>
                <a:gd name="T9" fmla="*/ 35 h 57"/>
                <a:gd name="T10" fmla="*/ 0 w 44"/>
                <a:gd name="T11" fmla="*/ 12 h 57"/>
                <a:gd name="T12" fmla="*/ 12 w 44"/>
                <a:gd name="T13" fmla="*/ 0 h 57"/>
                <a:gd name="T14" fmla="*/ 32 w 44"/>
                <a:gd name="T15" fmla="*/ 0 h 57"/>
                <a:gd name="T16" fmla="*/ 44 w 44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7">
                  <a:moveTo>
                    <a:pt x="44" y="12"/>
                  </a:move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34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0" y="57"/>
                    <a:pt x="0" y="47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0"/>
                    <a:pt x="44" y="5"/>
                    <a:pt x="44" y="12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0" name="Freeform 120"/>
            <p:cNvSpPr>
              <a:spLocks/>
            </p:cNvSpPr>
            <p:nvPr/>
          </p:nvSpPr>
          <p:spPr bwMode="auto">
            <a:xfrm>
              <a:off x="3142" y="3118"/>
              <a:ext cx="97" cy="20"/>
            </a:xfrm>
            <a:custGeom>
              <a:avLst/>
              <a:gdLst>
                <a:gd name="T0" fmla="*/ 97 w 97"/>
                <a:gd name="T1" fmla="*/ 0 h 20"/>
                <a:gd name="T2" fmla="*/ 29 w 97"/>
                <a:gd name="T3" fmla="*/ 0 h 20"/>
                <a:gd name="T4" fmla="*/ 29 w 97"/>
                <a:gd name="T5" fmla="*/ 20 h 20"/>
                <a:gd name="T6" fmla="*/ 0 w 9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20">
                  <a:moveTo>
                    <a:pt x="97" y="0"/>
                  </a:moveTo>
                  <a:lnTo>
                    <a:pt x="29" y="0"/>
                  </a:lnTo>
                  <a:lnTo>
                    <a:pt x="29" y="20"/>
                  </a:lnTo>
                  <a:lnTo>
                    <a:pt x="0" y="20"/>
                  </a:ln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1" name="Freeform 121"/>
            <p:cNvSpPr>
              <a:spLocks/>
            </p:cNvSpPr>
            <p:nvPr/>
          </p:nvSpPr>
          <p:spPr bwMode="auto">
            <a:xfrm>
              <a:off x="3157" y="3235"/>
              <a:ext cx="75" cy="17"/>
            </a:xfrm>
            <a:custGeom>
              <a:avLst/>
              <a:gdLst>
                <a:gd name="T0" fmla="*/ 31 w 31"/>
                <a:gd name="T1" fmla="*/ 0 h 7"/>
                <a:gd name="T2" fmla="*/ 15 w 31"/>
                <a:gd name="T3" fmla="*/ 7 h 7"/>
                <a:gd name="T4" fmla="*/ 15 w 31"/>
                <a:gd name="T5" fmla="*/ 7 h 7"/>
                <a:gd name="T6" fmla="*/ 0 w 31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7">
                  <a:moveTo>
                    <a:pt x="31" y="0"/>
                  </a:moveTo>
                  <a:cubicBezTo>
                    <a:pt x="27" y="5"/>
                    <a:pt x="21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9" y="7"/>
                    <a:pt x="4" y="5"/>
                    <a:pt x="0" y="1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2" name="Freeform 122"/>
            <p:cNvSpPr>
              <a:spLocks/>
            </p:cNvSpPr>
            <p:nvPr/>
          </p:nvSpPr>
          <p:spPr bwMode="auto">
            <a:xfrm>
              <a:off x="3152" y="3012"/>
              <a:ext cx="357" cy="320"/>
            </a:xfrm>
            <a:custGeom>
              <a:avLst/>
              <a:gdLst>
                <a:gd name="T0" fmla="*/ 0 w 357"/>
                <a:gd name="T1" fmla="*/ 39 h 320"/>
                <a:gd name="T2" fmla="*/ 0 w 357"/>
                <a:gd name="T3" fmla="*/ 0 h 320"/>
                <a:gd name="T4" fmla="*/ 357 w 357"/>
                <a:gd name="T5" fmla="*/ 0 h 320"/>
                <a:gd name="T6" fmla="*/ 357 w 357"/>
                <a:gd name="T7" fmla="*/ 320 h 320"/>
                <a:gd name="T8" fmla="*/ 96 w 357"/>
                <a:gd name="T9" fmla="*/ 320 h 320"/>
                <a:gd name="T10" fmla="*/ 96 w 357"/>
                <a:gd name="T11" fmla="*/ 27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320">
                  <a:moveTo>
                    <a:pt x="0" y="39"/>
                  </a:moveTo>
                  <a:lnTo>
                    <a:pt x="0" y="0"/>
                  </a:lnTo>
                  <a:lnTo>
                    <a:pt x="357" y="0"/>
                  </a:lnTo>
                  <a:lnTo>
                    <a:pt x="357" y="320"/>
                  </a:lnTo>
                  <a:lnTo>
                    <a:pt x="96" y="320"/>
                  </a:lnTo>
                  <a:lnTo>
                    <a:pt x="96" y="271"/>
                  </a:ln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274" name="Group 67"/>
          <p:cNvGrpSpPr>
            <a:grpSpLocks noChangeAspect="1"/>
          </p:cNvGrpSpPr>
          <p:nvPr/>
        </p:nvGrpSpPr>
        <p:grpSpPr bwMode="auto">
          <a:xfrm>
            <a:off x="9162339" y="5436779"/>
            <a:ext cx="519180" cy="360000"/>
            <a:chOff x="1960" y="2118"/>
            <a:chExt cx="424" cy="294"/>
          </a:xfrm>
          <a:noFill/>
        </p:grpSpPr>
        <p:sp>
          <p:nvSpPr>
            <p:cNvPr id="275" name="Freeform 68"/>
            <p:cNvSpPr>
              <a:spLocks/>
            </p:cNvSpPr>
            <p:nvPr/>
          </p:nvSpPr>
          <p:spPr bwMode="auto">
            <a:xfrm>
              <a:off x="2285" y="2295"/>
              <a:ext cx="39" cy="27"/>
            </a:xfrm>
            <a:custGeom>
              <a:avLst/>
              <a:gdLst>
                <a:gd name="T0" fmla="*/ 16 w 16"/>
                <a:gd name="T1" fmla="*/ 0 h 11"/>
                <a:gd name="T2" fmla="*/ 0 w 16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12" y="5"/>
                    <a:pt x="7" y="9"/>
                    <a:pt x="0" y="11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6" name="Freeform 69"/>
            <p:cNvSpPr>
              <a:spLocks/>
            </p:cNvSpPr>
            <p:nvPr/>
          </p:nvSpPr>
          <p:spPr bwMode="auto">
            <a:xfrm>
              <a:off x="2102" y="2152"/>
              <a:ext cx="53" cy="19"/>
            </a:xfrm>
            <a:custGeom>
              <a:avLst/>
              <a:gdLst>
                <a:gd name="T0" fmla="*/ 22 w 22"/>
                <a:gd name="T1" fmla="*/ 8 h 8"/>
                <a:gd name="T2" fmla="*/ 20 w 22"/>
                <a:gd name="T3" fmla="*/ 7 h 8"/>
                <a:gd name="T4" fmla="*/ 0 w 2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8">
                  <a:moveTo>
                    <a:pt x="22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4" y="3"/>
                    <a:pt x="7" y="1"/>
                    <a:pt x="0" y="0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7" name="Freeform 70"/>
            <p:cNvSpPr>
              <a:spLocks/>
            </p:cNvSpPr>
            <p:nvPr/>
          </p:nvSpPr>
          <p:spPr bwMode="auto">
            <a:xfrm>
              <a:off x="2244" y="2254"/>
              <a:ext cx="53" cy="73"/>
            </a:xfrm>
            <a:custGeom>
              <a:avLst/>
              <a:gdLst>
                <a:gd name="T0" fmla="*/ 13 w 22"/>
                <a:gd name="T1" fmla="*/ 30 h 30"/>
                <a:gd name="T2" fmla="*/ 19 w 22"/>
                <a:gd name="T3" fmla="*/ 27 h 30"/>
                <a:gd name="T4" fmla="*/ 19 w 22"/>
                <a:gd name="T5" fmla="*/ 26 h 30"/>
                <a:gd name="T6" fmla="*/ 17 w 22"/>
                <a:gd name="T7" fmla="*/ 16 h 30"/>
                <a:gd name="T8" fmla="*/ 0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3" y="30"/>
                  </a:moveTo>
                  <a:cubicBezTo>
                    <a:pt x="16" y="30"/>
                    <a:pt x="18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2" y="23"/>
                    <a:pt x="21" y="18"/>
                    <a:pt x="17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8" name="Freeform 71"/>
            <p:cNvSpPr>
              <a:spLocks/>
            </p:cNvSpPr>
            <p:nvPr/>
          </p:nvSpPr>
          <p:spPr bwMode="auto">
            <a:xfrm>
              <a:off x="2010" y="2288"/>
              <a:ext cx="22" cy="27"/>
            </a:xfrm>
            <a:custGeom>
              <a:avLst/>
              <a:gdLst>
                <a:gd name="T0" fmla="*/ 0 w 9"/>
                <a:gd name="T1" fmla="*/ 0 h 11"/>
                <a:gd name="T2" fmla="*/ 9 w 9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2" y="4"/>
                    <a:pt x="5" y="8"/>
                    <a:pt x="9" y="11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79" name="Freeform 72"/>
            <p:cNvSpPr>
              <a:spLocks/>
            </p:cNvSpPr>
            <p:nvPr/>
          </p:nvSpPr>
          <p:spPr bwMode="auto">
            <a:xfrm>
              <a:off x="2167" y="2271"/>
              <a:ext cx="116" cy="95"/>
            </a:xfrm>
            <a:custGeom>
              <a:avLst/>
              <a:gdLst>
                <a:gd name="T0" fmla="*/ 9 w 48"/>
                <a:gd name="T1" fmla="*/ 0 h 39"/>
                <a:gd name="T2" fmla="*/ 43 w 48"/>
                <a:gd name="T3" fmla="*/ 23 h 39"/>
                <a:gd name="T4" fmla="*/ 45 w 48"/>
                <a:gd name="T5" fmla="*/ 34 h 39"/>
                <a:gd name="T6" fmla="*/ 45 w 48"/>
                <a:gd name="T7" fmla="*/ 34 h 39"/>
                <a:gd name="T8" fmla="*/ 35 w 48"/>
                <a:gd name="T9" fmla="*/ 36 h 39"/>
                <a:gd name="T10" fmla="*/ 0 w 48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9">
                  <a:moveTo>
                    <a:pt x="9" y="0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7" y="26"/>
                    <a:pt x="48" y="31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3" y="38"/>
                    <a:pt x="38" y="39"/>
                    <a:pt x="35" y="36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0" name="Freeform 73"/>
            <p:cNvSpPr>
              <a:spLocks/>
            </p:cNvSpPr>
            <p:nvPr/>
          </p:nvSpPr>
          <p:spPr bwMode="auto">
            <a:xfrm>
              <a:off x="2155" y="2302"/>
              <a:ext cx="99" cy="90"/>
            </a:xfrm>
            <a:custGeom>
              <a:avLst/>
              <a:gdLst>
                <a:gd name="T0" fmla="*/ 5 w 41"/>
                <a:gd name="T1" fmla="*/ 0 h 37"/>
                <a:gd name="T2" fmla="*/ 37 w 41"/>
                <a:gd name="T3" fmla="*/ 22 h 37"/>
                <a:gd name="T4" fmla="*/ 39 w 41"/>
                <a:gd name="T5" fmla="*/ 32 h 37"/>
                <a:gd name="T6" fmla="*/ 39 w 41"/>
                <a:gd name="T7" fmla="*/ 32 h 37"/>
                <a:gd name="T8" fmla="*/ 28 w 41"/>
                <a:gd name="T9" fmla="*/ 34 h 37"/>
                <a:gd name="T10" fmla="*/ 0 w 41"/>
                <a:gd name="T11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5" y="0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40" y="24"/>
                    <a:pt x="41" y="29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6" y="36"/>
                    <a:pt x="32" y="37"/>
                    <a:pt x="28" y="34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1" name="Freeform 74"/>
            <p:cNvSpPr>
              <a:spLocks/>
            </p:cNvSpPr>
            <p:nvPr/>
          </p:nvSpPr>
          <p:spPr bwMode="auto">
            <a:xfrm>
              <a:off x="2155" y="2339"/>
              <a:ext cx="55" cy="68"/>
            </a:xfrm>
            <a:custGeom>
              <a:avLst/>
              <a:gdLst>
                <a:gd name="T0" fmla="*/ 4 w 23"/>
                <a:gd name="T1" fmla="*/ 22 h 28"/>
                <a:gd name="T2" fmla="*/ 10 w 23"/>
                <a:gd name="T3" fmla="*/ 26 h 28"/>
                <a:gd name="T4" fmla="*/ 20 w 23"/>
                <a:gd name="T5" fmla="*/ 24 h 28"/>
                <a:gd name="T6" fmla="*/ 21 w 23"/>
                <a:gd name="T7" fmla="*/ 23 h 28"/>
                <a:gd name="T8" fmla="*/ 19 w 23"/>
                <a:gd name="T9" fmla="*/ 13 h 28"/>
                <a:gd name="T10" fmla="*/ 0 w 2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">
                  <a:moveTo>
                    <a:pt x="4" y="22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3" y="28"/>
                    <a:pt x="18" y="27"/>
                    <a:pt x="20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0"/>
                    <a:pt x="22" y="15"/>
                    <a:pt x="19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2" name="Freeform 75"/>
            <p:cNvSpPr>
              <a:spLocks/>
            </p:cNvSpPr>
            <p:nvPr/>
          </p:nvSpPr>
          <p:spPr bwMode="auto">
            <a:xfrm>
              <a:off x="2107" y="2140"/>
              <a:ext cx="166" cy="119"/>
            </a:xfrm>
            <a:custGeom>
              <a:avLst/>
              <a:gdLst>
                <a:gd name="T0" fmla="*/ 64 w 69"/>
                <a:gd name="T1" fmla="*/ 1 h 49"/>
                <a:gd name="T2" fmla="*/ 44 w 69"/>
                <a:gd name="T3" fmla="*/ 4 h 49"/>
                <a:gd name="T4" fmla="*/ 38 w 69"/>
                <a:gd name="T5" fmla="*/ 6 h 49"/>
                <a:gd name="T6" fmla="*/ 0 w 69"/>
                <a:gd name="T7" fmla="*/ 21 h 49"/>
                <a:gd name="T8" fmla="*/ 0 w 69"/>
                <a:gd name="T9" fmla="*/ 21 h 49"/>
                <a:gd name="T10" fmla="*/ 20 w 69"/>
                <a:gd name="T11" fmla="*/ 30 h 49"/>
                <a:gd name="T12" fmla="*/ 33 w 69"/>
                <a:gd name="T13" fmla="*/ 25 h 49"/>
                <a:gd name="T14" fmla="*/ 40 w 69"/>
                <a:gd name="T15" fmla="*/ 36 h 49"/>
                <a:gd name="T16" fmla="*/ 69 w 69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">
                  <a:moveTo>
                    <a:pt x="64" y="1"/>
                  </a:moveTo>
                  <a:cubicBezTo>
                    <a:pt x="58" y="0"/>
                    <a:pt x="51" y="1"/>
                    <a:pt x="44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9"/>
                    <a:pt x="12" y="33"/>
                    <a:pt x="20" y="3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6" y="46"/>
                    <a:pt x="59" y="49"/>
                    <a:pt x="69" y="43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3" name="Freeform 76"/>
            <p:cNvSpPr>
              <a:spLocks/>
            </p:cNvSpPr>
            <p:nvPr/>
          </p:nvSpPr>
          <p:spPr bwMode="auto">
            <a:xfrm>
              <a:off x="2027" y="2266"/>
              <a:ext cx="68" cy="80"/>
            </a:xfrm>
            <a:custGeom>
              <a:avLst/>
              <a:gdLst>
                <a:gd name="T0" fmla="*/ 15 w 28"/>
                <a:gd name="T1" fmla="*/ 28 h 33"/>
                <a:gd name="T2" fmla="*/ 26 w 28"/>
                <a:gd name="T3" fmla="*/ 14 h 33"/>
                <a:gd name="T4" fmla="*/ 24 w 28"/>
                <a:gd name="T5" fmla="*/ 3 h 33"/>
                <a:gd name="T6" fmla="*/ 24 w 28"/>
                <a:gd name="T7" fmla="*/ 3 h 33"/>
                <a:gd name="T8" fmla="*/ 13 w 28"/>
                <a:gd name="T9" fmla="*/ 5 h 33"/>
                <a:gd name="T10" fmla="*/ 3 w 28"/>
                <a:gd name="T11" fmla="*/ 19 h 33"/>
                <a:gd name="T12" fmla="*/ 4 w 28"/>
                <a:gd name="T13" fmla="*/ 30 h 33"/>
                <a:gd name="T14" fmla="*/ 4 w 28"/>
                <a:gd name="T15" fmla="*/ 30 h 33"/>
                <a:gd name="T16" fmla="*/ 15 w 28"/>
                <a:gd name="T1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3">
                  <a:moveTo>
                    <a:pt x="15" y="28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0"/>
                    <a:pt x="16" y="1"/>
                    <a:pt x="13" y="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3"/>
                    <a:pt x="1" y="28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8" y="33"/>
                    <a:pt x="13" y="32"/>
                    <a:pt x="15" y="28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4" name="Freeform 77"/>
            <p:cNvSpPr>
              <a:spLocks/>
            </p:cNvSpPr>
            <p:nvPr/>
          </p:nvSpPr>
          <p:spPr bwMode="auto">
            <a:xfrm>
              <a:off x="2059" y="2276"/>
              <a:ext cx="77" cy="92"/>
            </a:xfrm>
            <a:custGeom>
              <a:avLst/>
              <a:gdLst>
                <a:gd name="T0" fmla="*/ 15 w 32"/>
                <a:gd name="T1" fmla="*/ 34 h 38"/>
                <a:gd name="T2" fmla="*/ 30 w 32"/>
                <a:gd name="T3" fmla="*/ 13 h 38"/>
                <a:gd name="T4" fmla="*/ 28 w 32"/>
                <a:gd name="T5" fmla="*/ 2 h 38"/>
                <a:gd name="T6" fmla="*/ 28 w 32"/>
                <a:gd name="T7" fmla="*/ 2 h 38"/>
                <a:gd name="T8" fmla="*/ 17 w 32"/>
                <a:gd name="T9" fmla="*/ 4 h 38"/>
                <a:gd name="T10" fmla="*/ 2 w 32"/>
                <a:gd name="T11" fmla="*/ 24 h 38"/>
                <a:gd name="T12" fmla="*/ 4 w 32"/>
                <a:gd name="T13" fmla="*/ 35 h 38"/>
                <a:gd name="T14" fmla="*/ 4 w 32"/>
                <a:gd name="T15" fmla="*/ 35 h 38"/>
                <a:gd name="T16" fmla="*/ 15 w 32"/>
                <a:gd name="T1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15" y="34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2" y="10"/>
                    <a:pt x="32" y="5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0"/>
                    <a:pt x="20" y="0"/>
                    <a:pt x="17" y="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1" y="33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7" y="38"/>
                    <a:pt x="12" y="37"/>
                    <a:pt x="15" y="34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5" name="Freeform 78"/>
            <p:cNvSpPr>
              <a:spLocks/>
            </p:cNvSpPr>
            <p:nvPr/>
          </p:nvSpPr>
          <p:spPr bwMode="auto">
            <a:xfrm>
              <a:off x="2087" y="2312"/>
              <a:ext cx="70" cy="78"/>
            </a:xfrm>
            <a:custGeom>
              <a:avLst/>
              <a:gdLst>
                <a:gd name="T0" fmla="*/ 15 w 29"/>
                <a:gd name="T1" fmla="*/ 28 h 32"/>
                <a:gd name="T2" fmla="*/ 26 w 29"/>
                <a:gd name="T3" fmla="*/ 13 h 32"/>
                <a:gd name="T4" fmla="*/ 24 w 29"/>
                <a:gd name="T5" fmla="*/ 2 h 32"/>
                <a:gd name="T6" fmla="*/ 24 w 29"/>
                <a:gd name="T7" fmla="*/ 2 h 32"/>
                <a:gd name="T8" fmla="*/ 13 w 29"/>
                <a:gd name="T9" fmla="*/ 4 h 32"/>
                <a:gd name="T10" fmla="*/ 3 w 29"/>
                <a:gd name="T11" fmla="*/ 19 h 32"/>
                <a:gd name="T12" fmla="*/ 5 w 29"/>
                <a:gd name="T13" fmla="*/ 29 h 32"/>
                <a:gd name="T14" fmla="*/ 5 w 29"/>
                <a:gd name="T15" fmla="*/ 29 h 32"/>
                <a:gd name="T16" fmla="*/ 15 w 29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15" y="28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9" y="10"/>
                    <a:pt x="28" y="5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0"/>
                    <a:pt x="16" y="0"/>
                    <a:pt x="1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2"/>
                    <a:pt x="1" y="27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8" y="32"/>
                    <a:pt x="13" y="31"/>
                    <a:pt x="15" y="28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6" name="Freeform 79"/>
            <p:cNvSpPr>
              <a:spLocks/>
            </p:cNvSpPr>
            <p:nvPr/>
          </p:nvSpPr>
          <p:spPr bwMode="auto">
            <a:xfrm>
              <a:off x="2119" y="2349"/>
              <a:ext cx="58" cy="63"/>
            </a:xfrm>
            <a:custGeom>
              <a:avLst/>
              <a:gdLst>
                <a:gd name="T0" fmla="*/ 15 w 24"/>
                <a:gd name="T1" fmla="*/ 22 h 26"/>
                <a:gd name="T2" fmla="*/ 21 w 24"/>
                <a:gd name="T3" fmla="*/ 13 h 26"/>
                <a:gd name="T4" fmla="*/ 20 w 24"/>
                <a:gd name="T5" fmla="*/ 2 h 26"/>
                <a:gd name="T6" fmla="*/ 20 w 24"/>
                <a:gd name="T7" fmla="*/ 2 h 26"/>
                <a:gd name="T8" fmla="*/ 9 w 24"/>
                <a:gd name="T9" fmla="*/ 4 h 26"/>
                <a:gd name="T10" fmla="*/ 2 w 24"/>
                <a:gd name="T11" fmla="*/ 13 h 26"/>
                <a:gd name="T12" fmla="*/ 4 w 24"/>
                <a:gd name="T13" fmla="*/ 24 h 26"/>
                <a:gd name="T14" fmla="*/ 4 w 24"/>
                <a:gd name="T15" fmla="*/ 24 h 26"/>
                <a:gd name="T16" fmla="*/ 15 w 24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5" y="22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4" y="10"/>
                    <a:pt x="23" y="5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6" y="0"/>
                    <a:pt x="11" y="0"/>
                    <a:pt x="9" y="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6"/>
                    <a:pt x="1" y="21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8" y="26"/>
                    <a:pt x="12" y="25"/>
                    <a:pt x="15" y="22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7" name="Freeform 80"/>
            <p:cNvSpPr>
              <a:spLocks/>
            </p:cNvSpPr>
            <p:nvPr/>
          </p:nvSpPr>
          <p:spPr bwMode="auto">
            <a:xfrm>
              <a:off x="1960" y="2118"/>
              <a:ext cx="142" cy="175"/>
            </a:xfrm>
            <a:custGeom>
              <a:avLst/>
              <a:gdLst>
                <a:gd name="T0" fmla="*/ 96 w 142"/>
                <a:gd name="T1" fmla="*/ 0 h 175"/>
                <a:gd name="T2" fmla="*/ 142 w 142"/>
                <a:gd name="T3" fmla="*/ 34 h 175"/>
                <a:gd name="T4" fmla="*/ 48 w 142"/>
                <a:gd name="T5" fmla="*/ 175 h 175"/>
                <a:gd name="T6" fmla="*/ 0 w 142"/>
                <a:gd name="T7" fmla="*/ 13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5">
                  <a:moveTo>
                    <a:pt x="96" y="0"/>
                  </a:moveTo>
                  <a:lnTo>
                    <a:pt x="142" y="34"/>
                  </a:lnTo>
                  <a:lnTo>
                    <a:pt x="48" y="175"/>
                  </a:lnTo>
                  <a:lnTo>
                    <a:pt x="0" y="136"/>
                  </a:ln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288" name="Freeform 81"/>
            <p:cNvSpPr>
              <a:spLocks/>
            </p:cNvSpPr>
            <p:nvPr/>
          </p:nvSpPr>
          <p:spPr bwMode="auto">
            <a:xfrm>
              <a:off x="2261" y="2118"/>
              <a:ext cx="123" cy="180"/>
            </a:xfrm>
            <a:custGeom>
              <a:avLst/>
              <a:gdLst>
                <a:gd name="T0" fmla="*/ 56 w 123"/>
                <a:gd name="T1" fmla="*/ 0 h 180"/>
                <a:gd name="T2" fmla="*/ 0 w 123"/>
                <a:gd name="T3" fmla="*/ 22 h 180"/>
                <a:gd name="T4" fmla="*/ 63 w 123"/>
                <a:gd name="T5" fmla="*/ 180 h 180"/>
                <a:gd name="T6" fmla="*/ 123 w 123"/>
                <a:gd name="T7" fmla="*/ 15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0">
                  <a:moveTo>
                    <a:pt x="56" y="0"/>
                  </a:moveTo>
                  <a:lnTo>
                    <a:pt x="0" y="22"/>
                  </a:lnTo>
                  <a:lnTo>
                    <a:pt x="63" y="180"/>
                  </a:lnTo>
                  <a:lnTo>
                    <a:pt x="123" y="155"/>
                  </a:ln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289" name="Group 4"/>
          <p:cNvGrpSpPr>
            <a:grpSpLocks noChangeAspect="1"/>
          </p:cNvGrpSpPr>
          <p:nvPr/>
        </p:nvGrpSpPr>
        <p:grpSpPr bwMode="auto">
          <a:xfrm>
            <a:off x="10184401" y="4281329"/>
            <a:ext cx="461590" cy="360000"/>
            <a:chOff x="1294" y="1487"/>
            <a:chExt cx="386" cy="348"/>
          </a:xfrm>
          <a:noFill/>
        </p:grpSpPr>
        <p:sp>
          <p:nvSpPr>
            <p:cNvPr id="290" name="Line 5"/>
            <p:cNvSpPr>
              <a:spLocks noChangeShapeType="1"/>
            </p:cNvSpPr>
            <p:nvPr/>
          </p:nvSpPr>
          <p:spPr bwMode="auto">
            <a:xfrm>
              <a:off x="1516" y="1661"/>
              <a:ext cx="0" cy="136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1" name="Line 6"/>
            <p:cNvSpPr>
              <a:spLocks noChangeShapeType="1"/>
            </p:cNvSpPr>
            <p:nvPr/>
          </p:nvSpPr>
          <p:spPr bwMode="auto">
            <a:xfrm>
              <a:off x="1467" y="1661"/>
              <a:ext cx="0" cy="136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2" name="Line 7"/>
            <p:cNvSpPr>
              <a:spLocks noChangeShapeType="1"/>
            </p:cNvSpPr>
            <p:nvPr/>
          </p:nvSpPr>
          <p:spPr bwMode="auto">
            <a:xfrm>
              <a:off x="1400" y="1661"/>
              <a:ext cx="0" cy="136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3" name="Line 8"/>
            <p:cNvSpPr>
              <a:spLocks noChangeShapeType="1"/>
            </p:cNvSpPr>
            <p:nvPr/>
          </p:nvSpPr>
          <p:spPr bwMode="auto">
            <a:xfrm>
              <a:off x="1352" y="1661"/>
              <a:ext cx="0" cy="136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4" name="Line 9"/>
            <p:cNvSpPr>
              <a:spLocks noChangeShapeType="1"/>
            </p:cNvSpPr>
            <p:nvPr/>
          </p:nvSpPr>
          <p:spPr bwMode="auto">
            <a:xfrm>
              <a:off x="1323" y="1797"/>
              <a:ext cx="337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5" name="Line 10"/>
            <p:cNvSpPr>
              <a:spLocks noChangeShapeType="1"/>
            </p:cNvSpPr>
            <p:nvPr/>
          </p:nvSpPr>
          <p:spPr bwMode="auto">
            <a:xfrm>
              <a:off x="1323" y="1593"/>
              <a:ext cx="337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1323" y="1487"/>
              <a:ext cx="337" cy="145"/>
            </a:xfrm>
            <a:custGeom>
              <a:avLst/>
              <a:gdLst>
                <a:gd name="T0" fmla="*/ 337 w 337"/>
                <a:gd name="T1" fmla="*/ 106 h 145"/>
                <a:gd name="T2" fmla="*/ 169 w 337"/>
                <a:gd name="T3" fmla="*/ 0 h 145"/>
                <a:gd name="T4" fmla="*/ 0 w 337"/>
                <a:gd name="T5" fmla="*/ 106 h 145"/>
                <a:gd name="T6" fmla="*/ 0 w 337"/>
                <a:gd name="T7" fmla="*/ 145 h 145"/>
                <a:gd name="T8" fmla="*/ 337 w 337"/>
                <a:gd name="T9" fmla="*/ 145 h 145"/>
                <a:gd name="T10" fmla="*/ 337 w 337"/>
                <a:gd name="T11" fmla="*/ 10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145">
                  <a:moveTo>
                    <a:pt x="337" y="106"/>
                  </a:moveTo>
                  <a:lnTo>
                    <a:pt x="169" y="0"/>
                  </a:lnTo>
                  <a:lnTo>
                    <a:pt x="0" y="106"/>
                  </a:lnTo>
                  <a:lnTo>
                    <a:pt x="0" y="145"/>
                  </a:lnTo>
                  <a:lnTo>
                    <a:pt x="337" y="145"/>
                  </a:lnTo>
                  <a:lnTo>
                    <a:pt x="337" y="106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7" name="Line 12"/>
            <p:cNvSpPr>
              <a:spLocks noChangeShapeType="1"/>
            </p:cNvSpPr>
            <p:nvPr/>
          </p:nvSpPr>
          <p:spPr bwMode="auto">
            <a:xfrm>
              <a:off x="1477" y="1555"/>
              <a:ext cx="29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8" name="Line 13"/>
            <p:cNvSpPr>
              <a:spLocks noChangeShapeType="1"/>
            </p:cNvSpPr>
            <p:nvPr/>
          </p:nvSpPr>
          <p:spPr bwMode="auto">
            <a:xfrm>
              <a:off x="1294" y="1835"/>
              <a:ext cx="386" cy="0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299" name="Line 14"/>
            <p:cNvSpPr>
              <a:spLocks noChangeShapeType="1"/>
            </p:cNvSpPr>
            <p:nvPr/>
          </p:nvSpPr>
          <p:spPr bwMode="auto">
            <a:xfrm>
              <a:off x="1631" y="1661"/>
              <a:ext cx="0" cy="136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0" name="Line 15"/>
            <p:cNvSpPr>
              <a:spLocks noChangeShapeType="1"/>
            </p:cNvSpPr>
            <p:nvPr/>
          </p:nvSpPr>
          <p:spPr bwMode="auto">
            <a:xfrm>
              <a:off x="1583" y="1661"/>
              <a:ext cx="0" cy="136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301" name="Group 23"/>
          <p:cNvGrpSpPr>
            <a:grpSpLocks noChangeAspect="1"/>
          </p:cNvGrpSpPr>
          <p:nvPr/>
        </p:nvGrpSpPr>
        <p:grpSpPr bwMode="auto">
          <a:xfrm>
            <a:off x="10200790" y="2628458"/>
            <a:ext cx="456630" cy="360000"/>
            <a:chOff x="2177" y="3638"/>
            <a:chExt cx="827" cy="652"/>
          </a:xfrm>
          <a:noFill/>
        </p:grpSpPr>
        <p:sp>
          <p:nvSpPr>
            <p:cNvPr id="302" name="Freeform 24"/>
            <p:cNvSpPr>
              <a:spLocks/>
            </p:cNvSpPr>
            <p:nvPr/>
          </p:nvSpPr>
          <p:spPr bwMode="auto">
            <a:xfrm>
              <a:off x="2394" y="4026"/>
              <a:ext cx="610" cy="221"/>
            </a:xfrm>
            <a:custGeom>
              <a:avLst/>
              <a:gdLst>
                <a:gd name="T0" fmla="*/ 163 w 255"/>
                <a:gd name="T1" fmla="*/ 17 h 92"/>
                <a:gd name="T2" fmla="*/ 234 w 255"/>
                <a:gd name="T3" fmla="*/ 2 h 92"/>
                <a:gd name="T4" fmla="*/ 252 w 255"/>
                <a:gd name="T5" fmla="*/ 10 h 92"/>
                <a:gd name="T6" fmla="*/ 243 w 255"/>
                <a:gd name="T7" fmla="*/ 29 h 92"/>
                <a:gd name="T8" fmla="*/ 120 w 255"/>
                <a:gd name="T9" fmla="*/ 81 h 92"/>
                <a:gd name="T10" fmla="*/ 54 w 255"/>
                <a:gd name="T11" fmla="*/ 92 h 92"/>
                <a:gd name="T12" fmla="*/ 14 w 255"/>
                <a:gd name="T13" fmla="*/ 87 h 92"/>
                <a:gd name="T14" fmla="*/ 0 w 255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92">
                  <a:moveTo>
                    <a:pt x="163" y="17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41" y="0"/>
                    <a:pt x="249" y="3"/>
                    <a:pt x="252" y="10"/>
                  </a:cubicBezTo>
                  <a:cubicBezTo>
                    <a:pt x="255" y="18"/>
                    <a:pt x="250" y="25"/>
                    <a:pt x="243" y="29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00" y="88"/>
                    <a:pt x="75" y="92"/>
                    <a:pt x="54" y="92"/>
                  </a:cubicBezTo>
                  <a:cubicBezTo>
                    <a:pt x="40" y="92"/>
                    <a:pt x="28" y="90"/>
                    <a:pt x="14" y="87"/>
                  </a:cubicBezTo>
                  <a:cubicBezTo>
                    <a:pt x="0" y="82"/>
                    <a:pt x="0" y="82"/>
                    <a:pt x="0" y="82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3" name="Freeform 25"/>
            <p:cNvSpPr>
              <a:spLocks/>
            </p:cNvSpPr>
            <p:nvPr/>
          </p:nvSpPr>
          <p:spPr bwMode="auto">
            <a:xfrm>
              <a:off x="2177" y="3964"/>
              <a:ext cx="217" cy="326"/>
            </a:xfrm>
            <a:custGeom>
              <a:avLst/>
              <a:gdLst>
                <a:gd name="T0" fmla="*/ 217 w 217"/>
                <a:gd name="T1" fmla="*/ 283 h 326"/>
                <a:gd name="T2" fmla="*/ 153 w 217"/>
                <a:gd name="T3" fmla="*/ 326 h 326"/>
                <a:gd name="T4" fmla="*/ 0 w 217"/>
                <a:gd name="T5" fmla="*/ 43 h 326"/>
                <a:gd name="T6" fmla="*/ 67 w 217"/>
                <a:gd name="T7" fmla="*/ 0 h 326"/>
                <a:gd name="T8" fmla="*/ 217 w 217"/>
                <a:gd name="T9" fmla="*/ 28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26">
                  <a:moveTo>
                    <a:pt x="217" y="283"/>
                  </a:moveTo>
                  <a:lnTo>
                    <a:pt x="153" y="326"/>
                  </a:lnTo>
                  <a:lnTo>
                    <a:pt x="0" y="43"/>
                  </a:lnTo>
                  <a:lnTo>
                    <a:pt x="67" y="0"/>
                  </a:lnTo>
                  <a:lnTo>
                    <a:pt x="217" y="283"/>
                  </a:ln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4" name="Freeform 26"/>
            <p:cNvSpPr>
              <a:spLocks/>
            </p:cNvSpPr>
            <p:nvPr/>
          </p:nvSpPr>
          <p:spPr bwMode="auto">
            <a:xfrm>
              <a:off x="2265" y="3942"/>
              <a:ext cx="519" cy="173"/>
            </a:xfrm>
            <a:custGeom>
              <a:avLst/>
              <a:gdLst>
                <a:gd name="T0" fmla="*/ 108 w 217"/>
                <a:gd name="T1" fmla="*/ 72 h 72"/>
                <a:gd name="T2" fmla="*/ 194 w 217"/>
                <a:gd name="T3" fmla="*/ 72 h 72"/>
                <a:gd name="T4" fmla="*/ 217 w 217"/>
                <a:gd name="T5" fmla="*/ 50 h 72"/>
                <a:gd name="T6" fmla="*/ 217 w 217"/>
                <a:gd name="T7" fmla="*/ 50 h 72"/>
                <a:gd name="T8" fmla="*/ 194 w 217"/>
                <a:gd name="T9" fmla="*/ 27 h 72"/>
                <a:gd name="T10" fmla="*/ 135 w 217"/>
                <a:gd name="T11" fmla="*/ 27 h 72"/>
                <a:gd name="T12" fmla="*/ 127 w 217"/>
                <a:gd name="T13" fmla="*/ 21 h 72"/>
                <a:gd name="T14" fmla="*/ 63 w 217"/>
                <a:gd name="T15" fmla="*/ 0 h 72"/>
                <a:gd name="T16" fmla="*/ 63 w 217"/>
                <a:gd name="T17" fmla="*/ 0 h 72"/>
                <a:gd name="T18" fmla="*/ 21 w 217"/>
                <a:gd name="T19" fmla="*/ 9 h 72"/>
                <a:gd name="T20" fmla="*/ 0 w 217"/>
                <a:gd name="T21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72">
                  <a:moveTo>
                    <a:pt x="108" y="72"/>
                  </a:moveTo>
                  <a:cubicBezTo>
                    <a:pt x="194" y="72"/>
                    <a:pt x="194" y="72"/>
                    <a:pt x="194" y="72"/>
                  </a:cubicBezTo>
                  <a:cubicBezTo>
                    <a:pt x="206" y="72"/>
                    <a:pt x="217" y="62"/>
                    <a:pt x="217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7" y="37"/>
                    <a:pt x="206" y="27"/>
                    <a:pt x="194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09" y="7"/>
                    <a:pt x="8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0"/>
                    <a:pt x="34" y="3"/>
                    <a:pt x="21" y="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5" name="Freeform 27"/>
            <p:cNvSpPr>
              <a:spLocks/>
            </p:cNvSpPr>
            <p:nvPr/>
          </p:nvSpPr>
          <p:spPr bwMode="auto">
            <a:xfrm>
              <a:off x="2502" y="3849"/>
              <a:ext cx="347" cy="115"/>
            </a:xfrm>
            <a:custGeom>
              <a:avLst/>
              <a:gdLst>
                <a:gd name="T0" fmla="*/ 0 w 145"/>
                <a:gd name="T1" fmla="*/ 12 h 48"/>
                <a:gd name="T2" fmla="*/ 97 w 145"/>
                <a:gd name="T3" fmla="*/ 18 h 48"/>
                <a:gd name="T4" fmla="*/ 145 w 145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8">
                  <a:moveTo>
                    <a:pt x="0" y="12"/>
                  </a:moveTo>
                  <a:cubicBezTo>
                    <a:pt x="28" y="0"/>
                    <a:pt x="70" y="3"/>
                    <a:pt x="97" y="18"/>
                  </a:cubicBezTo>
                  <a:cubicBezTo>
                    <a:pt x="145" y="48"/>
                    <a:pt x="145" y="48"/>
                    <a:pt x="145" y="48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6" name="Line 28"/>
            <p:cNvSpPr>
              <a:spLocks noChangeShapeType="1"/>
            </p:cNvSpPr>
            <p:nvPr/>
          </p:nvSpPr>
          <p:spPr bwMode="auto">
            <a:xfrm flipV="1">
              <a:off x="2631" y="3748"/>
              <a:ext cx="0" cy="108"/>
            </a:xfrm>
            <a:prstGeom prst="line">
              <a:avLst/>
            </a:pr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7" name="Freeform 29"/>
            <p:cNvSpPr>
              <a:spLocks/>
            </p:cNvSpPr>
            <p:nvPr/>
          </p:nvSpPr>
          <p:spPr bwMode="auto">
            <a:xfrm>
              <a:off x="2502" y="3638"/>
              <a:ext cx="129" cy="110"/>
            </a:xfrm>
            <a:custGeom>
              <a:avLst/>
              <a:gdLst>
                <a:gd name="T0" fmla="*/ 54 w 54"/>
                <a:gd name="T1" fmla="*/ 46 h 46"/>
                <a:gd name="T2" fmla="*/ 45 w 54"/>
                <a:gd name="T3" fmla="*/ 46 h 46"/>
                <a:gd name="T4" fmla="*/ 0 w 54"/>
                <a:gd name="T5" fmla="*/ 0 h 46"/>
                <a:gd name="T6" fmla="*/ 0 w 54"/>
                <a:gd name="T7" fmla="*/ 0 h 46"/>
                <a:gd name="T8" fmla="*/ 9 w 54"/>
                <a:gd name="T9" fmla="*/ 0 h 46"/>
                <a:gd name="T10" fmla="*/ 54 w 54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6">
                  <a:moveTo>
                    <a:pt x="54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20" y="46"/>
                    <a:pt x="0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4" y="0"/>
                    <a:pt x="54" y="21"/>
                    <a:pt x="54" y="46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08" name="Freeform 30"/>
            <p:cNvSpPr>
              <a:spLocks/>
            </p:cNvSpPr>
            <p:nvPr/>
          </p:nvSpPr>
          <p:spPr bwMode="auto">
            <a:xfrm>
              <a:off x="2631" y="3638"/>
              <a:ext cx="132" cy="110"/>
            </a:xfrm>
            <a:custGeom>
              <a:avLst/>
              <a:gdLst>
                <a:gd name="T0" fmla="*/ 0 w 55"/>
                <a:gd name="T1" fmla="*/ 46 h 46"/>
                <a:gd name="T2" fmla="*/ 9 w 55"/>
                <a:gd name="T3" fmla="*/ 46 h 46"/>
                <a:gd name="T4" fmla="*/ 55 w 55"/>
                <a:gd name="T5" fmla="*/ 0 h 46"/>
                <a:gd name="T6" fmla="*/ 55 w 55"/>
                <a:gd name="T7" fmla="*/ 0 h 46"/>
                <a:gd name="T8" fmla="*/ 45 w 55"/>
                <a:gd name="T9" fmla="*/ 0 h 46"/>
                <a:gd name="T10" fmla="*/ 0 w 5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6">
                  <a:moveTo>
                    <a:pt x="0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34" y="46"/>
                    <a:pt x="55" y="25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0" y="21"/>
                    <a:pt x="0" y="46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grpSp>
        <p:nvGrpSpPr>
          <p:cNvPr id="309" name="Group 128"/>
          <p:cNvGrpSpPr>
            <a:grpSpLocks noChangeAspect="1"/>
          </p:cNvGrpSpPr>
          <p:nvPr/>
        </p:nvGrpSpPr>
        <p:grpSpPr bwMode="auto">
          <a:xfrm>
            <a:off x="9529159" y="1856845"/>
            <a:ext cx="304720" cy="360000"/>
            <a:chOff x="2952" y="375"/>
            <a:chExt cx="463" cy="547"/>
          </a:xfrm>
          <a:noFill/>
        </p:grpSpPr>
        <p:sp>
          <p:nvSpPr>
            <p:cNvPr id="310" name="Freeform 129"/>
            <p:cNvSpPr>
              <a:spLocks/>
            </p:cNvSpPr>
            <p:nvPr/>
          </p:nvSpPr>
          <p:spPr bwMode="auto">
            <a:xfrm>
              <a:off x="2952" y="375"/>
              <a:ext cx="463" cy="547"/>
            </a:xfrm>
            <a:custGeom>
              <a:avLst/>
              <a:gdLst>
                <a:gd name="T0" fmla="*/ 95 w 192"/>
                <a:gd name="T1" fmla="*/ 0 h 228"/>
                <a:gd name="T2" fmla="*/ 3 w 192"/>
                <a:gd name="T3" fmla="*/ 27 h 228"/>
                <a:gd name="T4" fmla="*/ 0 w 192"/>
                <a:gd name="T5" fmla="*/ 31 h 228"/>
                <a:gd name="T6" fmla="*/ 0 w 192"/>
                <a:gd name="T7" fmla="*/ 109 h 228"/>
                <a:gd name="T8" fmla="*/ 96 w 192"/>
                <a:gd name="T9" fmla="*/ 228 h 228"/>
                <a:gd name="T10" fmla="*/ 192 w 192"/>
                <a:gd name="T11" fmla="*/ 109 h 228"/>
                <a:gd name="T12" fmla="*/ 192 w 192"/>
                <a:gd name="T13" fmla="*/ 31 h 228"/>
                <a:gd name="T14" fmla="*/ 189 w 192"/>
                <a:gd name="T15" fmla="*/ 27 h 228"/>
                <a:gd name="T16" fmla="*/ 97 w 192"/>
                <a:gd name="T17" fmla="*/ 0 h 228"/>
                <a:gd name="T18" fmla="*/ 95 w 192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28">
                  <a:moveTo>
                    <a:pt x="95" y="0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8"/>
                    <a:pt x="0" y="29"/>
                    <a:pt x="0" y="3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3"/>
                    <a:pt x="39" y="211"/>
                    <a:pt x="96" y="228"/>
                  </a:cubicBezTo>
                  <a:cubicBezTo>
                    <a:pt x="153" y="211"/>
                    <a:pt x="192" y="163"/>
                    <a:pt x="192" y="109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2" y="29"/>
                    <a:pt x="191" y="28"/>
                    <a:pt x="189" y="2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6" y="0"/>
                    <a:pt x="95" y="0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311" name="Freeform 130"/>
            <p:cNvSpPr>
              <a:spLocks/>
            </p:cNvSpPr>
            <p:nvPr/>
          </p:nvSpPr>
          <p:spPr bwMode="auto">
            <a:xfrm>
              <a:off x="2991" y="411"/>
              <a:ext cx="385" cy="473"/>
            </a:xfrm>
            <a:custGeom>
              <a:avLst/>
              <a:gdLst>
                <a:gd name="T0" fmla="*/ 160 w 160"/>
                <a:gd name="T1" fmla="*/ 26 h 197"/>
                <a:gd name="T2" fmla="*/ 160 w 160"/>
                <a:gd name="T3" fmla="*/ 94 h 197"/>
                <a:gd name="T4" fmla="*/ 80 w 160"/>
                <a:gd name="T5" fmla="*/ 197 h 197"/>
                <a:gd name="T6" fmla="*/ 55 w 160"/>
                <a:gd name="T7" fmla="*/ 186 h 197"/>
                <a:gd name="T8" fmla="*/ 55 w 160"/>
                <a:gd name="T9" fmla="*/ 186 h 197"/>
                <a:gd name="T10" fmla="*/ 54 w 160"/>
                <a:gd name="T11" fmla="*/ 185 h 197"/>
                <a:gd name="T12" fmla="*/ 0 w 160"/>
                <a:gd name="T13" fmla="*/ 94 h 197"/>
                <a:gd name="T14" fmla="*/ 0 w 160"/>
                <a:gd name="T15" fmla="*/ 26 h 197"/>
                <a:gd name="T16" fmla="*/ 3 w 160"/>
                <a:gd name="T17" fmla="*/ 23 h 197"/>
                <a:gd name="T18" fmla="*/ 10 w 160"/>
                <a:gd name="T19" fmla="*/ 21 h 197"/>
                <a:gd name="T20" fmla="*/ 79 w 160"/>
                <a:gd name="T21" fmla="*/ 0 h 197"/>
                <a:gd name="T22" fmla="*/ 81 w 160"/>
                <a:gd name="T23" fmla="*/ 0 h 197"/>
                <a:gd name="T24" fmla="*/ 157 w 160"/>
                <a:gd name="T25" fmla="*/ 23 h 197"/>
                <a:gd name="T26" fmla="*/ 160 w 160"/>
                <a:gd name="T27" fmla="*/ 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97">
                  <a:moveTo>
                    <a:pt x="160" y="26"/>
                  </a:moveTo>
                  <a:cubicBezTo>
                    <a:pt x="160" y="94"/>
                    <a:pt x="160" y="94"/>
                    <a:pt x="160" y="94"/>
                  </a:cubicBezTo>
                  <a:cubicBezTo>
                    <a:pt x="160" y="140"/>
                    <a:pt x="128" y="181"/>
                    <a:pt x="80" y="197"/>
                  </a:cubicBezTo>
                  <a:cubicBezTo>
                    <a:pt x="71" y="194"/>
                    <a:pt x="62" y="190"/>
                    <a:pt x="55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21" y="165"/>
                    <a:pt x="0" y="131"/>
                    <a:pt x="0" y="9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1" y="23"/>
                    <a:pt x="3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1" y="0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9" y="23"/>
                    <a:pt x="160" y="24"/>
                    <a:pt x="160" y="26"/>
                  </a:cubicBez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312" name="Group 72"/>
          <p:cNvGrpSpPr>
            <a:grpSpLocks noChangeAspect="1"/>
          </p:cNvGrpSpPr>
          <p:nvPr/>
        </p:nvGrpSpPr>
        <p:grpSpPr bwMode="auto">
          <a:xfrm>
            <a:off x="8897469" y="1228620"/>
            <a:ext cx="426590" cy="360000"/>
            <a:chOff x="262" y="2477"/>
            <a:chExt cx="820" cy="692"/>
          </a:xfrm>
          <a:noFill/>
        </p:grpSpPr>
        <p:sp>
          <p:nvSpPr>
            <p:cNvPr id="313" name="Freeform 73"/>
            <p:cNvSpPr>
              <a:spLocks/>
            </p:cNvSpPr>
            <p:nvPr/>
          </p:nvSpPr>
          <p:spPr bwMode="auto">
            <a:xfrm>
              <a:off x="563" y="2477"/>
              <a:ext cx="218" cy="304"/>
            </a:xfrm>
            <a:custGeom>
              <a:avLst/>
              <a:gdLst>
                <a:gd name="T0" fmla="*/ 91 w 91"/>
                <a:gd name="T1" fmla="*/ 81 h 127"/>
                <a:gd name="T2" fmla="*/ 45 w 91"/>
                <a:gd name="T3" fmla="*/ 127 h 127"/>
                <a:gd name="T4" fmla="*/ 0 w 91"/>
                <a:gd name="T5" fmla="*/ 81 h 127"/>
                <a:gd name="T6" fmla="*/ 45 w 91"/>
                <a:gd name="T7" fmla="*/ 0 h 127"/>
                <a:gd name="T8" fmla="*/ 91 w 91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27">
                  <a:moveTo>
                    <a:pt x="91" y="81"/>
                  </a:moveTo>
                  <a:cubicBezTo>
                    <a:pt x="91" y="106"/>
                    <a:pt x="70" y="127"/>
                    <a:pt x="45" y="127"/>
                  </a:cubicBezTo>
                  <a:cubicBezTo>
                    <a:pt x="20" y="127"/>
                    <a:pt x="0" y="106"/>
                    <a:pt x="0" y="81"/>
                  </a:cubicBezTo>
                  <a:cubicBezTo>
                    <a:pt x="0" y="56"/>
                    <a:pt x="45" y="0"/>
                    <a:pt x="45" y="0"/>
                  </a:cubicBezTo>
                  <a:cubicBezTo>
                    <a:pt x="45" y="0"/>
                    <a:pt x="91" y="56"/>
                    <a:pt x="91" y="81"/>
                  </a:cubicBezTo>
                  <a:close/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14" name="Freeform 74"/>
            <p:cNvSpPr>
              <a:spLocks/>
            </p:cNvSpPr>
            <p:nvPr/>
          </p:nvSpPr>
          <p:spPr bwMode="auto">
            <a:xfrm>
              <a:off x="372" y="2783"/>
              <a:ext cx="234" cy="300"/>
            </a:xfrm>
            <a:custGeom>
              <a:avLst/>
              <a:gdLst>
                <a:gd name="T0" fmla="*/ 98 w 98"/>
                <a:gd name="T1" fmla="*/ 125 h 125"/>
                <a:gd name="T2" fmla="*/ 98 w 98"/>
                <a:gd name="T3" fmla="*/ 71 h 125"/>
                <a:gd name="T4" fmla="*/ 34 w 98"/>
                <a:gd name="T5" fmla="*/ 7 h 125"/>
                <a:gd name="T6" fmla="*/ 9 w 98"/>
                <a:gd name="T7" fmla="*/ 7 h 125"/>
                <a:gd name="T8" fmla="*/ 7 w 98"/>
                <a:gd name="T9" fmla="*/ 8 h 125"/>
                <a:gd name="T10" fmla="*/ 7 w 98"/>
                <a:gd name="T11" fmla="*/ 34 h 125"/>
                <a:gd name="T12" fmla="*/ 49 w 98"/>
                <a:gd name="T13" fmla="*/ 7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5">
                  <a:moveTo>
                    <a:pt x="98" y="125"/>
                  </a:moveTo>
                  <a:cubicBezTo>
                    <a:pt x="98" y="71"/>
                    <a:pt x="98" y="71"/>
                    <a:pt x="98" y="7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7" y="0"/>
                    <a:pt x="16" y="0"/>
                    <a:pt x="9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49" y="75"/>
                    <a:pt x="49" y="75"/>
                    <a:pt x="49" y="75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15" name="Freeform 75"/>
            <p:cNvSpPr>
              <a:spLocks/>
            </p:cNvSpPr>
            <p:nvPr/>
          </p:nvSpPr>
          <p:spPr bwMode="auto">
            <a:xfrm>
              <a:off x="262" y="2520"/>
              <a:ext cx="172" cy="563"/>
            </a:xfrm>
            <a:custGeom>
              <a:avLst/>
              <a:gdLst>
                <a:gd name="T0" fmla="*/ 36 w 72"/>
                <a:gd name="T1" fmla="*/ 99 h 235"/>
                <a:gd name="T2" fmla="*/ 36 w 72"/>
                <a:gd name="T3" fmla="*/ 99 h 235"/>
                <a:gd name="T4" fmla="*/ 36 w 72"/>
                <a:gd name="T5" fmla="*/ 18 h 235"/>
                <a:gd name="T6" fmla="*/ 18 w 72"/>
                <a:gd name="T7" fmla="*/ 0 h 235"/>
                <a:gd name="T8" fmla="*/ 18 w 72"/>
                <a:gd name="T9" fmla="*/ 0 h 235"/>
                <a:gd name="T10" fmla="*/ 0 w 72"/>
                <a:gd name="T11" fmla="*/ 18 h 235"/>
                <a:gd name="T12" fmla="*/ 0 w 72"/>
                <a:gd name="T13" fmla="*/ 120 h 235"/>
                <a:gd name="T14" fmla="*/ 23 w 72"/>
                <a:gd name="T15" fmla="*/ 178 h 235"/>
                <a:gd name="T16" fmla="*/ 72 w 72"/>
                <a:gd name="T17" fmla="*/ 226 h 235"/>
                <a:gd name="T18" fmla="*/ 72 w 72"/>
                <a:gd name="T1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35">
                  <a:moveTo>
                    <a:pt x="36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42"/>
                    <a:pt x="8" y="162"/>
                    <a:pt x="23" y="178"/>
                  </a:cubicBezTo>
                  <a:cubicBezTo>
                    <a:pt x="72" y="226"/>
                    <a:pt x="72" y="226"/>
                    <a:pt x="72" y="226"/>
                  </a:cubicBezTo>
                  <a:cubicBezTo>
                    <a:pt x="72" y="235"/>
                    <a:pt x="72" y="235"/>
                    <a:pt x="72" y="235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16" name="Freeform 76"/>
            <p:cNvSpPr>
              <a:spLocks/>
            </p:cNvSpPr>
            <p:nvPr/>
          </p:nvSpPr>
          <p:spPr bwMode="auto">
            <a:xfrm>
              <a:off x="738" y="2783"/>
              <a:ext cx="234" cy="300"/>
            </a:xfrm>
            <a:custGeom>
              <a:avLst/>
              <a:gdLst>
                <a:gd name="T0" fmla="*/ 0 w 98"/>
                <a:gd name="T1" fmla="*/ 125 h 125"/>
                <a:gd name="T2" fmla="*/ 0 w 98"/>
                <a:gd name="T3" fmla="*/ 71 h 125"/>
                <a:gd name="T4" fmla="*/ 64 w 98"/>
                <a:gd name="T5" fmla="*/ 7 h 125"/>
                <a:gd name="T6" fmla="*/ 89 w 98"/>
                <a:gd name="T7" fmla="*/ 7 h 125"/>
                <a:gd name="T8" fmla="*/ 91 w 98"/>
                <a:gd name="T9" fmla="*/ 8 h 125"/>
                <a:gd name="T10" fmla="*/ 91 w 98"/>
                <a:gd name="T11" fmla="*/ 34 h 125"/>
                <a:gd name="T12" fmla="*/ 49 w 98"/>
                <a:gd name="T13" fmla="*/ 7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5">
                  <a:moveTo>
                    <a:pt x="0" y="125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71" y="0"/>
                    <a:pt x="82" y="0"/>
                    <a:pt x="89" y="7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8" y="15"/>
                    <a:pt x="98" y="27"/>
                    <a:pt x="91" y="34"/>
                  </a:cubicBezTo>
                  <a:cubicBezTo>
                    <a:pt x="49" y="75"/>
                    <a:pt x="49" y="75"/>
                    <a:pt x="49" y="75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17" name="Freeform 77"/>
            <p:cNvSpPr>
              <a:spLocks/>
            </p:cNvSpPr>
            <p:nvPr/>
          </p:nvSpPr>
          <p:spPr bwMode="auto">
            <a:xfrm>
              <a:off x="910" y="2520"/>
              <a:ext cx="172" cy="563"/>
            </a:xfrm>
            <a:custGeom>
              <a:avLst/>
              <a:gdLst>
                <a:gd name="T0" fmla="*/ 36 w 72"/>
                <a:gd name="T1" fmla="*/ 99 h 235"/>
                <a:gd name="T2" fmla="*/ 36 w 72"/>
                <a:gd name="T3" fmla="*/ 99 h 235"/>
                <a:gd name="T4" fmla="*/ 36 w 72"/>
                <a:gd name="T5" fmla="*/ 18 h 235"/>
                <a:gd name="T6" fmla="*/ 54 w 72"/>
                <a:gd name="T7" fmla="*/ 0 h 235"/>
                <a:gd name="T8" fmla="*/ 54 w 72"/>
                <a:gd name="T9" fmla="*/ 0 h 235"/>
                <a:gd name="T10" fmla="*/ 72 w 72"/>
                <a:gd name="T11" fmla="*/ 18 h 235"/>
                <a:gd name="T12" fmla="*/ 72 w 72"/>
                <a:gd name="T13" fmla="*/ 120 h 235"/>
                <a:gd name="T14" fmla="*/ 48 w 72"/>
                <a:gd name="T15" fmla="*/ 178 h 235"/>
                <a:gd name="T16" fmla="*/ 0 w 72"/>
                <a:gd name="T17" fmla="*/ 226 h 235"/>
                <a:gd name="T18" fmla="*/ 0 w 72"/>
                <a:gd name="T1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35">
                  <a:moveTo>
                    <a:pt x="36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4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4" y="0"/>
                    <a:pt x="72" y="8"/>
                    <a:pt x="72" y="18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42"/>
                    <a:pt x="64" y="162"/>
                    <a:pt x="48" y="178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35"/>
                    <a:pt x="0" y="235"/>
                    <a:pt x="0" y="235"/>
                  </a:cubicBez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18" name="Freeform 78"/>
            <p:cNvSpPr>
              <a:spLocks/>
            </p:cNvSpPr>
            <p:nvPr/>
          </p:nvSpPr>
          <p:spPr bwMode="auto">
            <a:xfrm>
              <a:off x="413" y="3126"/>
              <a:ext cx="215" cy="43"/>
            </a:xfrm>
            <a:custGeom>
              <a:avLst/>
              <a:gdLst>
                <a:gd name="T0" fmla="*/ 0 w 215"/>
                <a:gd name="T1" fmla="*/ 43 h 43"/>
                <a:gd name="T2" fmla="*/ 0 w 215"/>
                <a:gd name="T3" fmla="*/ 0 h 43"/>
                <a:gd name="T4" fmla="*/ 215 w 215"/>
                <a:gd name="T5" fmla="*/ 0 h 43"/>
                <a:gd name="T6" fmla="*/ 215 w 215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43">
                  <a:moveTo>
                    <a:pt x="0" y="43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215" y="43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  <p:sp>
          <p:nvSpPr>
            <p:cNvPr id="319" name="Freeform 79"/>
            <p:cNvSpPr>
              <a:spLocks/>
            </p:cNvSpPr>
            <p:nvPr/>
          </p:nvSpPr>
          <p:spPr bwMode="auto">
            <a:xfrm>
              <a:off x="714" y="3126"/>
              <a:ext cx="217" cy="43"/>
            </a:xfrm>
            <a:custGeom>
              <a:avLst/>
              <a:gdLst>
                <a:gd name="T0" fmla="*/ 0 w 217"/>
                <a:gd name="T1" fmla="*/ 43 h 43"/>
                <a:gd name="T2" fmla="*/ 0 w 217"/>
                <a:gd name="T3" fmla="*/ 0 h 43"/>
                <a:gd name="T4" fmla="*/ 217 w 217"/>
                <a:gd name="T5" fmla="*/ 0 h 43"/>
                <a:gd name="T6" fmla="*/ 217 w 2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43">
                  <a:moveTo>
                    <a:pt x="0" y="43"/>
                  </a:moveTo>
                  <a:lnTo>
                    <a:pt x="0" y="0"/>
                  </a:lnTo>
                  <a:lnTo>
                    <a:pt x="217" y="0"/>
                  </a:lnTo>
                  <a:lnTo>
                    <a:pt x="217" y="43"/>
                  </a:lnTo>
                </a:path>
              </a:pathLst>
            </a:custGeom>
            <a:grp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L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46971" y="1972384"/>
            <a:ext cx="3276000" cy="3276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fr-FR" sz="2000" dirty="0" smtClean="0">
                <a:solidFill>
                  <a:schemeClr val="accent3"/>
                </a:solidFill>
              </a:rPr>
              <a:t>         </a:t>
            </a:r>
            <a:endParaRPr lang="fr-FR" sz="2000" dirty="0">
              <a:solidFill>
                <a:schemeClr val="accent3"/>
              </a:solidFill>
            </a:endParaRPr>
          </a:p>
          <a:p>
            <a:pPr algn="ctr" fontAlgn="base">
              <a:lnSpc>
                <a:spcPct val="90000"/>
              </a:lnSpc>
            </a:pPr>
            <a:r>
              <a:rPr lang="fr-FR" sz="4000" i="0" dirty="0" err="1" smtClean="0">
                <a:solidFill>
                  <a:schemeClr val="accent3"/>
                </a:solidFill>
                <a:effectLst/>
              </a:rPr>
              <a:t>PIBien-être</a:t>
            </a:r>
            <a:endParaRPr lang="fr-LU" sz="4000" i="0" dirty="0" smtClean="0">
              <a:solidFill>
                <a:schemeClr val="accent3"/>
              </a:solidFill>
              <a:effectLst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93653" y="2824537"/>
            <a:ext cx="153600" cy="8863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5220" y="3792857"/>
            <a:ext cx="194055" cy="15698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43634" y="4506800"/>
            <a:ext cx="147396" cy="91216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39450" y="5133009"/>
            <a:ext cx="74708" cy="103724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394235" y="5294636"/>
            <a:ext cx="24544" cy="137523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9208284" y="4946465"/>
            <a:ext cx="119360" cy="102375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9690364" y="4298432"/>
            <a:ext cx="142864" cy="35173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V="1">
            <a:off x="9821028" y="3227843"/>
            <a:ext cx="196273" cy="61146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559312" y="2508916"/>
            <a:ext cx="137572" cy="10635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711184" y="1904512"/>
            <a:ext cx="49112" cy="96896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08047" y="1930770"/>
            <a:ext cx="77744" cy="8322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2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Vision territoriale dans la stratégie de développement régional</a:t>
            </a:r>
            <a:endParaRPr lang="fr-L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4475982" y="1772816"/>
            <a:ext cx="7092626" cy="435621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LU" sz="2400" b="0" dirty="0">
                <a:solidFill>
                  <a:prstClr val="black"/>
                </a:solidFill>
              </a:rPr>
              <a:t>« L’objectif principal d’une vision territoriale consiste à définir un concept de développement territorial opérationnel en vue d’une </a:t>
            </a:r>
            <a:r>
              <a:rPr lang="fr-LU" sz="2400" dirty="0">
                <a:solidFill>
                  <a:prstClr val="black"/>
                </a:solidFill>
              </a:rPr>
              <a:t>utilisation rationnelle du sol </a:t>
            </a:r>
            <a:r>
              <a:rPr lang="fr-LU" sz="2400" b="0" dirty="0">
                <a:solidFill>
                  <a:prstClr val="black"/>
                </a:solidFill>
              </a:rPr>
              <a:t>et d’un développement urbanistique concentrique et cohérent et à inciter les communes à développer des stratégies communes permettant d’accompagner les grandes </a:t>
            </a:r>
            <a:r>
              <a:rPr lang="fr-LU" sz="2400" dirty="0">
                <a:solidFill>
                  <a:prstClr val="black"/>
                </a:solidFill>
              </a:rPr>
              <a:t>transitions écologique, énergétique, numériques, climatique </a:t>
            </a:r>
            <a:r>
              <a:rPr lang="fr-LU" sz="2400" b="0" dirty="0">
                <a:solidFill>
                  <a:prstClr val="black"/>
                </a:solidFill>
              </a:rPr>
              <a:t>en vue d’assurer à l’ensemble de la population </a:t>
            </a:r>
            <a:r>
              <a:rPr lang="fr-LU" sz="2400" dirty="0">
                <a:solidFill>
                  <a:prstClr val="black"/>
                </a:solidFill>
              </a:rPr>
              <a:t>des conditions de vie optimales</a:t>
            </a:r>
            <a:r>
              <a:rPr lang="fr-LU" sz="2400" b="0" dirty="0">
                <a:solidFill>
                  <a:prstClr val="black"/>
                </a:solidFill>
              </a:rPr>
              <a:t> par une mise en valeur et un développement durable et résilient de leur territoire »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400" b="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fr-LU" sz="1800" b="0" dirty="0">
                <a:solidFill>
                  <a:prstClr val="black"/>
                </a:solidFill>
                <a:hlinkClick r:id="rId2"/>
              </a:rPr>
              <a:t>https://amenagement-territoire.public.lu/fr/strategies-territoriales/visionnordstad2035.html</a:t>
            </a:r>
            <a:endParaRPr lang="fr-LU" sz="1800" b="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LU" sz="1800" b="0" dirty="0">
              <a:solidFill>
                <a:prstClr val="black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78" t="-9389" r="22473" b="-11347"/>
          <a:stretch/>
        </p:blipFill>
        <p:spPr>
          <a:noFill/>
        </p:spPr>
      </p:pic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7" name="Media Placeholder 6"/>
          <p:cNvSpPr>
            <a:spLocks noGrp="1"/>
          </p:cNvSpPr>
          <p:nvPr>
            <p:ph type="media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77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Tableau 7">
            <a:extLst>
              <a:ext uri="{FF2B5EF4-FFF2-40B4-BE49-F238E27FC236}">
                <a16:creationId xmlns:a16="http://schemas.microsoft.com/office/drawing/2014/main" id="{CD03B46E-701E-4517-ACEF-6CB367A45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46120"/>
              </p:ext>
            </p:extLst>
          </p:nvPr>
        </p:nvGraphicFramePr>
        <p:xfrm>
          <a:off x="1559496" y="1538289"/>
          <a:ext cx="9757170" cy="5634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8374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8538796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Air: Qualité et satisfaction à l’égard de la qualité</a:t>
                      </a:r>
                      <a:endParaRPr lang="fr-L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Eau: Qualité et satisfaction à l’égard de la qualité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Bruit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92662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de recyclage</a:t>
                      </a:r>
                      <a:r>
                        <a:rPr lang="fr-FR" sz="2000" b="1" dirty="0" smtClean="0"/>
                        <a:t> </a:t>
                      </a:r>
                      <a:endParaRPr lang="fr-FR" sz="2000" b="1" dirty="0"/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756893"/>
                  </a:ext>
                </a:extLst>
              </a:tr>
              <a:tr h="459410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Energies renouvelables dans la consommation finale d’énergie</a:t>
                      </a:r>
                      <a:endParaRPr lang="fr-L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696043"/>
                  </a:ext>
                </a:extLst>
              </a:tr>
              <a:tr h="420032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Répartition entre les modes de transport (voiture/transport en commun) </a:t>
                      </a: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05404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 du sol (artificialisation)</a:t>
                      </a:r>
                      <a:endParaRPr lang="fr-L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593345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 biologique, nombre d’hectares</a:t>
                      </a:r>
                      <a:endParaRPr lang="fr-L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772679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L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 GINI des inégalités de revenu</a:t>
                      </a:r>
                      <a:endParaRPr lang="fr-L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307879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L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dans l’incapacité de joindre les deux bouts</a:t>
                      </a:r>
                      <a:endParaRPr lang="fr-FR" sz="2000" b="1" dirty="0"/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331994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11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L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Risque de pauvreté avant et après transferts sociaux</a:t>
                      </a:r>
                      <a:endParaRPr lang="fr-FR" sz="2000" b="1" dirty="0"/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861144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r>
                        <a:rPr lang="fr-FR" sz="2000" b="1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L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Taux de chômage</a:t>
                      </a:r>
                      <a:endParaRPr lang="fr-FR" sz="2000" b="1" dirty="0"/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656271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2000" b="1" dirty="0"/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409981"/>
                  </a:ext>
                </a:extLst>
              </a:tr>
              <a:tr h="342301">
                <a:tc>
                  <a:txBody>
                    <a:bodyPr/>
                    <a:lstStyle/>
                    <a:p>
                      <a:pPr marL="0" algn="ctr"/>
                      <a:endParaRPr lang="fr-FR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2000" b="1" dirty="0"/>
                    </a:p>
                  </a:txBody>
                  <a:tcPr marL="151602" marR="151602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59766"/>
                  </a:ext>
                </a:extLst>
              </a:tr>
            </a:tbl>
          </a:graphicData>
        </a:graphic>
      </p:graphicFrame>
      <p:sp>
        <p:nvSpPr>
          <p:cNvPr id="214" name="Title 213"/>
          <p:cNvSpPr>
            <a:spLocks noGrp="1"/>
          </p:cNvSpPr>
          <p:nvPr>
            <p:ph type="title"/>
          </p:nvPr>
        </p:nvSpPr>
        <p:spPr>
          <a:xfrm>
            <a:off x="495300" y="153732"/>
            <a:ext cx="8769052" cy="1115244"/>
          </a:xfrm>
        </p:spPr>
        <p:txBody>
          <a:bodyPr/>
          <a:lstStyle/>
          <a:p>
            <a:r>
              <a:rPr lang="fr-FR" dirty="0" smtClean="0"/>
              <a:t>Indicateurs en lien avec la vision territoriale de la qualité de vie </a:t>
            </a:r>
            <a:endParaRPr lang="fr-LU" dirty="0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3" name="Media Placeholder 12"/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indicateurs en lien avec le territoire</a:t>
            </a:r>
            <a:endParaRPr lang="fr-LU" dirty="0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3" name="Media Placeholder 12"/>
          <p:cNvSpPr>
            <a:spLocks noGrp="1"/>
          </p:cNvSpPr>
          <p:nvPr>
            <p:ph type="media" sz="quarter" idx="14"/>
          </p:nvPr>
        </p:nvSpPr>
        <p:spPr/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450216"/>
              </p:ext>
            </p:extLst>
          </p:nvPr>
        </p:nvGraphicFramePr>
        <p:xfrm>
          <a:off x="876300" y="1538288"/>
          <a:ext cx="104394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0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Quelques indicateurs en lien avec le </a:t>
            </a:r>
            <a:r>
              <a:rPr lang="fr-LU" dirty="0" smtClean="0"/>
              <a:t>territoire</a:t>
            </a:r>
            <a:endParaRPr lang="fr-LU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/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162944"/>
              </p:ext>
            </p:extLst>
          </p:nvPr>
        </p:nvGraphicFramePr>
        <p:xfrm>
          <a:off x="876300" y="1538288"/>
          <a:ext cx="104394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0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tatec-final">
      <a:dk1>
        <a:sysClr val="windowText" lastClr="000000"/>
      </a:dk1>
      <a:lt1>
        <a:sysClr val="window" lastClr="FFFFFF"/>
      </a:lt1>
      <a:dk2>
        <a:srgbClr val="001932"/>
      </a:dk2>
      <a:lt2>
        <a:srgbClr val="FFFFFF"/>
      </a:lt2>
      <a:accent1>
        <a:srgbClr val="FDC300"/>
      </a:accent1>
      <a:accent2>
        <a:srgbClr val="405265"/>
      </a:accent2>
      <a:accent3>
        <a:srgbClr val="FFD967"/>
      </a:accent3>
      <a:accent4>
        <a:srgbClr val="BFC5CC"/>
      </a:accent4>
      <a:accent5>
        <a:srgbClr val="AC6D00"/>
      </a:accent5>
      <a:accent6>
        <a:srgbClr val="A8A8A8"/>
      </a:accent6>
      <a:hlink>
        <a:srgbClr val="005D89"/>
      </a:hlink>
      <a:folHlink>
        <a:srgbClr val="005D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 fontAlgn="base">
          <a:lnSpc>
            <a:spcPct val="90000"/>
          </a:lnSpc>
          <a:defRPr sz="2000" b="1" i="0" dirty="0" smtClean="0">
            <a:solidFill>
              <a:schemeClr val="tx2"/>
            </a:solidFill>
            <a:effectLst/>
            <a:latin typeface="alg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F818EB7-B4CE-4889-BC6D-67AB4F09BA92}" vid="{CEF13085-2C92-49C9-A47A-B8F7F4F661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Presentation-template-Statec</Template>
  <TotalTime>0</TotalTime>
  <Words>885</Words>
  <Application>Microsoft Office PowerPoint</Application>
  <PresentationFormat>Widescreen</PresentationFormat>
  <Paragraphs>152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Geogrotesque SemiBold</vt:lpstr>
      <vt:lpstr>Intro Bold</vt:lpstr>
      <vt:lpstr>Vista Slab OT Medium</vt:lpstr>
      <vt:lpstr>Wingdings</vt:lpstr>
      <vt:lpstr>Thème Office</vt:lpstr>
      <vt:lpstr>Projet PIBien-être</vt:lpstr>
      <vt:lpstr>Sommaire</vt:lpstr>
      <vt:lpstr>Point  de départ</vt:lpstr>
      <vt:lpstr>Rôle  du STATEC </vt:lpstr>
      <vt:lpstr>Domaines du PIBien-être</vt:lpstr>
      <vt:lpstr>Vision territoriale dans la stratégie de développement régional</vt:lpstr>
      <vt:lpstr>Indicateurs en lien avec la vision territoriale de la qualité de vie </vt:lpstr>
      <vt:lpstr>Quelques indicateurs en lien avec le territoire</vt:lpstr>
      <vt:lpstr>Quelques indicateurs en lien avec le territoire</vt:lpstr>
      <vt:lpstr>Indicateurs du tableau de bord CES-CSDD simplifié  (extrait rapport 2020)</vt:lpstr>
      <vt:lpstr>Indicateurs du tableau de bord CES-CSDD simplifié  (extrait rapport 2020)</vt:lpstr>
      <vt:lpstr>Indicateurs du tableau de bord CES-CSDD simplifié (extrait rapport 2020)</vt:lpstr>
      <vt:lpstr>Indicateurs du tableau de bord CES-CSDD simplifié  (extrait rapport 2020)</vt:lpstr>
      <vt:lpstr>Croissance économique (PIB) et Bien-être (LIW)  (extrait rapport 2020)</vt:lpstr>
      <vt:lpstr>Etapes futures des indicateurs de bien-être</vt:lpstr>
      <vt:lpstr>Etapes futures des indicateurs  de bien-être</vt:lpstr>
      <vt:lpstr>Etapes futures des indicateurs  de bien-être</vt:lpstr>
      <vt:lpstr>Etapes futures des indicateurs  de bien-être</vt:lpstr>
      <vt:lpstr>Etapes futures des indicateurs  de bien-être</vt:lpstr>
      <vt:lpstr>Quid des territoires?  Plusieurs défis:</vt:lpstr>
      <vt:lpstr>Any Questions?</vt:lpstr>
      <vt:lpstr>Thank you! / Merci !</vt:lpstr>
    </vt:vector>
  </TitlesOfParts>
  <Company>STATEC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PIBien-être</dc:title>
  <dc:creator>Fofo Senyo Ametepe</dc:creator>
  <cp:lastModifiedBy>Fofo Senyo Ametepe</cp:lastModifiedBy>
  <cp:revision>39</cp:revision>
  <dcterms:created xsi:type="dcterms:W3CDTF">2021-10-05T16:56:01Z</dcterms:created>
  <dcterms:modified xsi:type="dcterms:W3CDTF">2021-11-09T11:25:00Z</dcterms:modified>
</cp:coreProperties>
</file>