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Lst>
  <p:notesMasterIdLst>
    <p:notesMasterId r:id="rId24"/>
  </p:notesMasterIdLst>
  <p:sldIdLst>
    <p:sldId id="256" r:id="rId6"/>
    <p:sldId id="461" r:id="rId7"/>
    <p:sldId id="515" r:id="rId8"/>
    <p:sldId id="489" r:id="rId9"/>
    <p:sldId id="510" r:id="rId10"/>
    <p:sldId id="503" r:id="rId11"/>
    <p:sldId id="516" r:id="rId12"/>
    <p:sldId id="517" r:id="rId13"/>
    <p:sldId id="506" r:id="rId14"/>
    <p:sldId id="502" r:id="rId15"/>
    <p:sldId id="505" r:id="rId16"/>
    <p:sldId id="514" r:id="rId17"/>
    <p:sldId id="508" r:id="rId18"/>
    <p:sldId id="497" r:id="rId19"/>
    <p:sldId id="512" r:id="rId20"/>
    <p:sldId id="518" r:id="rId21"/>
    <p:sldId id="519" r:id="rId22"/>
    <p:sldId id="458" r:id="rId2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an van Herwijnen" initials="MvH" lastIdx="2" clrIdx="0">
    <p:extLst>
      <p:ext uri="{19B8F6BF-5375-455C-9EA6-DF929625EA0E}">
        <p15:presenceInfo xmlns:p15="http://schemas.microsoft.com/office/powerpoint/2012/main" userId="S::marjan.vanherwijnen@espon.eu::b091b2df-7b6a-4ddd-bdfa-3517d378ef71" providerId="AD"/>
      </p:ext>
    </p:extLst>
  </p:cmAuthor>
  <p:cmAuthor id="2" name="Wiktor Szydarowski" initials="WS" lastIdx="2" clrIdx="1">
    <p:extLst>
      <p:ext uri="{19B8F6BF-5375-455C-9EA6-DF929625EA0E}">
        <p15:presenceInfo xmlns:p15="http://schemas.microsoft.com/office/powerpoint/2012/main" userId="S::wiktor.szydarowski@espon.eu::ac9a5db0-8841-4654-858d-0d1c997f4359" providerId="AD"/>
      </p:ext>
    </p:extLst>
  </p:cmAuthor>
  <p:cmAuthor id="3" name="Sandra Di Biaggio" initials="SB" lastIdx="3" clrIdx="2">
    <p:extLst>
      <p:ext uri="{19B8F6BF-5375-455C-9EA6-DF929625EA0E}">
        <p15:presenceInfo xmlns:p15="http://schemas.microsoft.com/office/powerpoint/2012/main" userId="S::sandra.di.biaggio@espon.eu::19452b65-25f7-4553-b395-cdfeb12fe692" providerId="AD"/>
      </p:ext>
    </p:extLst>
  </p:cmAuthor>
  <p:cmAuthor id="4" name="Andreea China" initials="AC" lastIdx="1" clrIdx="3">
    <p:extLst>
      <p:ext uri="{19B8F6BF-5375-455C-9EA6-DF929625EA0E}">
        <p15:presenceInfo xmlns:p15="http://schemas.microsoft.com/office/powerpoint/2012/main" userId="S::andreea.china@espon.eu::70fdb233-9712-410a-8d50-a4cc457756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20"/>
    <a:srgbClr val="E8E3E2"/>
    <a:srgbClr val="FFFFFF"/>
    <a:srgbClr val="164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52" autoAdjust="0"/>
  </p:normalViewPr>
  <p:slideViewPr>
    <p:cSldViewPr snapToGrid="0">
      <p:cViewPr varScale="1">
        <p:scale>
          <a:sx n="56" d="100"/>
          <a:sy n="56" d="100"/>
        </p:scale>
        <p:origin x="34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BBEBD3E-AF77-479F-ACF8-60D24D186A5F}" type="datetimeFigureOut">
              <a:rPr lang="da-DK" smtClean="0"/>
              <a:pPr/>
              <a:t>10-11-2021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BE058F-3D64-452B-AED7-B561252B1864}" type="slidenum">
              <a:rPr lang="da-DK" smtClean="0"/>
              <a:pPr/>
              <a:t>‹#›</a:t>
            </a:fld>
            <a:endParaRPr lang="da-DK"/>
          </a:p>
        </p:txBody>
      </p:sp>
    </p:spTree>
    <p:extLst>
      <p:ext uri="{BB962C8B-B14F-4D97-AF65-F5344CB8AC3E}">
        <p14:creationId xmlns:p14="http://schemas.microsoft.com/office/powerpoint/2010/main" val="36164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BE058F-3D64-452B-AED7-B561252B1864}" type="slidenum">
              <a:rPr lang="da-DK" smtClean="0"/>
              <a:pPr/>
              <a:t>2</a:t>
            </a:fld>
            <a:endParaRPr lang="da-DK"/>
          </a:p>
        </p:txBody>
      </p:sp>
    </p:spTree>
    <p:extLst>
      <p:ext uri="{BB962C8B-B14F-4D97-AF65-F5344CB8AC3E}">
        <p14:creationId xmlns:p14="http://schemas.microsoft.com/office/powerpoint/2010/main" val="402477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buSzPts val="1100"/>
            </a:pPr>
            <a:r>
              <a:rPr lang="en-US" sz="1600" dirty="0">
                <a:ea typeface="Roboto"/>
                <a:cs typeface="Roboto"/>
                <a:sym typeface="Roboto"/>
              </a:rPr>
              <a:t>The most crucial in this work was the citizens engagement involving three main elements: </a:t>
            </a:r>
          </a:p>
          <a:p>
            <a:pPr marL="742950" lvl="1" indent="-285750">
              <a:buClr>
                <a:srgbClr val="000000"/>
              </a:buClr>
              <a:buSzPts val="1100"/>
              <a:buFont typeface="Arial" panose="020B0604020202020204" pitchFamily="34" charset="0"/>
              <a:buChar char="•"/>
            </a:pPr>
            <a:r>
              <a:rPr lang="en-US" sz="1600" dirty="0">
                <a:ea typeface="Roboto"/>
                <a:cs typeface="Roboto"/>
                <a:sym typeface="Roboto"/>
              </a:rPr>
              <a:t>Living lab focus groups, </a:t>
            </a:r>
          </a:p>
          <a:p>
            <a:pPr marL="742950" lvl="1" indent="-285750">
              <a:buClr>
                <a:srgbClr val="000000"/>
              </a:buClr>
              <a:buSzPts val="1100"/>
              <a:buFont typeface="Arial" panose="020B0604020202020204" pitchFamily="34" charset="0"/>
              <a:buChar char="•"/>
            </a:pPr>
            <a:r>
              <a:rPr lang="en-US" sz="1600" dirty="0">
                <a:ea typeface="Roboto"/>
                <a:cs typeface="Roboto"/>
                <a:sym typeface="Roboto"/>
              </a:rPr>
              <a:t>digital contest and </a:t>
            </a:r>
          </a:p>
          <a:p>
            <a:pPr marL="742950" lvl="1" indent="-285750">
              <a:buClr>
                <a:srgbClr val="000000"/>
              </a:buClr>
              <a:buSzPts val="1100"/>
              <a:buFont typeface="Arial" panose="020B0604020202020204" pitchFamily="34" charset="0"/>
              <a:buChar char="•"/>
            </a:pPr>
            <a:r>
              <a:rPr lang="en-US" sz="1600" dirty="0">
                <a:ea typeface="Roboto"/>
                <a:cs typeface="Roboto"/>
                <a:sym typeface="Roboto"/>
              </a:rPr>
              <a:t>quality of life survey app. </a:t>
            </a:r>
            <a:endParaRPr lang="en-US" sz="1600" b="0" dirty="0">
              <a:effectLst/>
              <a:latin typeface="+mn-lt"/>
              <a:ea typeface="Roboto"/>
              <a:cs typeface="Roboto"/>
              <a:sym typeface="Roboto"/>
            </a:endParaRPr>
          </a:p>
          <a:p>
            <a:pPr>
              <a:buClr>
                <a:srgbClr val="000000"/>
              </a:buClr>
              <a:buSzPts val="1100"/>
            </a:pPr>
            <a:r>
              <a:rPr lang="en-US" sz="1600" dirty="0">
                <a:ea typeface="Roboto"/>
                <a:cs typeface="Roboto"/>
                <a:sym typeface="Roboto"/>
              </a:rPr>
              <a:t>These are different ways for collecting quality of life experiences and perceptions of the people:</a:t>
            </a:r>
          </a:p>
          <a:p>
            <a:pPr marL="285750" indent="-285750">
              <a:buClr>
                <a:srgbClr val="000000"/>
              </a:buClr>
              <a:buSzPts val="1100"/>
              <a:buFont typeface="Arial" panose="020B0604020202020204" pitchFamily="34" charset="0"/>
              <a:buChar char="•"/>
            </a:pPr>
            <a:r>
              <a:rPr lang="en-US" sz="1600" dirty="0">
                <a:ea typeface="Roboto"/>
                <a:cs typeface="Roboto"/>
                <a:sym typeface="Roboto"/>
              </a:rPr>
              <a:t> by asking them directly their opinion in small groups discussions, </a:t>
            </a:r>
          </a:p>
          <a:p>
            <a:pPr marL="285750" indent="-285750">
              <a:buClr>
                <a:srgbClr val="000000"/>
              </a:buClr>
              <a:buSzPts val="1100"/>
              <a:buFont typeface="Arial" panose="020B0604020202020204" pitchFamily="34" charset="0"/>
              <a:buChar char="•"/>
            </a:pPr>
            <a:r>
              <a:rPr lang="en-US" sz="1600" dirty="0">
                <a:ea typeface="Roboto"/>
                <a:cs typeface="Roboto"/>
                <a:sym typeface="Roboto"/>
              </a:rPr>
              <a:t>to express their life experiences by submitting meaningful photos in a digital contest, representing what they perceive as distinctive features of living in the cross-border area</a:t>
            </a:r>
          </a:p>
          <a:p>
            <a:pPr marL="285750" indent="-285750">
              <a:buClr>
                <a:srgbClr val="000000"/>
              </a:buClr>
              <a:buSzPts val="1100"/>
              <a:buFont typeface="Arial" panose="020B0604020202020204" pitchFamily="34" charset="0"/>
              <a:buChar char="•"/>
            </a:pPr>
            <a:r>
              <a:rPr lang="en-US" sz="1600" dirty="0">
                <a:ea typeface="Roboto"/>
                <a:cs typeface="Roboto"/>
                <a:sym typeface="Roboto"/>
              </a:rPr>
              <a:t> answering to questions administered through a qualitative survey app, telling what they think are the best and worst aspects of living in the area and explaining why (with concise statements). </a:t>
            </a:r>
          </a:p>
          <a:p>
            <a:pPr>
              <a:buClr>
                <a:srgbClr val="000000"/>
              </a:buClr>
              <a:buSzPts val="1100"/>
            </a:pPr>
            <a:r>
              <a:rPr lang="en-US" sz="1600" dirty="0">
                <a:ea typeface="Roboto"/>
                <a:cs typeface="Roboto"/>
                <a:sym typeface="Roboto"/>
              </a:rPr>
              <a:t>The results of these innovative activities can be used to guide policies and weight the indicators in the dashboard tool, producing composite indexes that better reflect the quality of life priorities of the people.</a:t>
            </a:r>
          </a:p>
          <a:p>
            <a:pPr marL="285750" lvl="0" indent="-285750" algn="l" rtl="0">
              <a:spcBef>
                <a:spcPts val="0"/>
              </a:spcBef>
              <a:spcAft>
                <a:spcPts val="0"/>
              </a:spcAft>
              <a:buClr>
                <a:srgbClr val="000000"/>
              </a:buClr>
              <a:buSzPts val="1100"/>
              <a:buFont typeface="Arial" panose="020B0604020202020204" pitchFamily="34" charset="0"/>
              <a:buChar char="•"/>
            </a:pPr>
            <a:endParaRPr lang="en-US" sz="1200" dirty="0">
              <a:ea typeface="Roboto"/>
              <a:cs typeface="Roboto"/>
              <a:sym typeface="Roboto"/>
            </a:endParaRPr>
          </a:p>
        </p:txBody>
      </p:sp>
      <p:sp>
        <p:nvSpPr>
          <p:cNvPr id="4" name="Slide Number Placeholder 3"/>
          <p:cNvSpPr>
            <a:spLocks noGrp="1"/>
          </p:cNvSpPr>
          <p:nvPr>
            <p:ph type="sldNum" sz="quarter" idx="5"/>
          </p:nvPr>
        </p:nvSpPr>
        <p:spPr/>
        <p:txBody>
          <a:bodyPr/>
          <a:lstStyle/>
          <a:p>
            <a:fld id="{1FBE058F-3D64-452B-AED7-B561252B1864}" type="slidenum">
              <a:rPr lang="da-DK" smtClean="0"/>
              <a:pPr/>
              <a:t>11</a:t>
            </a:fld>
            <a:endParaRPr lang="da-DK"/>
          </a:p>
        </p:txBody>
      </p:sp>
    </p:spTree>
    <p:extLst>
      <p:ext uri="{BB962C8B-B14F-4D97-AF65-F5344CB8AC3E}">
        <p14:creationId xmlns:p14="http://schemas.microsoft.com/office/powerpoint/2010/main" val="123793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Territorial Quality of Life Living Labs</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be useful tools for better policy making for integrating quality of life in spatial planning policies and instruments.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They facilitate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participatory approaches, </a:t>
            </a:r>
            <a:r>
              <a:rPr lang="en-US" sz="1800" dirty="0">
                <a:effectLst/>
                <a:latin typeface="Calibri" panose="020F0502020204030204" pitchFamily="34" charset="0"/>
                <a:ea typeface="Calibri" panose="020F0502020204030204" pitchFamily="34" charset="0"/>
                <a:cs typeface="Times New Roman" panose="02020603050405020304" pitchFamily="18" charset="0"/>
              </a:rPr>
              <a:t>putting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perception of people in the foreground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Consequently, they help bring</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policies closer to people</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by grasping their needs, address their problems and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create long-term impacts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through strong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partnerships</a:t>
            </a:r>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12</a:t>
            </a:fld>
            <a:endParaRPr lang="da-DK"/>
          </a:p>
        </p:txBody>
      </p:sp>
    </p:spTree>
    <p:extLst>
      <p:ext uri="{BB962C8B-B14F-4D97-AF65-F5344CB8AC3E}">
        <p14:creationId xmlns:p14="http://schemas.microsoft.com/office/powerpoint/2010/main" val="147055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Innovative actions for collection of subjective data</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such as focus groups, qualitative surveys or digital photo contests can be used to collect qualitative data.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Quality of life is more about perception of people than only statistical indicators. </a:t>
            </a:r>
            <a:endParaRPr lang="en-US" sz="1100" dirty="0">
              <a:ea typeface="Roboto"/>
              <a:cs typeface="Roboto"/>
              <a:sym typeface="Roboto"/>
            </a:endParaRPr>
          </a:p>
          <a:p>
            <a:pPr marL="0" lvl="0" indent="0" algn="l" rtl="0">
              <a:spcBef>
                <a:spcPts val="0"/>
              </a:spcBef>
              <a:spcAft>
                <a:spcPts val="0"/>
              </a:spcAft>
              <a:buClr>
                <a:srgbClr val="000000"/>
              </a:buClr>
              <a:buSzPts val="1100"/>
              <a:buFont typeface="Arial" panose="020B0604020202020204" pitchFamily="34" charset="0"/>
              <a:buNone/>
            </a:pPr>
            <a:endParaRPr lang="en-US" sz="1200" dirty="0">
              <a:ea typeface="Roboto"/>
              <a:cs typeface="Roboto"/>
              <a:sym typeface="Roboto"/>
            </a:endParaRPr>
          </a:p>
        </p:txBody>
      </p:sp>
      <p:sp>
        <p:nvSpPr>
          <p:cNvPr id="4" name="Slide Number Placeholder 3"/>
          <p:cNvSpPr>
            <a:spLocks noGrp="1"/>
          </p:cNvSpPr>
          <p:nvPr>
            <p:ph type="sldNum" sz="quarter" idx="5"/>
          </p:nvPr>
        </p:nvSpPr>
        <p:spPr/>
        <p:txBody>
          <a:bodyPr/>
          <a:lstStyle/>
          <a:p>
            <a:fld id="{1FBE058F-3D64-452B-AED7-B561252B1864}" type="slidenum">
              <a:rPr lang="da-DK" smtClean="0"/>
              <a:pPr/>
              <a:t>13</a:t>
            </a:fld>
            <a:endParaRPr lang="da-DK"/>
          </a:p>
        </p:txBody>
      </p:sp>
    </p:spTree>
    <p:extLst>
      <p:ext uri="{BB962C8B-B14F-4D97-AF65-F5344CB8AC3E}">
        <p14:creationId xmlns:p14="http://schemas.microsoft.com/office/powerpoint/2010/main" val="424652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lvl="0" indent="-285750">
              <a:buClr>
                <a:srgbClr val="000000"/>
              </a:buClr>
              <a:buSzPts val="1100"/>
              <a:buFont typeface="Arial" panose="020B0604020202020204" pitchFamily="34" charset="0"/>
              <a:buChar char="•"/>
            </a:pPr>
            <a:endParaRPr lang="en-US" sz="1200" dirty="0">
              <a:latin typeface="+mj-lt"/>
              <a:ea typeface="Roboto"/>
              <a:cs typeface="Roboto"/>
              <a:sym typeface="Roboto"/>
            </a:endParaRPr>
          </a:p>
        </p:txBody>
      </p:sp>
      <p:sp>
        <p:nvSpPr>
          <p:cNvPr id="4" name="Slide Number Placeholder 3"/>
          <p:cNvSpPr>
            <a:spLocks noGrp="1"/>
          </p:cNvSpPr>
          <p:nvPr>
            <p:ph type="sldNum" sz="quarter" idx="10"/>
          </p:nvPr>
        </p:nvSpPr>
        <p:spPr/>
        <p:txBody>
          <a:bodyPr/>
          <a:lstStyle/>
          <a:p>
            <a:fld id="{1FBE058F-3D64-452B-AED7-B561252B1864}" type="slidenum">
              <a:rPr lang="da-DK" smtClean="0"/>
              <a:pPr/>
              <a:t>14</a:t>
            </a:fld>
            <a:endParaRPr lang="da-DK"/>
          </a:p>
        </p:txBody>
      </p:sp>
    </p:spTree>
    <p:extLst>
      <p:ext uri="{BB962C8B-B14F-4D97-AF65-F5344CB8AC3E}">
        <p14:creationId xmlns:p14="http://schemas.microsoft.com/office/powerpoint/2010/main" val="179714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rtl="0" fontAlgn="ctr">
              <a:buFont typeface="Arial" panose="020B0604020202020204" pitchFamily="34" charset="0"/>
              <a:buChar cha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BE058F-3D64-452B-AED7-B561252B1864}" type="slidenum">
              <a:rPr lang="da-DK" smtClean="0"/>
              <a:pPr/>
              <a:t>15</a:t>
            </a:fld>
            <a:endParaRPr lang="da-DK"/>
          </a:p>
        </p:txBody>
      </p:sp>
    </p:spTree>
    <p:extLst>
      <p:ext uri="{BB962C8B-B14F-4D97-AF65-F5344CB8AC3E}">
        <p14:creationId xmlns:p14="http://schemas.microsoft.com/office/powerpoint/2010/main" val="257417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16</a:t>
            </a:fld>
            <a:endParaRPr lang="da-DK"/>
          </a:p>
        </p:txBody>
      </p:sp>
    </p:spTree>
    <p:extLst>
      <p:ext uri="{BB962C8B-B14F-4D97-AF65-F5344CB8AC3E}">
        <p14:creationId xmlns:p14="http://schemas.microsoft.com/office/powerpoint/2010/main" val="4240405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17</a:t>
            </a:fld>
            <a:endParaRPr lang="da-DK"/>
          </a:p>
        </p:txBody>
      </p:sp>
    </p:spTree>
    <p:extLst>
      <p:ext uri="{BB962C8B-B14F-4D97-AF65-F5344CB8AC3E}">
        <p14:creationId xmlns:p14="http://schemas.microsoft.com/office/powerpoint/2010/main" val="174785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18</a:t>
            </a:fld>
            <a:endParaRPr lang="da-DK"/>
          </a:p>
        </p:txBody>
      </p:sp>
    </p:spTree>
    <p:extLst>
      <p:ext uri="{BB962C8B-B14F-4D97-AF65-F5344CB8AC3E}">
        <p14:creationId xmlns:p14="http://schemas.microsoft.com/office/powerpoint/2010/main" val="249787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Quality of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looks beyond economic output and living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is shaped by what matters to us, how each of us sees our position in life in the context of our culture, our expectations and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includes the full range of factors influencing what people value in life and what affects their quality of life</a:t>
            </a:r>
          </a:p>
          <a:p>
            <a:pPr marL="0" lvl="0" indent="0" algn="just">
              <a:lnSpc>
                <a:spcPct val="107000"/>
              </a:lnSpc>
              <a:spcAft>
                <a:spcPts val="800"/>
              </a:spcAft>
              <a:buFont typeface="Symbol" panose="05050102010706020507" pitchFamily="18" charset="2"/>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general definition has been further translated into (a) different thematic spheres, (b) different conceptual dimensions, and (c) a deliberative approach.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Taken together, it allows for more nuanced and place-specific understanding of quality of life, which covers all essential features and reflects the subjective and time-bound character of quality of life. </a:t>
            </a:r>
            <a:endParaRPr lang="en-US" sz="1200" dirty="0">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allows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for experimentation</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is flexible enough to accommodate to people’s perceptions and different places</a:t>
            </a:r>
            <a:r>
              <a:rPr lang="en-US" sz="1200" dirty="0">
                <a:effectLst/>
                <a:highlight>
                  <a:srgbClr val="FFFF00"/>
                </a:highlight>
                <a:latin typeface="Calibri" panose="020F0502020204030204" pitchFamily="34" charset="0"/>
                <a:ea typeface="Roboto"/>
                <a:cs typeface="Times New Roman" panose="02020603050405020304" pitchFamily="18" charset="0"/>
                <a:sym typeface="Roboto"/>
              </a:rPr>
              <a:t>.</a:t>
            </a:r>
            <a:endParaRPr lang="en-US" sz="1200" dirty="0">
              <a:ea typeface="Roboto"/>
              <a:cs typeface="Roboto"/>
              <a:sym typeface="Roboto"/>
            </a:endParaRPr>
          </a:p>
          <a:p>
            <a:pPr marL="0" lvl="0" indent="0" algn="just">
              <a:lnSpc>
                <a:spcPct val="107000"/>
              </a:lnSpc>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3</a:t>
            </a:fld>
            <a:endParaRPr lang="da-DK"/>
          </a:p>
        </p:txBody>
      </p:sp>
    </p:spTree>
    <p:extLst>
      <p:ext uri="{BB962C8B-B14F-4D97-AF65-F5344CB8AC3E}">
        <p14:creationId xmlns:p14="http://schemas.microsoft.com/office/powerpoint/2010/main" val="390149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l" rtl="0">
              <a:spcBef>
                <a:spcPts val="0"/>
              </a:spcBef>
              <a:spcAft>
                <a:spcPts val="0"/>
              </a:spcAft>
              <a:buClr>
                <a:srgbClr val="000000"/>
              </a:buClr>
              <a:buSzPts val="1100"/>
              <a:buFont typeface="Arial" panose="020B0604020202020204" pitchFamily="34" charset="0"/>
              <a:buChar char="•"/>
            </a:pPr>
            <a:r>
              <a:rPr lang="en-US" sz="1200" b="1" dirty="0">
                <a:ea typeface="Roboto"/>
                <a:cs typeface="Roboto"/>
                <a:sym typeface="Roboto"/>
              </a:rPr>
              <a:t>Policy framework at EU level: Lisbon Treaty </a:t>
            </a:r>
            <a:r>
              <a:rPr lang="en-US" sz="1200" dirty="0">
                <a:ea typeface="Roboto"/>
                <a:cs typeface="Roboto"/>
                <a:sym typeface="Roboto"/>
              </a:rPr>
              <a:t>outlines that the aim of the EU is to promote peace, its values and the well-being of its people. </a:t>
            </a:r>
            <a:r>
              <a:rPr lang="en-US" sz="1200" b="1" dirty="0">
                <a:ea typeface="Roboto"/>
                <a:cs typeface="Roboto"/>
                <a:sym typeface="Roboto"/>
              </a:rPr>
              <a:t>Cohesion Policy </a:t>
            </a:r>
            <a:r>
              <a:rPr lang="en-US" sz="1200" dirty="0">
                <a:ea typeface="Roboto"/>
                <a:cs typeface="Roboto"/>
                <a:sym typeface="Roboto"/>
              </a:rPr>
              <a:t>with its aim to reduce imbalances in the economic, social and territorial preconditions for people’s well-being. The </a:t>
            </a:r>
            <a:r>
              <a:rPr lang="en-US" sz="1200" b="1" dirty="0">
                <a:ea typeface="Roboto"/>
                <a:cs typeface="Roboto"/>
                <a:sym typeface="Roboto"/>
              </a:rPr>
              <a:t>Territorial Agenda 2030 </a:t>
            </a:r>
            <a:r>
              <a:rPr lang="en-US" sz="1200" dirty="0">
                <a:ea typeface="Roboto"/>
                <a:cs typeface="Roboto"/>
                <a:sym typeface="Roboto"/>
              </a:rPr>
              <a:t>with its aim to ensure a ‘future for all places and people’, </a:t>
            </a:r>
            <a:r>
              <a:rPr lang="en-US" sz="1200" b="1" dirty="0">
                <a:ea typeface="Roboto"/>
                <a:cs typeface="Roboto"/>
                <a:sym typeface="Roboto"/>
              </a:rPr>
              <a:t>the New European Bauhaus Initiative</a:t>
            </a:r>
            <a:r>
              <a:rPr lang="en-US" sz="1200" dirty="0">
                <a:ea typeface="Roboto"/>
                <a:cs typeface="Roboto"/>
                <a:sym typeface="Roboto"/>
              </a:rPr>
              <a:t> with its aim to shape more beautiful, sustainable and inclusive forms of living together, or </a:t>
            </a:r>
            <a:r>
              <a:rPr lang="en-US" sz="1200" b="1" dirty="0">
                <a:ea typeface="Roboto"/>
                <a:cs typeface="Roboto"/>
                <a:sym typeface="Roboto"/>
              </a:rPr>
              <a:t>Long-term vision for the EU’s rural areas</a:t>
            </a:r>
            <a:r>
              <a:rPr lang="en-US" sz="1200" dirty="0">
                <a:ea typeface="Roboto"/>
                <a:cs typeface="Roboto"/>
                <a:sym typeface="Roboto"/>
              </a:rPr>
              <a:t> striving for a vibrant tapestry of life and landscapes. </a:t>
            </a:r>
          </a:p>
          <a:p>
            <a:pPr marL="285750" lvl="0" indent="-285750" algn="l" rtl="0">
              <a:spcBef>
                <a:spcPts val="0"/>
              </a:spcBef>
              <a:spcAft>
                <a:spcPts val="0"/>
              </a:spcAft>
              <a:buClr>
                <a:srgbClr val="000000"/>
              </a:buClr>
              <a:buSzPts val="1100"/>
              <a:buFont typeface="Arial" panose="020B0604020202020204" pitchFamily="34" charset="0"/>
              <a:buChar char="•"/>
            </a:pPr>
            <a:r>
              <a:rPr lang="en-US" sz="1200" dirty="0">
                <a:ea typeface="Roboto"/>
                <a:cs typeface="Roboto"/>
                <a:sym typeface="Roboto"/>
              </a:rPr>
              <a:t>The current </a:t>
            </a:r>
            <a:r>
              <a:rPr lang="en-US" sz="1200" b="1" dirty="0">
                <a:ea typeface="Roboto"/>
                <a:cs typeface="Roboto"/>
                <a:sym typeface="Roboto"/>
              </a:rPr>
              <a:t>Slovenian EU Presidency </a:t>
            </a:r>
            <a:r>
              <a:rPr lang="en-US" sz="1200" dirty="0">
                <a:ea typeface="Roboto"/>
                <a:cs typeface="Roboto"/>
                <a:sym typeface="Roboto"/>
              </a:rPr>
              <a:t>put a focus on quality of life, which is an overarching goal of the renewed National Spatial Development Policy of Slovenia.</a:t>
            </a:r>
          </a:p>
          <a:p>
            <a:pPr marL="285750" lvl="0" indent="-285750" algn="l" defTabSz="914400" rtl="0" eaLnBrk="1" latinLnBrk="0" hangingPunct="1">
              <a:lnSpc>
                <a:spcPct val="150000"/>
              </a:lnSpc>
              <a:spcBef>
                <a:spcPts val="0"/>
              </a:spcBef>
              <a:spcAft>
                <a:spcPts val="0"/>
              </a:spcAft>
              <a:buClr>
                <a:srgbClr val="000000"/>
              </a:buClr>
              <a:buSzPts val="1100"/>
              <a:buFont typeface="Arial" panose="020B0604020202020204" pitchFamily="34" charset="0"/>
              <a:buChar char="•"/>
            </a:pPr>
            <a:r>
              <a:rPr lang="en-GB" sz="1200" kern="1200" dirty="0">
                <a:solidFill>
                  <a:schemeClr val="tx1"/>
                </a:solidFill>
                <a:latin typeface="+mn-lt"/>
                <a:ea typeface="Roboto"/>
                <a:cs typeface="Times New Roman" panose="02020603050405020304" pitchFamily="18" charset="0"/>
              </a:rPr>
              <a:t>In European democracies, public policies are pursuing many aims, for the society as a whole (tackling inequalities, facing consequences of climate change, ensuring economic development…) and for individuals (civil rights and various liberties, security…).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Among the latter, well-being and quality of life has been  increasingly considered as a major concern for policy makers at all levels and maybe even more challenging for those responsible for territorial policies. </a:t>
            </a:r>
          </a:p>
          <a:p>
            <a:pPr marL="285750" lvl="0" indent="-285750" algn="l" defTabSz="914400" rtl="0" eaLnBrk="1" latinLnBrk="0" hangingPunct="1">
              <a:lnSpc>
                <a:spcPct val="150000"/>
              </a:lnSpc>
              <a:spcBef>
                <a:spcPts val="0"/>
              </a:spcBef>
              <a:spcAft>
                <a:spcPts val="0"/>
              </a:spcAft>
              <a:buClr>
                <a:srgbClr val="000000"/>
              </a:buClr>
              <a:buSzPts val="11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way to help public policies to be more tailored and more focused, is to try to better understand people’s perception of their own living conditions</a:t>
            </a:r>
            <a:r>
              <a:rPr lang="en-GB" sz="1800" dirty="0">
                <a:effectLst/>
                <a:latin typeface="Arial" panose="020B0604020202020204" pitchFamily="34" charset="0"/>
                <a:ea typeface="Calibri" panose="020F0502020204030204" pitchFamily="34" charset="0"/>
                <a:cs typeface="Times New Roman" panose="02020603050405020304" pitchFamily="18" charset="0"/>
              </a:rPr>
              <a:t>, hence the </a:t>
            </a:r>
            <a:r>
              <a:rPr lang="en-US" sz="1200" dirty="0">
                <a:ea typeface="Roboto"/>
                <a:cs typeface="Roboto"/>
                <a:sym typeface="Roboto"/>
              </a:rPr>
              <a:t>increasing interest for the </a:t>
            </a:r>
            <a:r>
              <a:rPr lang="en-US" sz="1200" b="1" dirty="0">
                <a:ea typeface="Roboto"/>
                <a:cs typeface="Roboto"/>
                <a:sym typeface="Roboto"/>
              </a:rPr>
              <a:t>participation of citizens </a:t>
            </a:r>
            <a:r>
              <a:rPr lang="en-US" sz="1200" dirty="0">
                <a:ea typeface="Roboto"/>
                <a:cs typeface="Roboto"/>
                <a:sym typeface="Roboto"/>
              </a:rPr>
              <a:t>in political processes</a:t>
            </a:r>
          </a:p>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4</a:t>
            </a:fld>
            <a:endParaRPr lang="da-DK"/>
          </a:p>
        </p:txBody>
      </p:sp>
    </p:spTree>
    <p:extLst>
      <p:ext uri="{BB962C8B-B14F-4D97-AF65-F5344CB8AC3E}">
        <p14:creationId xmlns:p14="http://schemas.microsoft.com/office/powerpoint/2010/main" val="24685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Clr>
                <a:srgbClr val="000000"/>
              </a:buClr>
              <a:buSzPts val="1100"/>
              <a:buFont typeface="Arial" panose="020B0604020202020204" pitchFamily="34" charset="0"/>
              <a:buChar char="•"/>
            </a:pPr>
            <a:r>
              <a:rPr lang="en-US" sz="1200" dirty="0">
                <a:ea typeface="Roboto"/>
                <a:cs typeface="Roboto"/>
                <a:sym typeface="Roboto"/>
              </a:rPr>
              <a:t>Key concepts of the ESPON approach are: the QoL conceptual map,  ‘Quality of Life Dashboard’ and the so called ‘Territorial Quality of Life Living Labs’. </a:t>
            </a:r>
          </a:p>
          <a:p>
            <a:pPr marL="285750" lvl="0" indent="-285750">
              <a:buClr>
                <a:srgbClr val="000000"/>
              </a:buClr>
              <a:buSzPts val="1100"/>
              <a:buFont typeface="Arial" panose="020B0604020202020204" pitchFamily="34" charset="0"/>
              <a:buChar char="•"/>
            </a:pPr>
            <a:r>
              <a:rPr lang="en-US" sz="1200" dirty="0">
                <a:ea typeface="Roboto"/>
                <a:cs typeface="Roboto"/>
                <a:sym typeface="Roboto"/>
              </a:rPr>
              <a:t>The Living Labs are useful to facilitate participatory approaches in the policy cycle and to integrate quality of life in spatial planning and other policies.</a:t>
            </a:r>
          </a:p>
          <a:p>
            <a:pPr marL="285750" lvl="0" indent="-285750">
              <a:buClr>
                <a:srgbClr val="000000"/>
              </a:buClr>
              <a:buSzPts val="1100"/>
              <a:buFont typeface="Arial" panose="020B0604020202020204" pitchFamily="34" charset="0"/>
              <a:buChar char="•"/>
            </a:pPr>
            <a:r>
              <a:rPr lang="en-US" sz="1200" dirty="0">
                <a:ea typeface="Roboto"/>
                <a:cs typeface="Roboto"/>
                <a:sym typeface="Roboto"/>
              </a:rPr>
              <a:t>The ESPON ‘Quality of Life Dashboard’ is essential to capture the results of the living labs and citizen-data collections in a structured and comparable format. It also allows for benchmarking places based on tailored comparisons and looking deeper into a selected territory. </a:t>
            </a:r>
          </a:p>
          <a:p>
            <a:pPr marL="285750" lvl="0" indent="-285750">
              <a:buClr>
                <a:srgbClr val="000000"/>
              </a:buClr>
              <a:buSzPts val="1100"/>
              <a:buFont typeface="Arial" panose="020B0604020202020204" pitchFamily="34" charset="0"/>
              <a:buChar char="•"/>
            </a:pPr>
            <a:r>
              <a:rPr lang="en-US" sz="1200" dirty="0">
                <a:ea typeface="Roboto"/>
                <a:cs typeface="Roboto"/>
                <a:sym typeface="Roboto"/>
              </a:rPr>
              <a:t>Data harmonization and qualitative data collection are major elements in this process as QoL cannot only be measured by objective indicators. </a:t>
            </a:r>
          </a:p>
          <a:p>
            <a:pPr marL="0" lvl="0" indent="0">
              <a:buClr>
                <a:srgbClr val="000000"/>
              </a:buClr>
              <a:buSzPts val="1100"/>
              <a:buFont typeface="Arial" panose="020B0604020202020204" pitchFamily="34" charset="0"/>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These elements allow to effectively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capitalise</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on the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knowledge</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of experts,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experience</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of decision-makers and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proactive engagement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of civil society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organisations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community groups,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neighbourhood</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associations and individual citizens as local actors. Through co-creation and dialogue, all those stakeholders may define QoL priorities, test indicators and monitor QoL in a concrete territory (functional area).</a:t>
            </a:r>
            <a:endParaRPr lang="en-US" sz="1200" dirty="0">
              <a:ea typeface="Roboto"/>
              <a:cs typeface="Roboto"/>
              <a:sym typeface="Roboto"/>
            </a:endParaRPr>
          </a:p>
        </p:txBody>
      </p:sp>
      <p:sp>
        <p:nvSpPr>
          <p:cNvPr id="4" name="Slide Number Placeholder 3"/>
          <p:cNvSpPr>
            <a:spLocks noGrp="1"/>
          </p:cNvSpPr>
          <p:nvPr>
            <p:ph type="sldNum" sz="quarter" idx="5"/>
          </p:nvPr>
        </p:nvSpPr>
        <p:spPr/>
        <p:txBody>
          <a:bodyPr/>
          <a:lstStyle/>
          <a:p>
            <a:fld id="{1FBE058F-3D64-452B-AED7-B561252B1864}" type="slidenum">
              <a:rPr lang="da-DK" smtClean="0"/>
              <a:pPr/>
              <a:t>5</a:t>
            </a:fld>
            <a:endParaRPr lang="da-DK"/>
          </a:p>
        </p:txBody>
      </p:sp>
    </p:spTree>
    <p:extLst>
      <p:ext uri="{BB962C8B-B14F-4D97-AF65-F5344CB8AC3E}">
        <p14:creationId xmlns:p14="http://schemas.microsoft.com/office/powerpoint/2010/main" val="41651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ea typeface="Roboto"/>
                <a:cs typeface="Roboto"/>
                <a:sym typeface="Roboto"/>
              </a:rPr>
              <a:t>The </a:t>
            </a:r>
            <a:r>
              <a:rPr lang="en-US" sz="1200" b="1" dirty="0">
                <a:ea typeface="Roboto"/>
                <a:cs typeface="Roboto"/>
                <a:sym typeface="Roboto"/>
              </a:rPr>
              <a:t>conceptual map created by ESPON </a:t>
            </a:r>
            <a:r>
              <a:rPr lang="en-US" sz="1200" dirty="0">
                <a:ea typeface="Roboto"/>
                <a:cs typeface="Roboto"/>
                <a:sym typeface="Roboto"/>
              </a:rPr>
              <a:t>illustrates in further detail how the thematic spheres and conceptual dimension come together to provide a comprehensive framework for the definition of quality of life in terms of enablers and outcomes.</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Thematic spheres of quality of life</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personal sphere = personal health and safety needs and flourishing aspirations.</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socio-economic sphere = economic well-being, and social and policy factors which support survival and flourishing of all people living in the place.</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ecological sphere = quality of the environment and ecological flourishing as a key aspect of quality of life.</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Conceptual dimensions of quality of life </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Good life enablers = place-specific preconditions for each of the three thematic spheres.</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Life maintenance = healthy personal life, healthy economy and healthy environment as outcome of a good quality of life.</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Life flourishing = fulfilment of personal aspirations, community flourishing and ecological flourishing as outcome of a good quality of life.</a:t>
            </a:r>
          </a:p>
          <a:p>
            <a:pPr marL="285750" lvl="0" indent="-285750" algn="l" rtl="0">
              <a:spcBef>
                <a:spcPts val="0"/>
              </a:spcBef>
              <a:spcAft>
                <a:spcPts val="0"/>
              </a:spcAft>
              <a:buClr>
                <a:srgbClr val="000000"/>
              </a:buClr>
              <a:buSzPts val="1100"/>
              <a:buFont typeface="Arial" panose="020B0604020202020204" pitchFamily="34" charset="0"/>
              <a:buChar char="•"/>
            </a:pPr>
            <a:endParaRPr lang="en-US" sz="1200" dirty="0">
              <a:ea typeface="Roboto"/>
              <a:cs typeface="Roboto"/>
              <a:sym typeface="Roboto"/>
            </a:endParaRPr>
          </a:p>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6</a:t>
            </a:fld>
            <a:endParaRPr lang="da-DK"/>
          </a:p>
        </p:txBody>
      </p:sp>
    </p:spTree>
    <p:extLst>
      <p:ext uri="{BB962C8B-B14F-4D97-AF65-F5344CB8AC3E}">
        <p14:creationId xmlns:p14="http://schemas.microsoft.com/office/powerpoint/2010/main" val="381435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7</a:t>
            </a:fld>
            <a:endParaRPr lang="da-DK"/>
          </a:p>
        </p:txBody>
      </p:sp>
    </p:spTree>
    <p:extLst>
      <p:ext uri="{BB962C8B-B14F-4D97-AF65-F5344CB8AC3E}">
        <p14:creationId xmlns:p14="http://schemas.microsoft.com/office/powerpoint/2010/main" val="220173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8</a:t>
            </a:fld>
            <a:endParaRPr lang="da-DK"/>
          </a:p>
        </p:txBody>
      </p:sp>
    </p:spTree>
    <p:extLst>
      <p:ext uri="{BB962C8B-B14F-4D97-AF65-F5344CB8AC3E}">
        <p14:creationId xmlns:p14="http://schemas.microsoft.com/office/powerpoint/2010/main" val="156103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l" rtl="0">
              <a:spcBef>
                <a:spcPts val="0"/>
              </a:spcBef>
              <a:spcAft>
                <a:spcPts val="0"/>
              </a:spcAft>
              <a:buClr>
                <a:srgbClr val="000000"/>
              </a:buClr>
              <a:buSzPts val="1100"/>
              <a:buFont typeface="Arial" panose="020B0604020202020204" pitchFamily="34" charset="0"/>
              <a:buChar char="•"/>
            </a:pPr>
            <a:r>
              <a:rPr lang="en-US" sz="1200" dirty="0">
                <a:ea typeface="Roboto"/>
                <a:cs typeface="Roboto"/>
                <a:sym typeface="Roboto"/>
              </a:rPr>
              <a:t>The Slovenian EU Presidency in cooperation with ESPON engaged in the further development and deepening of the approach to place-based and citizen-centric quality of life assessments and applied it to the </a:t>
            </a:r>
            <a:r>
              <a:rPr lang="en-US" sz="1200" b="1" dirty="0">
                <a:ea typeface="Roboto"/>
                <a:cs typeface="Roboto"/>
                <a:sym typeface="Roboto"/>
              </a:rPr>
              <a:t>tri-national functional cross-border region of Coastal–Karst Statistical Region in Slovenia, County of Istria in Croatia and Trieste in Italy</a:t>
            </a:r>
            <a:r>
              <a:rPr lang="en-US" sz="1200" dirty="0">
                <a:ea typeface="Roboto"/>
                <a:cs typeface="Roboto"/>
                <a:sym typeface="Roboto"/>
              </a:rPr>
              <a:t>. </a:t>
            </a:r>
          </a:p>
          <a:p>
            <a:pPr marL="285750" lvl="0" indent="-285750" algn="l" rtl="0">
              <a:spcBef>
                <a:spcPts val="0"/>
              </a:spcBef>
              <a:spcAft>
                <a:spcPts val="0"/>
              </a:spcAft>
              <a:buClr>
                <a:srgbClr val="000000"/>
              </a:buClr>
              <a:buSzPts val="1100"/>
              <a:buFont typeface="Arial" panose="020B0604020202020204" pitchFamily="34" charset="0"/>
              <a:buChar char="•"/>
            </a:pPr>
            <a:r>
              <a:rPr lang="en-US" sz="1200" b="1" dirty="0">
                <a:ea typeface="Roboto"/>
                <a:cs typeface="Roboto"/>
                <a:sym typeface="Roboto"/>
              </a:rPr>
              <a:t>Highly integrated cross-border region </a:t>
            </a:r>
            <a:r>
              <a:rPr lang="en-US" sz="1200" dirty="0">
                <a:ea typeface="Roboto"/>
                <a:cs typeface="Roboto"/>
                <a:sym typeface="Roboto"/>
              </a:rPr>
              <a:t>with </a:t>
            </a:r>
            <a:r>
              <a:rPr lang="en-US" sz="1200" b="1" dirty="0">
                <a:ea typeface="Roboto"/>
                <a:cs typeface="Roboto"/>
                <a:sym typeface="Roboto"/>
              </a:rPr>
              <a:t>historical</a:t>
            </a:r>
            <a:r>
              <a:rPr lang="en-US" sz="1200" dirty="0">
                <a:ea typeface="Roboto"/>
                <a:cs typeface="Roboto"/>
                <a:sym typeface="Roboto"/>
              </a:rPr>
              <a:t> ties and intense </a:t>
            </a:r>
            <a:r>
              <a:rPr lang="en-US" sz="1200" b="1" dirty="0">
                <a:ea typeface="Roboto"/>
                <a:cs typeface="Roboto"/>
                <a:sym typeface="Roboto"/>
              </a:rPr>
              <a:t>commuting flows </a:t>
            </a:r>
            <a:r>
              <a:rPr lang="en-US" sz="1200" dirty="0">
                <a:ea typeface="Roboto"/>
                <a:cs typeface="Roboto"/>
                <a:sym typeface="Roboto"/>
              </a:rPr>
              <a:t>related to </a:t>
            </a:r>
            <a:r>
              <a:rPr lang="en-US" sz="1200" dirty="0" err="1">
                <a:ea typeface="Roboto"/>
                <a:cs typeface="Roboto"/>
                <a:sym typeface="Roboto"/>
              </a:rPr>
              <a:t>labour</a:t>
            </a:r>
            <a:r>
              <a:rPr lang="en-US" sz="1200" dirty="0">
                <a:ea typeface="Roboto"/>
                <a:cs typeface="Roboto"/>
                <a:sym typeface="Roboto"/>
              </a:rPr>
              <a:t> market, tourism, and education and other services (e.g. shopping, health services).</a:t>
            </a:r>
          </a:p>
          <a:p>
            <a:pPr marL="285750" lvl="0" indent="-285750" algn="l" rtl="0">
              <a:spcBef>
                <a:spcPts val="0"/>
              </a:spcBef>
              <a:spcAft>
                <a:spcPts val="0"/>
              </a:spcAft>
              <a:buClr>
                <a:srgbClr val="000000"/>
              </a:buClr>
              <a:buSzPts val="1100"/>
              <a:buFont typeface="Arial" panose="020B0604020202020204" pitchFamily="34" charset="0"/>
              <a:buChar char="•"/>
            </a:pPr>
            <a:r>
              <a:rPr lang="en-US" sz="1200" b="1" dirty="0">
                <a:ea typeface="Roboto"/>
                <a:cs typeface="Roboto"/>
                <a:sym typeface="Roboto"/>
              </a:rPr>
              <a:t>The measurement of the QoL at the level of cross-border area is not established yet</a:t>
            </a:r>
            <a:r>
              <a:rPr lang="en-US" sz="1200" dirty="0">
                <a:ea typeface="Roboto"/>
                <a:cs typeface="Roboto"/>
                <a:sym typeface="Roboto"/>
              </a:rPr>
              <a:t>. There are differences in this respect between the countries. In </a:t>
            </a:r>
            <a:r>
              <a:rPr lang="en-US" sz="1200" b="1" dirty="0">
                <a:ea typeface="Roboto"/>
                <a:cs typeface="Roboto"/>
                <a:sym typeface="Roboto"/>
              </a:rPr>
              <a:t>Italy</a:t>
            </a:r>
            <a:r>
              <a:rPr lang="en-US" sz="1200" dirty="0">
                <a:ea typeface="Roboto"/>
                <a:cs typeface="Roboto"/>
                <a:sym typeface="Roboto"/>
              </a:rPr>
              <a:t>, </a:t>
            </a:r>
            <a:r>
              <a:rPr lang="en-US" sz="1200" b="1" dirty="0">
                <a:ea typeface="Roboto"/>
                <a:cs typeface="Roboto"/>
                <a:sym typeface="Roboto"/>
              </a:rPr>
              <a:t>advanced system for measuring the QoL </a:t>
            </a:r>
            <a:r>
              <a:rPr lang="en-US" sz="1200" dirty="0">
                <a:ea typeface="Roboto"/>
                <a:cs typeface="Roboto"/>
                <a:sym typeface="Roboto"/>
              </a:rPr>
              <a:t>has been already established, in </a:t>
            </a:r>
            <a:r>
              <a:rPr lang="en-US" sz="1200" b="1" dirty="0">
                <a:ea typeface="Roboto"/>
                <a:cs typeface="Roboto"/>
                <a:sym typeface="Roboto"/>
              </a:rPr>
              <a:t>Slovenia the first attempt for measurement the QoL at the level of statistical regions </a:t>
            </a:r>
            <a:r>
              <a:rPr lang="en-US" sz="1200" dirty="0">
                <a:ea typeface="Roboto"/>
                <a:cs typeface="Roboto"/>
                <a:sym typeface="Roboto"/>
              </a:rPr>
              <a:t>is proposed and will be implemented within next years, while in </a:t>
            </a:r>
            <a:r>
              <a:rPr lang="en-US" sz="1200" b="1" dirty="0">
                <a:ea typeface="Roboto"/>
                <a:cs typeface="Roboto"/>
                <a:sym typeface="Roboto"/>
              </a:rPr>
              <a:t>Croatia, the measurement of QoL in a structured way is not established yet</a:t>
            </a:r>
            <a:r>
              <a:rPr lang="en-US" sz="1200" dirty="0">
                <a:ea typeface="Roboto"/>
                <a:cs typeface="Roboto"/>
                <a:sym typeface="Roboto"/>
              </a:rPr>
              <a:t>.</a:t>
            </a:r>
          </a:p>
          <a:p>
            <a:pPr marL="285750" lvl="0" indent="-285750" algn="l" rtl="0">
              <a:spcBef>
                <a:spcPts val="0"/>
              </a:spcBef>
              <a:spcAft>
                <a:spcPts val="0"/>
              </a:spcAft>
              <a:buClr>
                <a:srgbClr val="000000"/>
              </a:buClr>
              <a:buSzPts val="1100"/>
              <a:buFont typeface="Arial" panose="020B0604020202020204" pitchFamily="34" charset="0"/>
              <a:buChar char="•"/>
            </a:pPr>
            <a:r>
              <a:rPr lang="en-US" sz="1200" dirty="0">
                <a:ea typeface="Roboto"/>
                <a:cs typeface="Roboto"/>
                <a:sym typeface="Roboto"/>
              </a:rPr>
              <a:t>The integration of the quality of life in this cross-border area is mainly achieved through </a:t>
            </a:r>
            <a:r>
              <a:rPr lang="en-US" sz="1200" b="1" dirty="0">
                <a:ea typeface="Roboto"/>
                <a:cs typeface="Roboto"/>
                <a:sym typeface="Roboto"/>
              </a:rPr>
              <a:t>regional development plans and cross-border cooperation programs</a:t>
            </a:r>
            <a:r>
              <a:rPr lang="en-US" sz="1200" dirty="0">
                <a:ea typeface="Roboto"/>
                <a:cs typeface="Roboto"/>
                <a:sym typeface="Roboto"/>
              </a:rPr>
              <a:t>. Even if the projects under interregional and transnational cooperation </a:t>
            </a:r>
            <a:r>
              <a:rPr lang="en-US" sz="1200" dirty="0" err="1">
                <a:ea typeface="Roboto"/>
                <a:cs typeface="Roboto"/>
                <a:sym typeface="Roboto"/>
              </a:rPr>
              <a:t>programmes</a:t>
            </a:r>
            <a:r>
              <a:rPr lang="en-US" sz="1200" dirty="0">
                <a:ea typeface="Roboto"/>
                <a:cs typeface="Roboto"/>
                <a:sym typeface="Roboto"/>
              </a:rPr>
              <a:t> do not address quality of life directly, they significantly contribute to raising the quality of life in the cross-border area. </a:t>
            </a:r>
          </a:p>
          <a:p>
            <a:pPr marL="285750" lvl="0" indent="-285750" algn="l" rtl="0">
              <a:spcBef>
                <a:spcPts val="0"/>
              </a:spcBef>
              <a:spcAft>
                <a:spcPts val="0"/>
              </a:spcAft>
              <a:buClr>
                <a:srgbClr val="000000"/>
              </a:buClr>
              <a:buSzPts val="1100"/>
              <a:buFont typeface="Arial" panose="020B0604020202020204" pitchFamily="34" charset="0"/>
              <a:buChar char="•"/>
            </a:pPr>
            <a:endParaRPr lang="en-US" sz="1200" dirty="0">
              <a:ea typeface="Roboto"/>
              <a:cs typeface="Roboto"/>
              <a:sym typeface="Roboto"/>
            </a:endParaRPr>
          </a:p>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9</a:t>
            </a:fld>
            <a:endParaRPr lang="da-DK"/>
          </a:p>
        </p:txBody>
      </p:sp>
    </p:spTree>
    <p:extLst>
      <p:ext uri="{BB962C8B-B14F-4D97-AF65-F5344CB8AC3E}">
        <p14:creationId xmlns:p14="http://schemas.microsoft.com/office/powerpoint/2010/main" val="12018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Aft>
                <a:spcPts val="6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Territorial Quality of Life Dashboard :</a:t>
            </a:r>
          </a:p>
          <a:p>
            <a:pPr marL="285750" indent="-285750" algn="just">
              <a:lnSpc>
                <a:spcPct val="120000"/>
              </a:lnSpc>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a application (in Excel), illustrating the methodology developed to measure quality of life;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6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covers the ESPON space (the EU, Iceland, Liechtenstein, Norway, Switzerland and the United Kingdom) and Western Balkans (Albania, Montenegro, North Macedonia and Serbia);</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6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uses statistical indicators and weighting criteria to compute composite indices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6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practical in comparing quality of life indicators at different territorial scales </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European, national, regional and local</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depending on the availability of relevant data;</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lnSpc>
                <a:spcPct val="120000"/>
              </a:lnSpc>
              <a:spcAft>
                <a:spcPts val="6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 be applied to measure and monitor trends in quality of life over time in a given region, city, or rural or urban area.</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F5597"/>
                </a:solidFill>
                <a:effectLst/>
                <a:latin typeface="Calibri" panose="020F0502020204030204" pitchFamily="34" charset="0"/>
                <a:ea typeface="Calibri" panose="020F0502020204030204" pitchFamily="34" charset="0"/>
              </a:rPr>
              <a:t>The bars show the spectrum considering all regions covered in the ESPON ‘Territorial Quality of Life Dashboard’, the </a:t>
            </a:r>
            <a:r>
              <a:rPr lang="en-US" sz="1800" dirty="0" err="1">
                <a:solidFill>
                  <a:srgbClr val="2F5597"/>
                </a:solidFill>
                <a:effectLst/>
                <a:latin typeface="Calibri" panose="020F0502020204030204" pitchFamily="34" charset="0"/>
                <a:ea typeface="Calibri" panose="020F0502020204030204" pitchFamily="34" charset="0"/>
              </a:rPr>
              <a:t>coloured</a:t>
            </a:r>
            <a:r>
              <a:rPr lang="en-US" sz="1800" dirty="0">
                <a:solidFill>
                  <a:srgbClr val="2F5597"/>
                </a:solidFill>
                <a:effectLst/>
                <a:latin typeface="Calibri" panose="020F0502020204030204" pitchFamily="34" charset="0"/>
                <a:ea typeface="Calibri" panose="020F0502020204030204" pitchFamily="34" charset="0"/>
              </a:rPr>
              <a:t> sections show the spectrum of the tri-national region Costal-Karst-Istria-Trieste. Blue shows the combined index for ‘good life enablers’, yellow for ‘life maintenance’ and green for ‘life flourishing’. The further to the right a place is in the bars, the better is its ranking in a European comparison. </a:t>
            </a:r>
            <a:endParaRPr lang="en-US"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10</a:t>
            </a:fld>
            <a:endParaRPr lang="da-DK"/>
          </a:p>
        </p:txBody>
      </p:sp>
    </p:spTree>
    <p:extLst>
      <p:ext uri="{BB962C8B-B14F-4D97-AF65-F5344CB8AC3E}">
        <p14:creationId xmlns:p14="http://schemas.microsoft.com/office/powerpoint/2010/main" val="224990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1691999"/>
            <a:ext cx="7380000" cy="2376000"/>
          </a:xfrm>
          <a:noFill/>
        </p:spPr>
        <p:txBody>
          <a:bodyPr lIns="0" tIns="0" rIns="360000" bIns="72000" anchor="b" anchorCtr="0">
            <a:noAutofit/>
          </a:bodyPr>
          <a:lstStyle>
            <a:lvl1pPr algn="l">
              <a:defRPr sz="4000" b="1">
                <a:solidFill>
                  <a:schemeClr val="bg1"/>
                </a:solidFill>
              </a:defRPr>
            </a:lvl1pPr>
          </a:lstStyle>
          <a:p>
            <a:r>
              <a:rPr lang="en-US"/>
              <a:t>Click to edit Master title style</a:t>
            </a:r>
            <a:endParaRPr lang="da-DK"/>
          </a:p>
        </p:txBody>
      </p:sp>
      <p:sp>
        <p:nvSpPr>
          <p:cNvPr id="3" name="Undertitel 2">
            <a:extLst>
              <a:ext uri="{FF2B5EF4-FFF2-40B4-BE49-F238E27FC236}">
                <a16:creationId xmlns:a16="http://schemas.microsoft.com/office/drawing/2014/main" id="{55F94B69-B171-416D-9F2A-D0FA8E8DECC6}"/>
              </a:ext>
            </a:extLst>
          </p:cNvPr>
          <p:cNvSpPr>
            <a:spLocks noGrp="1"/>
          </p:cNvSpPr>
          <p:nvPr>
            <p:ph type="subTitle" idx="1"/>
          </p:nvPr>
        </p:nvSpPr>
        <p:spPr>
          <a:xfrm>
            <a:off x="1080000" y="4140000"/>
            <a:ext cx="7380000" cy="1260000"/>
          </a:xfrm>
          <a:noFill/>
        </p:spPr>
        <p:txBody>
          <a:bodyPr lIns="0" tIns="180000" rIns="0" bIns="180000" anchor="t" anchorCtr="0">
            <a:noAutofit/>
          </a:bodyPr>
          <a:lstStyle>
            <a:lvl1pPr marL="0" indent="0" algn="l">
              <a:lnSpc>
                <a:spcPct val="100000"/>
              </a:lnSpc>
              <a:spcAft>
                <a:spcPts val="0"/>
              </a:spcAft>
              <a:buNone/>
              <a:defRPr sz="1800">
                <a:solidFill>
                  <a:schemeClr val="accent3">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5" name="Pladsholder til tekst 4">
            <a:extLst>
              <a:ext uri="{FF2B5EF4-FFF2-40B4-BE49-F238E27FC236}">
                <a16:creationId xmlns:a16="http://schemas.microsoft.com/office/drawing/2014/main" id="{3EC53E3D-0F77-450A-966E-0EEFEBC7FD71}"/>
              </a:ext>
            </a:extLst>
          </p:cNvPr>
          <p:cNvSpPr>
            <a:spLocks noGrp="1"/>
          </p:cNvSpPr>
          <p:nvPr>
            <p:ph type="body" sz="quarter" idx="15"/>
          </p:nvPr>
        </p:nvSpPr>
        <p:spPr>
          <a:xfrm>
            <a:off x="1079998" y="5346000"/>
            <a:ext cx="7380001" cy="1080000"/>
          </a:xfrm>
          <a:noFill/>
        </p:spPr>
        <p:txBody>
          <a:bodyPr lIns="0" tIns="180000" rIns="0" bIns="360000" anchor="t" anchorCtr="0"/>
          <a:lstStyle>
            <a:lvl1pPr marL="0" indent="0">
              <a:spcAft>
                <a:spcPts val="0"/>
              </a:spcAft>
              <a:buNone/>
              <a:defRPr sz="1600">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grpSp>
        <p:nvGrpSpPr>
          <p:cNvPr id="8" name="Gruppe 7">
            <a:extLst>
              <a:ext uri="{FF2B5EF4-FFF2-40B4-BE49-F238E27FC236}">
                <a16:creationId xmlns:a16="http://schemas.microsoft.com/office/drawing/2014/main" id="{927C0733-AA50-40CE-94CE-766F86E21FE7}"/>
              </a:ext>
            </a:extLst>
          </p:cNvPr>
          <p:cNvGrpSpPr/>
          <p:nvPr userDrawn="1"/>
        </p:nvGrpSpPr>
        <p:grpSpPr>
          <a:xfrm>
            <a:off x="943200" y="314252"/>
            <a:ext cx="2371532" cy="939616"/>
            <a:chOff x="547287" y="314252"/>
            <a:chExt cx="2371532" cy="939616"/>
          </a:xfrm>
        </p:grpSpPr>
        <p:pic>
          <p:nvPicPr>
            <p:cNvPr id="9" name="Billede 8">
              <a:extLst>
                <a:ext uri="{FF2B5EF4-FFF2-40B4-BE49-F238E27FC236}">
                  <a16:creationId xmlns:a16="http://schemas.microsoft.com/office/drawing/2014/main" id="{05FC8437-26A3-491F-86EB-D0C96B40D3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1" name="Billede 10">
              <a:extLst>
                <a:ext uri="{FF2B5EF4-FFF2-40B4-BE49-F238E27FC236}">
                  <a16:creationId xmlns:a16="http://schemas.microsoft.com/office/drawing/2014/main" id="{7C85021B-2492-435B-AFAD-8614CE0B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spTree>
    <p:extLst>
      <p:ext uri="{BB962C8B-B14F-4D97-AF65-F5344CB8AC3E}">
        <p14:creationId xmlns:p14="http://schemas.microsoft.com/office/powerpoint/2010/main" val="36710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mall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a:xfrm>
            <a:off x="9000000" y="6480000"/>
            <a:ext cx="1800000" cy="180000"/>
          </a:xfrm>
        </p:spPr>
        <p:txBody>
          <a:bodyPr/>
          <a:lstStyle/>
          <a:p>
            <a:fld id="{F11BA858-80AA-4B34-B27B-B535B6FD4805}" type="datetime1">
              <a:rPr lang="en-US" smtClean="0"/>
              <a:pPr/>
              <a:t>11/10/2021</a:t>
            </a:fld>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10"/>
            <a:ext cx="3420000" cy="4140803"/>
          </a:xfrm>
          <a:solidFill>
            <a:schemeClr val="bg1"/>
          </a:solidFill>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7" name="Pladsholder til indhold 6">
            <a:extLst>
              <a:ext uri="{FF2B5EF4-FFF2-40B4-BE49-F238E27FC236}">
                <a16:creationId xmlns:a16="http://schemas.microsoft.com/office/drawing/2014/main" id="{3D1C4563-C02F-4994-88BF-5E79DAEBD3CB}"/>
              </a:ext>
            </a:extLst>
          </p:cNvPr>
          <p:cNvSpPr>
            <a:spLocks noGrp="1"/>
          </p:cNvSpPr>
          <p:nvPr>
            <p:ph sz="quarter" idx="18"/>
          </p:nvPr>
        </p:nvSpPr>
        <p:spPr>
          <a:xfrm>
            <a:off x="5220001" y="1979613"/>
            <a:ext cx="5580000" cy="41402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0" name="Billede 9">
            <a:extLst>
              <a:ext uri="{FF2B5EF4-FFF2-40B4-BE49-F238E27FC236}">
                <a16:creationId xmlns:a16="http://schemas.microsoft.com/office/drawing/2014/main" id="{BCFD64D9-5E39-4F90-9BB2-7A3645E0F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249588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arge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79999" y="414000"/>
            <a:ext cx="9720001" cy="1260000"/>
          </a:xfrm>
        </p:spPr>
        <p:txBody>
          <a:bodyPr lIns="0" tIns="0" rIns="0" bIns="0" anchor="b" anchorCtr="0">
            <a:noAutofit/>
          </a:bodyPr>
          <a:lstStyle>
            <a:lvl1pPr>
              <a:lnSpc>
                <a:spcPts val="4400"/>
              </a:lnSpc>
              <a:defRPr sz="4000"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11/10/2021</a:t>
            </a:fld>
            <a:endParaRPr lang="da-DK"/>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8" name="Pladsholder til SmartArt 7">
            <a:extLst>
              <a:ext uri="{FF2B5EF4-FFF2-40B4-BE49-F238E27FC236}">
                <a16:creationId xmlns:a16="http://schemas.microsoft.com/office/drawing/2014/main" id="{9B3FC587-2EF2-4A03-971E-2B639D59503E}"/>
              </a:ext>
            </a:extLst>
          </p:cNvPr>
          <p:cNvSpPr>
            <a:spLocks noGrp="1"/>
          </p:cNvSpPr>
          <p:nvPr>
            <p:ph type="dgm" sz="quarter" idx="19"/>
          </p:nvPr>
        </p:nvSpPr>
        <p:spPr>
          <a:xfrm>
            <a:off x="1079500" y="1980000"/>
            <a:ext cx="9720263" cy="4140000"/>
          </a:xfrm>
        </p:spPr>
        <p:txBody>
          <a:bodyPr/>
          <a:lstStyle>
            <a:lvl1pPr marL="0" indent="0">
              <a:buNone/>
              <a:defRPr/>
            </a:lvl1pPr>
          </a:lstStyle>
          <a:p>
            <a:r>
              <a:rPr lang="en-US"/>
              <a:t>Click icon to add SmartArt graphic</a:t>
            </a:r>
            <a:endParaRPr lang="da-DK"/>
          </a:p>
        </p:txBody>
      </p:sp>
    </p:spTree>
    <p:extLst>
      <p:ext uri="{BB962C8B-B14F-4D97-AF65-F5344CB8AC3E}">
        <p14:creationId xmlns:p14="http://schemas.microsoft.com/office/powerpoint/2010/main" val="169665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11/10/2021</a:t>
            </a:fld>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0" name="Billede 9">
            <a:extLst>
              <a:ext uri="{FF2B5EF4-FFF2-40B4-BE49-F238E27FC236}">
                <a16:creationId xmlns:a16="http://schemas.microsoft.com/office/drawing/2014/main" id="{356D445D-8253-4E53-AAAD-815D61F4C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9" name="Pladsholder til tekst 10">
            <a:extLst>
              <a:ext uri="{FF2B5EF4-FFF2-40B4-BE49-F238E27FC236}">
                <a16:creationId xmlns:a16="http://schemas.microsoft.com/office/drawing/2014/main" id="{D5335718-3FE3-453A-8AF3-F1D7EA742D32}"/>
              </a:ext>
            </a:extLst>
          </p:cNvPr>
          <p:cNvSpPr>
            <a:spLocks noGrp="1"/>
          </p:cNvSpPr>
          <p:nvPr>
            <p:ph type="body" sz="quarter" idx="17"/>
          </p:nvPr>
        </p:nvSpPr>
        <p:spPr>
          <a:xfrm>
            <a:off x="6300000" y="1979009"/>
            <a:ext cx="4500000" cy="4140000"/>
          </a:xfrm>
          <a:solidFill>
            <a:schemeClr val="tx2">
              <a:lumMod val="10000"/>
              <a:lumOff val="90000"/>
            </a:schemeClr>
          </a:solidFill>
        </p:spPr>
        <p:txBody>
          <a:bodyPr lIns="252000" tIns="252000" rIns="252000" bIns="252000">
            <a:normAutofit/>
          </a:bodyPr>
          <a:lstStyle>
            <a:lvl1pPr marL="180000" indent="-180000">
              <a:buClr>
                <a:schemeClr val="tx2"/>
              </a:buClr>
              <a:buFont typeface="Wingdings" panose="05000000000000000000" pitchFamily="2" charset="2"/>
              <a:buChar char="§"/>
              <a:defRPr sz="1600">
                <a:solidFill>
                  <a:schemeClr val="tx2"/>
                </a:solidFill>
              </a:defRPr>
            </a:lvl1pPr>
            <a:lvl2pPr marL="360000" indent="-180000">
              <a:buClr>
                <a:schemeClr val="tx2"/>
              </a:buClr>
              <a:buFont typeface="Wingdings" panose="05000000000000000000" pitchFamily="2" charset="2"/>
              <a:buChar char="§"/>
              <a:defRPr>
                <a:solidFill>
                  <a:schemeClr val="tx2"/>
                </a:solidFill>
              </a:defRPr>
            </a:lvl2pPr>
            <a:lvl3pPr marL="540000" indent="-180000">
              <a:buClr>
                <a:schemeClr val="tx2"/>
              </a:buClr>
              <a:buFont typeface="Wingdings" panose="05000000000000000000" pitchFamily="2" charset="2"/>
              <a:buChar char="§"/>
              <a:defRPr>
                <a:solidFill>
                  <a:schemeClr val="tx2"/>
                </a:solidFill>
              </a:defRPr>
            </a:lvl3pPr>
            <a:lvl4pPr marL="720000" indent="-180000">
              <a:buClr>
                <a:schemeClr val="tx2"/>
              </a:buClr>
              <a:buFont typeface="Wingdings" panose="05000000000000000000" pitchFamily="2" charset="2"/>
              <a:buChar char="§"/>
              <a:defRPr>
                <a:solidFill>
                  <a:schemeClr val="tx2"/>
                </a:solidFill>
              </a:defRPr>
            </a:lvl4pPr>
            <a:lvl5pPr marL="900000" indent="-180000">
              <a:buClr>
                <a:schemeClr val="tx2"/>
              </a:buClr>
              <a:buFont typeface="Wingdings" panose="05000000000000000000" pitchFamily="2" charset="2"/>
              <a:buChar char="§"/>
              <a:defRPr>
                <a:solidFill>
                  <a:schemeClr val="tx2"/>
                </a:solidFill>
              </a:defRPr>
            </a:lvl5pPr>
            <a:lvl6pPr>
              <a:buClr>
                <a:schemeClr val="tx2"/>
              </a:buClr>
              <a:defRPr>
                <a:solidFill>
                  <a:schemeClr val="tx2"/>
                </a:solidFill>
              </a:defRPr>
            </a:lvl6pPr>
            <a:lvl7pPr marL="1260000">
              <a:buClr>
                <a:schemeClr val="tx2"/>
              </a:buClr>
              <a:defRPr>
                <a:solidFill>
                  <a:schemeClr val="tx2"/>
                </a:solidFill>
              </a:defRPr>
            </a:lvl7pPr>
            <a:lvl8pPr marL="1440000" indent="-180000">
              <a:buClr>
                <a:schemeClr val="tx2"/>
              </a:buClr>
              <a:buFont typeface="Wingdings" panose="05000000000000000000" pitchFamily="2" charset="2"/>
              <a:buChar char="§"/>
              <a:defRPr>
                <a:solidFill>
                  <a:schemeClr val="tx2"/>
                </a:solidFill>
              </a:defRPr>
            </a:lvl8pPr>
            <a:lvl9pPr marL="1620000" indent="-180000">
              <a:buClr>
                <a:schemeClr val="tx2"/>
              </a:buClr>
              <a:buFont typeface="Wingdings" panose="05000000000000000000" pitchFamily="2" charset="2"/>
              <a:buChar char="§"/>
              <a:defRPr u="none">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26599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and statements, DARK colour background">
    <p:bg>
      <p:bgPr>
        <a:solidFill>
          <a:schemeClr val="tx2"/>
        </a:solidFill>
        <a:effectLst/>
      </p:bgPr>
    </p:bg>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lvl1pPr>
              <a:defRPr>
                <a:solidFill>
                  <a:schemeClr val="bg1"/>
                </a:solidFill>
              </a:defRPr>
            </a:lvl1p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lvl1pPr>
              <a:defRPr>
                <a:solidFill>
                  <a:schemeClr val="bg1"/>
                </a:solidFill>
              </a:defRPr>
            </a:lvl1p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lvl1pPr>
              <a:defRPr>
                <a:solidFill>
                  <a:schemeClr val="bg1"/>
                </a:solidFill>
              </a:defRPr>
            </a:lvl1pPr>
          </a:lstStyle>
          <a:p>
            <a:fld id="{F11BA858-80AA-4B34-B27B-B535B6FD4805}" type="datetime1">
              <a:rPr lang="en-US" smtClean="0"/>
              <a:pPr/>
              <a:t>11/10/2021</a:t>
            </a:fld>
            <a:endParaRPr lang="da-DK"/>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solidFill>
                  <a:schemeClr val="bg1"/>
                </a:solidFill>
              </a:defRPr>
            </a:lvl1pPr>
          </a:lstStyle>
          <a:p>
            <a:r>
              <a:rPr lang="da-DK" err="1"/>
              <a:t>Insert</a:t>
            </a:r>
            <a:r>
              <a:rPr lang="da-DK"/>
              <a:t> </a:t>
            </a:r>
            <a:r>
              <a:rPr lang="da-DK" err="1"/>
              <a:t>icon</a:t>
            </a:r>
            <a:endParaRPr lang="da-DK"/>
          </a:p>
        </p:txBody>
      </p:sp>
    </p:spTree>
    <p:extLst>
      <p:ext uri="{BB962C8B-B14F-4D97-AF65-F5344CB8AC3E}">
        <p14:creationId xmlns:p14="http://schemas.microsoft.com/office/powerpoint/2010/main" val="97895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and statements, LIGHT colour backgroun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11/10/2021</a:t>
            </a:fld>
            <a:endParaRPr lang="da-DK"/>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lvl1pPr>
          </a:lstStyle>
          <a:p>
            <a:r>
              <a:rPr lang="da-DK" err="1"/>
              <a:t>Insert</a:t>
            </a:r>
            <a:r>
              <a:rPr lang="da-DK"/>
              <a:t> </a:t>
            </a:r>
            <a:r>
              <a:rPr lang="da-DK" err="1"/>
              <a:t>icon</a:t>
            </a:r>
            <a:endParaRPr lang="da-DK"/>
          </a:p>
        </p:txBody>
      </p:sp>
    </p:spTree>
    <p:extLst>
      <p:ext uri="{BB962C8B-B14F-4D97-AF65-F5344CB8AC3E}">
        <p14:creationId xmlns:p14="http://schemas.microsoft.com/office/powerpoint/2010/main" val="61211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maps">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12E354A1-E814-4CE3-B772-134096C53623}"/>
              </a:ext>
            </a:extLst>
          </p:cNvPr>
          <p:cNvSpPr>
            <a:spLocks noGrp="1"/>
          </p:cNvSpPr>
          <p:nvPr>
            <p:ph type="pic" sz="quarter" idx="13"/>
          </p:nvPr>
        </p:nvSpPr>
        <p:spPr>
          <a:xfrm>
            <a:off x="0" y="0"/>
            <a:ext cx="12192000" cy="6858000"/>
          </a:xfrm>
        </p:spPr>
        <p:txBody>
          <a:bodyPr/>
          <a:lstStyle>
            <a:lvl1pPr marL="0" indent="0">
              <a:buNone/>
              <a:defRPr/>
            </a:lvl1pPr>
          </a:lstStyle>
          <a:p>
            <a:r>
              <a:rPr lang="en-US"/>
              <a:t>Click icon to add picture</a:t>
            </a:r>
            <a:endParaRPr lang="da-DK"/>
          </a:p>
        </p:txBody>
      </p:sp>
      <p:sp>
        <p:nvSpPr>
          <p:cNvPr id="3" name="Pladsholder til sidefod 2">
            <a:extLst>
              <a:ext uri="{FF2B5EF4-FFF2-40B4-BE49-F238E27FC236}">
                <a16:creationId xmlns:a16="http://schemas.microsoft.com/office/drawing/2014/main" id="{E6CF52A7-6F2F-4BEE-B885-7246B0A3C490}"/>
              </a:ext>
            </a:extLst>
          </p:cNvPr>
          <p:cNvSpPr>
            <a:spLocks noGrp="1"/>
          </p:cNvSpPr>
          <p:nvPr>
            <p:ph type="ftr" sz="quarter" idx="10"/>
          </p:nvPr>
        </p:nvSpPr>
        <p:spPr/>
        <p:txBody>
          <a:bodyPr/>
          <a:lstStyle/>
          <a:p>
            <a:r>
              <a:rPr lang="da-DK"/>
              <a:t>PowerPoint template 16:9</a:t>
            </a:r>
          </a:p>
        </p:txBody>
      </p:sp>
      <p:sp>
        <p:nvSpPr>
          <p:cNvPr id="4" name="Pladsholder til slidenummer 3">
            <a:extLst>
              <a:ext uri="{FF2B5EF4-FFF2-40B4-BE49-F238E27FC236}">
                <a16:creationId xmlns:a16="http://schemas.microsoft.com/office/drawing/2014/main" id="{1D332D0D-DDAB-4CCA-A24D-ACBC4D94DB3B}"/>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5FCB0D0-ED65-43CE-99DB-B5202260ED0C}"/>
              </a:ext>
            </a:extLst>
          </p:cNvPr>
          <p:cNvSpPr>
            <a:spLocks noGrp="1"/>
          </p:cNvSpPr>
          <p:nvPr>
            <p:ph type="dt" sz="half" idx="12"/>
          </p:nvPr>
        </p:nvSpPr>
        <p:spPr/>
        <p:txBody>
          <a:bodyPr/>
          <a:lstStyle/>
          <a:p>
            <a:fld id="{79D7D815-E001-4683-8B18-3683B19E45D8}" type="datetime1">
              <a:rPr lang="en-US" smtClean="0"/>
              <a:pPr/>
              <a:t>11/10/2021</a:t>
            </a:fld>
            <a:endParaRPr lang="da-DK"/>
          </a:p>
        </p:txBody>
      </p:sp>
      <p:sp>
        <p:nvSpPr>
          <p:cNvPr id="6" name="Pladsholder til tekst 8">
            <a:extLst>
              <a:ext uri="{FF2B5EF4-FFF2-40B4-BE49-F238E27FC236}">
                <a16:creationId xmlns:a16="http://schemas.microsoft.com/office/drawing/2014/main" id="{36D626E1-2497-40C2-B4A8-F19DDFB242EB}"/>
              </a:ext>
            </a:extLst>
          </p:cNvPr>
          <p:cNvSpPr>
            <a:spLocks noGrp="1"/>
          </p:cNvSpPr>
          <p:nvPr>
            <p:ph type="body" sz="quarter" idx="15"/>
          </p:nvPr>
        </p:nvSpPr>
        <p:spPr>
          <a:xfrm>
            <a:off x="1080000" y="6480000"/>
            <a:ext cx="504000" cy="179010"/>
          </a:xfrm>
          <a:blipFill>
            <a:blip r:embed="rId2" cstate="print"/>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9681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79999" y="3434400"/>
            <a:ext cx="10080000" cy="720000"/>
          </a:xfrm>
          <a:noFill/>
        </p:spPr>
        <p:txBody>
          <a:bodyPr lIns="0" tIns="0" rIns="360000" bIns="360000" anchor="t" anchorCtr="0">
            <a:noAutofit/>
          </a:bodyPr>
          <a:lstStyle>
            <a:lvl1pPr algn="l">
              <a:defRPr sz="4000" b="1">
                <a:solidFill>
                  <a:schemeClr val="bg1"/>
                </a:solidFill>
              </a:defRPr>
            </a:lvl1pPr>
          </a:lstStyle>
          <a:p>
            <a:r>
              <a:rPr lang="en-US"/>
              <a:t>Click to edit Master title style</a:t>
            </a:r>
            <a:endParaRPr lang="da-DK"/>
          </a:p>
        </p:txBody>
      </p:sp>
      <p:sp>
        <p:nvSpPr>
          <p:cNvPr id="7" name="Pladsholder til tekst 6">
            <a:extLst>
              <a:ext uri="{FF2B5EF4-FFF2-40B4-BE49-F238E27FC236}">
                <a16:creationId xmlns:a16="http://schemas.microsoft.com/office/drawing/2014/main" id="{8645B696-1BA4-4F6C-B4A8-FBFF6560E3CA}"/>
              </a:ext>
            </a:extLst>
          </p:cNvPr>
          <p:cNvSpPr>
            <a:spLocks noGrp="1"/>
          </p:cNvSpPr>
          <p:nvPr>
            <p:ph type="body" sz="quarter" idx="16"/>
          </p:nvPr>
        </p:nvSpPr>
        <p:spPr>
          <a:xfrm>
            <a:off x="1080000" y="4140000"/>
            <a:ext cx="7357441" cy="1502805"/>
          </a:xfrm>
        </p:spPr>
        <p:txBody>
          <a:bodyPr tIns="180000">
            <a:noAutofit/>
          </a:bodyPr>
          <a:lstStyle>
            <a:lvl1pPr marL="0" indent="0" algn="l">
              <a:lnSpc>
                <a:spcPct val="100000"/>
              </a:lnSpc>
              <a:spcAft>
                <a:spcPts val="0"/>
              </a:spcAft>
              <a:buNone/>
              <a:defRPr sz="1800">
                <a:solidFill>
                  <a:schemeClr val="accent3">
                    <a:lumMod val="60000"/>
                    <a:lumOff val="40000"/>
                  </a:schemeClr>
                </a:solidFill>
              </a:defRPr>
            </a:lvl1pPr>
            <a:lvl2pPr marL="270000" indent="0" algn="ctr">
              <a:buNone/>
              <a:defRPr>
                <a:solidFill>
                  <a:schemeClr val="bg1"/>
                </a:solidFill>
              </a:defRPr>
            </a:lvl2pPr>
            <a:lvl3pPr marL="540000" indent="0" algn="ctr">
              <a:buNone/>
              <a:defRPr>
                <a:solidFill>
                  <a:schemeClr val="bg1"/>
                </a:solidFill>
              </a:defRPr>
            </a:lvl3pPr>
            <a:lvl4pPr marL="810000" indent="0" algn="ctr">
              <a:buNone/>
              <a:defRPr>
                <a:solidFill>
                  <a:schemeClr val="bg1"/>
                </a:solidFill>
              </a:defRPr>
            </a:lvl4pPr>
            <a:lvl5pPr marL="1080000" indent="0" algn="ctr">
              <a:buNone/>
              <a:defRPr>
                <a:solidFill>
                  <a:schemeClr val="bg1"/>
                </a:solidFill>
              </a:defRPr>
            </a:lvl5pPr>
          </a:lstStyle>
          <a:p>
            <a:pPr lvl="0"/>
            <a:r>
              <a:rPr lang="en-US"/>
              <a:t>Click to edit Master text styles</a:t>
            </a:r>
          </a:p>
        </p:txBody>
      </p:sp>
      <p:grpSp>
        <p:nvGrpSpPr>
          <p:cNvPr id="8" name="Gruppe 7">
            <a:extLst>
              <a:ext uri="{FF2B5EF4-FFF2-40B4-BE49-F238E27FC236}">
                <a16:creationId xmlns:a16="http://schemas.microsoft.com/office/drawing/2014/main" id="{DD2103AB-83F3-4128-AA8C-14C6E6E917DA}"/>
              </a:ext>
            </a:extLst>
          </p:cNvPr>
          <p:cNvGrpSpPr/>
          <p:nvPr userDrawn="1"/>
        </p:nvGrpSpPr>
        <p:grpSpPr>
          <a:xfrm>
            <a:off x="90720000" y="314252"/>
            <a:ext cx="2371532" cy="1180824"/>
            <a:chOff x="547287" y="314252"/>
            <a:chExt cx="2371532" cy="1180824"/>
          </a:xfrm>
        </p:grpSpPr>
        <p:pic>
          <p:nvPicPr>
            <p:cNvPr id="9" name="Billede 8">
              <a:extLst>
                <a:ext uri="{FF2B5EF4-FFF2-40B4-BE49-F238E27FC236}">
                  <a16:creationId xmlns:a16="http://schemas.microsoft.com/office/drawing/2014/main" id="{DF9E73F9-F0F5-4612-AE3E-C396AD88E2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0" name="Billede 9">
              <a:extLst>
                <a:ext uri="{FF2B5EF4-FFF2-40B4-BE49-F238E27FC236}">
                  <a16:creationId xmlns:a16="http://schemas.microsoft.com/office/drawing/2014/main" id="{82107DE4-04FE-420D-A32F-B676F05E26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 y="1279076"/>
              <a:ext cx="1456630" cy="216000"/>
            </a:xfrm>
            <a:prstGeom prst="rect">
              <a:avLst/>
            </a:prstGeom>
          </p:spPr>
        </p:pic>
        <p:pic>
          <p:nvPicPr>
            <p:cNvPr id="12" name="Billede 11">
              <a:extLst>
                <a:ext uri="{FF2B5EF4-FFF2-40B4-BE49-F238E27FC236}">
                  <a16:creationId xmlns:a16="http://schemas.microsoft.com/office/drawing/2014/main" id="{83F8E6BE-7234-45A0-96F9-4666685C79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grpSp>
        <p:nvGrpSpPr>
          <p:cNvPr id="3" name="Gruppe 2">
            <a:extLst>
              <a:ext uri="{FF2B5EF4-FFF2-40B4-BE49-F238E27FC236}">
                <a16:creationId xmlns:a16="http://schemas.microsoft.com/office/drawing/2014/main" id="{901CDADE-6AB5-4EB8-A34A-8F2BD8EB77A4}"/>
              </a:ext>
            </a:extLst>
          </p:cNvPr>
          <p:cNvGrpSpPr/>
          <p:nvPr userDrawn="1"/>
        </p:nvGrpSpPr>
        <p:grpSpPr>
          <a:xfrm>
            <a:off x="943200" y="314252"/>
            <a:ext cx="2371532" cy="1180824"/>
            <a:chOff x="907200" y="314252"/>
            <a:chExt cx="2371532" cy="1180824"/>
          </a:xfrm>
        </p:grpSpPr>
        <p:pic>
          <p:nvPicPr>
            <p:cNvPr id="15" name="Billede 14">
              <a:extLst>
                <a:ext uri="{FF2B5EF4-FFF2-40B4-BE49-F238E27FC236}">
                  <a16:creationId xmlns:a16="http://schemas.microsoft.com/office/drawing/2014/main" id="{B51919A2-3861-4007-9769-B55F2B140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00" y="995218"/>
              <a:ext cx="2371532" cy="258650"/>
            </a:xfrm>
            <a:prstGeom prst="rect">
              <a:avLst/>
            </a:prstGeom>
          </p:spPr>
        </p:pic>
        <p:pic>
          <p:nvPicPr>
            <p:cNvPr id="17" name="Billede 16">
              <a:extLst>
                <a:ext uri="{FF2B5EF4-FFF2-40B4-BE49-F238E27FC236}">
                  <a16:creationId xmlns:a16="http://schemas.microsoft.com/office/drawing/2014/main" id="{F0C6E35A-CDB5-4B6B-9870-8E5905E7E1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913" y="1279076"/>
              <a:ext cx="1456630" cy="216000"/>
            </a:xfrm>
            <a:prstGeom prst="rect">
              <a:avLst/>
            </a:prstGeom>
          </p:spPr>
        </p:pic>
        <p:pic>
          <p:nvPicPr>
            <p:cNvPr id="18" name="Billede 17">
              <a:extLst>
                <a:ext uri="{FF2B5EF4-FFF2-40B4-BE49-F238E27FC236}">
                  <a16:creationId xmlns:a16="http://schemas.microsoft.com/office/drawing/2014/main" id="{792E1E12-C3A6-4ABF-A03F-B03C341E4C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643" y="314252"/>
              <a:ext cx="2001600" cy="654909"/>
            </a:xfrm>
            <a:prstGeom prst="rect">
              <a:avLst/>
            </a:prstGeom>
          </p:spPr>
        </p:pic>
      </p:grpSp>
    </p:spTree>
    <p:extLst>
      <p:ext uri="{BB962C8B-B14F-4D97-AF65-F5344CB8AC3E}">
        <p14:creationId xmlns:p14="http://schemas.microsoft.com/office/powerpoint/2010/main" val="3837078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sp>
        <p:nvSpPr>
          <p:cNvPr id="12" name="Pladsholder til billede 7">
            <a:extLst>
              <a:ext uri="{FF2B5EF4-FFF2-40B4-BE49-F238E27FC236}">
                <a16:creationId xmlns:a16="http://schemas.microsoft.com/office/drawing/2014/main" id="{D070636F-56ED-4AC0-86B8-CF2028A464AB}"/>
              </a:ext>
            </a:extLst>
          </p:cNvPr>
          <p:cNvSpPr>
            <a:spLocks noGrp="1"/>
          </p:cNvSpPr>
          <p:nvPr>
            <p:ph type="pic" sz="quarter" idx="14"/>
          </p:nvPr>
        </p:nvSpPr>
        <p:spPr>
          <a:xfrm>
            <a:off x="8460000" y="0"/>
            <a:ext cx="3732000" cy="6858000"/>
          </a:xfrm>
          <a:solidFill>
            <a:schemeClr val="bg1"/>
          </a:solidFill>
        </p:spPr>
        <p:txBody>
          <a:bodyPr lIns="360000" tIns="360000" rIns="360000" bIns="360000" anchor="t" anchorCtr="0"/>
          <a:lstStyle>
            <a:lvl1pPr algn="r">
              <a:defRPr/>
            </a:lvl1pPr>
          </a:lstStyle>
          <a:p>
            <a:r>
              <a:rPr lang="en-US"/>
              <a:t>Click icon to add picture</a:t>
            </a:r>
            <a:endParaRPr lang="da-DK"/>
          </a:p>
        </p:txBody>
      </p:sp>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960000" y="2440800"/>
            <a:ext cx="7500000" cy="3240000"/>
          </a:xfrm>
          <a:noFill/>
        </p:spPr>
        <p:txBody>
          <a:bodyPr lIns="0" tIns="0" rIns="360000" bIns="0" anchor="t" anchorCtr="0">
            <a:noAutofit/>
          </a:bodyPr>
          <a:lstStyle>
            <a:lvl1pPr algn="l">
              <a:lnSpc>
                <a:spcPts val="4400"/>
              </a:lnSpc>
              <a:defRPr sz="4000" b="1">
                <a:solidFill>
                  <a:schemeClr val="bg1"/>
                </a:solidFill>
              </a:defRPr>
            </a:lvl1pPr>
          </a:lstStyle>
          <a:p>
            <a:r>
              <a:rPr lang="en-US"/>
              <a:t>Click to edit Master title style</a:t>
            </a:r>
            <a:endParaRPr lang="da-DK"/>
          </a:p>
        </p:txBody>
      </p:sp>
      <p:sp>
        <p:nvSpPr>
          <p:cNvPr id="4" name="Pladsholder til dato 3">
            <a:extLst>
              <a:ext uri="{FF2B5EF4-FFF2-40B4-BE49-F238E27FC236}">
                <a16:creationId xmlns:a16="http://schemas.microsoft.com/office/drawing/2014/main" id="{D44DE7F6-F8D1-4683-91F4-F5B1DFAB185E}"/>
              </a:ext>
            </a:extLst>
          </p:cNvPr>
          <p:cNvSpPr>
            <a:spLocks noGrp="1"/>
          </p:cNvSpPr>
          <p:nvPr>
            <p:ph type="dt" sz="half" idx="10"/>
          </p:nvPr>
        </p:nvSpPr>
        <p:spPr>
          <a:xfrm>
            <a:off x="9720000" y="6480000"/>
            <a:ext cx="1800000" cy="180000"/>
          </a:xfrm>
          <a:prstGeom prst="rect">
            <a:avLst/>
          </a:prstGeom>
        </p:spPr>
        <p:txBody>
          <a:bodyPr/>
          <a:lstStyle/>
          <a:p>
            <a:fld id="{0D7E950E-AD39-45AC-B659-43437C7B8AA7}" type="datetime1">
              <a:rPr lang="en-US" smtClean="0"/>
              <a:pPr/>
              <a:t>11/10/2021</a:t>
            </a:fld>
            <a:endParaRPr lang="da-DK"/>
          </a:p>
        </p:txBody>
      </p:sp>
      <p:sp>
        <p:nvSpPr>
          <p:cNvPr id="5" name="Pladsholder til sidefod 4">
            <a:extLst>
              <a:ext uri="{FF2B5EF4-FFF2-40B4-BE49-F238E27FC236}">
                <a16:creationId xmlns:a16="http://schemas.microsoft.com/office/drawing/2014/main" id="{2EE83EC3-9FFE-4122-B232-DC5B2B020DC3}"/>
              </a:ext>
            </a:extLst>
          </p:cNvPr>
          <p:cNvSpPr>
            <a:spLocks noGrp="1"/>
          </p:cNvSpPr>
          <p:nvPr>
            <p:ph type="ftr" sz="quarter" idx="11"/>
          </p:nvPr>
        </p:nvSpPr>
        <p:spPr>
          <a:xfrm>
            <a:off x="1608000" y="6480000"/>
            <a:ext cx="5400000" cy="180000"/>
          </a:xfrm>
          <a:prstGeom prst="rect">
            <a:avLst/>
          </a:prstGeom>
        </p:spPr>
        <p:txBody>
          <a:bodyPr/>
          <a:lstStyle>
            <a:lvl1pPr>
              <a:defRPr>
                <a:solidFill>
                  <a:schemeClr val="bg1"/>
                </a:solidFill>
              </a:defRPr>
            </a:lvl1pPr>
          </a:lstStyle>
          <a:p>
            <a:r>
              <a:rPr lang="da-DK"/>
              <a:t>PowerPoint template 4:3</a:t>
            </a:r>
          </a:p>
        </p:txBody>
      </p:sp>
      <p:sp>
        <p:nvSpPr>
          <p:cNvPr id="6" name="Pladsholder til slidenummer 5">
            <a:extLst>
              <a:ext uri="{FF2B5EF4-FFF2-40B4-BE49-F238E27FC236}">
                <a16:creationId xmlns:a16="http://schemas.microsoft.com/office/drawing/2014/main" id="{19C82042-8DB4-4B97-A415-FA2797A66A04}"/>
              </a:ext>
            </a:extLst>
          </p:cNvPr>
          <p:cNvSpPr>
            <a:spLocks noGrp="1"/>
          </p:cNvSpPr>
          <p:nvPr>
            <p:ph type="sldNum" sz="quarter" idx="12"/>
          </p:nvPr>
        </p:nvSpPr>
        <p:spPr/>
        <p:txBody>
          <a:bodyPr/>
          <a:lstStyle>
            <a:lvl1pPr>
              <a:defRPr>
                <a:solidFill>
                  <a:schemeClr val="bg1"/>
                </a:solidFill>
              </a:defRPr>
            </a:lvl1pPr>
          </a:lstStyle>
          <a:p>
            <a:fld id="{865B7C27-3FE4-4A2D-B806-6F5728E302F6}" type="slidenum">
              <a:rPr lang="da-DK" smtClean="0"/>
              <a:pPr/>
              <a:t>‹#›</a:t>
            </a:fld>
            <a:endParaRPr lang="da-DK"/>
          </a:p>
        </p:txBody>
      </p:sp>
      <p:sp>
        <p:nvSpPr>
          <p:cNvPr id="11" name="Pladsholder til tekst 10">
            <a:extLst>
              <a:ext uri="{FF2B5EF4-FFF2-40B4-BE49-F238E27FC236}">
                <a16:creationId xmlns:a16="http://schemas.microsoft.com/office/drawing/2014/main" id="{CD1CD501-D0E0-444F-9190-F8E84B4C977A}"/>
              </a:ext>
            </a:extLst>
          </p:cNvPr>
          <p:cNvSpPr>
            <a:spLocks noGrp="1"/>
          </p:cNvSpPr>
          <p:nvPr>
            <p:ph type="body" sz="quarter" idx="13" hasCustomPrompt="1"/>
          </p:nvPr>
        </p:nvSpPr>
        <p:spPr>
          <a:xfrm>
            <a:off x="960000" y="617866"/>
            <a:ext cx="1920000" cy="1440000"/>
          </a:xfrm>
          <a:prstGeom prst="ellipse">
            <a:avLst/>
          </a:prstGeom>
          <a:solidFill>
            <a:schemeClr val="tx2">
              <a:lumMod val="25000"/>
              <a:lumOff val="75000"/>
            </a:schemeClr>
          </a:solidFill>
        </p:spPr>
        <p:txBody>
          <a:bodyPr lIns="0" tIns="36000" rIns="0" bIns="72000" anchor="ctr" anchorCtr="0">
            <a:noAutofit/>
          </a:bodyPr>
          <a:lstStyle>
            <a:lvl1pPr marL="0" indent="0" algn="ctr">
              <a:buNone/>
              <a:defRPr sz="7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a:t>1</a:t>
            </a:r>
          </a:p>
        </p:txBody>
      </p:sp>
      <p:pic>
        <p:nvPicPr>
          <p:cNvPr id="9" name="Billede 8">
            <a:extLst>
              <a:ext uri="{FF2B5EF4-FFF2-40B4-BE49-F238E27FC236}">
                <a16:creationId xmlns:a16="http://schemas.microsoft.com/office/drawing/2014/main" id="{92FFC072-8C79-4F02-8C52-096E8F6452D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1104" y="6480001"/>
            <a:ext cx="669793" cy="179999"/>
          </a:xfrm>
          <a:prstGeom prst="rect">
            <a:avLst/>
          </a:prstGeom>
        </p:spPr>
      </p:pic>
    </p:spTree>
    <p:extLst>
      <p:ext uri="{BB962C8B-B14F-4D97-AF65-F5344CB8AC3E}">
        <p14:creationId xmlns:p14="http://schemas.microsoft.com/office/powerpoint/2010/main" val="110275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960000" y="1692000"/>
            <a:ext cx="9840000" cy="2376000"/>
          </a:xfrm>
          <a:noFill/>
        </p:spPr>
        <p:txBody>
          <a:bodyPr lIns="0" tIns="0" rIns="360000" bIns="72000" anchor="b" anchorCtr="0">
            <a:noAutofit/>
          </a:bodyPr>
          <a:lstStyle>
            <a:lvl1pPr algn="l">
              <a:defRPr sz="4000" b="1">
                <a:solidFill>
                  <a:schemeClr val="bg1"/>
                </a:solidFill>
              </a:defRPr>
            </a:lvl1pPr>
          </a:lstStyle>
          <a:p>
            <a:r>
              <a:rPr lang="en-US"/>
              <a:t>Click to edit Master title style</a:t>
            </a:r>
            <a:endParaRPr lang="da-DK"/>
          </a:p>
        </p:txBody>
      </p:sp>
      <p:sp>
        <p:nvSpPr>
          <p:cNvPr id="3" name="Undertitel 2">
            <a:extLst>
              <a:ext uri="{FF2B5EF4-FFF2-40B4-BE49-F238E27FC236}">
                <a16:creationId xmlns:a16="http://schemas.microsoft.com/office/drawing/2014/main" id="{55F94B69-B171-416D-9F2A-D0FA8E8DECC6}"/>
              </a:ext>
            </a:extLst>
          </p:cNvPr>
          <p:cNvSpPr>
            <a:spLocks noGrp="1"/>
          </p:cNvSpPr>
          <p:nvPr>
            <p:ph type="subTitle" idx="1"/>
          </p:nvPr>
        </p:nvSpPr>
        <p:spPr>
          <a:xfrm>
            <a:off x="960000" y="4140000"/>
            <a:ext cx="9840000" cy="1260000"/>
          </a:xfrm>
          <a:noFill/>
        </p:spPr>
        <p:txBody>
          <a:bodyPr lIns="0" tIns="180000" rIns="0" bIns="180000" anchor="t" anchorCtr="0">
            <a:noAutofit/>
          </a:bodyPr>
          <a:lstStyle>
            <a:lvl1pPr marL="0" indent="0" algn="l">
              <a:lnSpc>
                <a:spcPct val="100000"/>
              </a:lnSpc>
              <a:spcAft>
                <a:spcPts val="0"/>
              </a:spcAft>
              <a:buNone/>
              <a:defRPr sz="1800">
                <a:solidFill>
                  <a:schemeClr val="accent3">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5" name="Pladsholder til tekst 4">
            <a:extLst>
              <a:ext uri="{FF2B5EF4-FFF2-40B4-BE49-F238E27FC236}">
                <a16:creationId xmlns:a16="http://schemas.microsoft.com/office/drawing/2014/main" id="{3EC53E3D-0F77-450A-966E-0EEFEBC7FD71}"/>
              </a:ext>
            </a:extLst>
          </p:cNvPr>
          <p:cNvSpPr>
            <a:spLocks noGrp="1"/>
          </p:cNvSpPr>
          <p:nvPr>
            <p:ph type="body" sz="quarter" idx="15"/>
          </p:nvPr>
        </p:nvSpPr>
        <p:spPr>
          <a:xfrm>
            <a:off x="960000" y="5346000"/>
            <a:ext cx="9840000" cy="1080000"/>
          </a:xfrm>
          <a:noFill/>
        </p:spPr>
        <p:txBody>
          <a:bodyPr lIns="0" tIns="180000" rIns="0" bIns="360000" anchor="t" anchorCtr="0"/>
          <a:lstStyle>
            <a:lvl1pPr marL="0" indent="0">
              <a:spcAft>
                <a:spcPts val="0"/>
              </a:spcAft>
              <a:buNone/>
              <a:defRPr sz="1600">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Tree>
    <p:extLst>
      <p:ext uri="{BB962C8B-B14F-4D97-AF65-F5344CB8AC3E}">
        <p14:creationId xmlns:p14="http://schemas.microsoft.com/office/powerpoint/2010/main" val="36710475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04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9720000" cy="1314000"/>
          </a:xfrm>
        </p:spPr>
        <p:txBody>
          <a:bodyPr lIns="0" tIns="0" rIns="0" bIns="0" anchor="b" anchorCtr="0">
            <a:noAutofit/>
          </a:bodyPr>
          <a:lstStyle>
            <a:lvl1pPr>
              <a:defRPr b="1">
                <a:solidFill>
                  <a:schemeClr val="bg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lvl1pPr>
              <a:defRPr>
                <a:solidFill>
                  <a:schemeClr val="bg1"/>
                </a:solidFill>
              </a:defRPr>
            </a:lvl1p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lvl1pPr>
              <a:defRPr>
                <a:solidFill>
                  <a:schemeClr val="bg1"/>
                </a:solidFill>
              </a:defRPr>
            </a:lvl1p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lvl1pPr>
              <a:defRPr>
                <a:solidFill>
                  <a:schemeClr val="bg1"/>
                </a:solidFill>
              </a:defRPr>
            </a:lvl1pPr>
          </a:lstStyle>
          <a:p>
            <a:fld id="{27E12643-2F99-413E-B7E3-778448665D38}" type="datetime1">
              <a:rPr lang="en-US" smtClean="0"/>
              <a:pPr/>
              <a:t>11/10/2021</a:t>
            </a:fld>
            <a:endParaRPr lang="da-DK"/>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20000" cy="4140000"/>
          </a:xfrm>
        </p:spPr>
        <p:txBody>
          <a:bodyPr/>
          <a:lstStyle>
            <a:lvl1pPr marL="0" indent="-612000">
              <a:buNone/>
              <a:defRPr sz="1800">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684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sp>
        <p:nvSpPr>
          <p:cNvPr id="12" name="Pladsholder til billede 7">
            <a:extLst>
              <a:ext uri="{FF2B5EF4-FFF2-40B4-BE49-F238E27FC236}">
                <a16:creationId xmlns:a16="http://schemas.microsoft.com/office/drawing/2014/main" id="{D070636F-56ED-4AC0-86B8-CF2028A464AB}"/>
              </a:ext>
            </a:extLst>
          </p:cNvPr>
          <p:cNvSpPr>
            <a:spLocks noGrp="1"/>
          </p:cNvSpPr>
          <p:nvPr>
            <p:ph type="pic" sz="quarter" idx="14"/>
          </p:nvPr>
        </p:nvSpPr>
        <p:spPr>
          <a:xfrm>
            <a:off x="8460000" y="0"/>
            <a:ext cx="3732000" cy="6858000"/>
          </a:xfrm>
          <a:solidFill>
            <a:schemeClr val="bg1"/>
          </a:solidFill>
        </p:spPr>
        <p:txBody>
          <a:bodyPr lIns="360000" tIns="360000" rIns="360000" bIns="360000" anchor="t" anchorCtr="0"/>
          <a:lstStyle>
            <a:lvl1pPr algn="r">
              <a:defRPr/>
            </a:lvl1pPr>
          </a:lstStyle>
          <a:p>
            <a:r>
              <a:rPr lang="en-US"/>
              <a:t>Click icon to add picture</a:t>
            </a:r>
            <a:endParaRPr lang="da-DK"/>
          </a:p>
        </p:txBody>
      </p:sp>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2440800"/>
            <a:ext cx="7380000" cy="3240000"/>
          </a:xfrm>
          <a:noFill/>
        </p:spPr>
        <p:txBody>
          <a:bodyPr lIns="0" tIns="0" rIns="360000" bIns="0" anchor="t" anchorCtr="0">
            <a:noAutofit/>
          </a:bodyPr>
          <a:lstStyle>
            <a:lvl1pPr algn="l">
              <a:defRPr sz="4000" b="1">
                <a:solidFill>
                  <a:schemeClr val="bg1"/>
                </a:solidFill>
              </a:defRPr>
            </a:lvl1pPr>
          </a:lstStyle>
          <a:p>
            <a:r>
              <a:rPr lang="en-US"/>
              <a:t>Click to edit Master title style</a:t>
            </a:r>
            <a:endParaRPr lang="da-DK"/>
          </a:p>
        </p:txBody>
      </p:sp>
      <p:sp>
        <p:nvSpPr>
          <p:cNvPr id="4" name="Pladsholder til dato 3">
            <a:extLst>
              <a:ext uri="{FF2B5EF4-FFF2-40B4-BE49-F238E27FC236}">
                <a16:creationId xmlns:a16="http://schemas.microsoft.com/office/drawing/2014/main" id="{D44DE7F6-F8D1-4683-91F4-F5B1DFAB185E}"/>
              </a:ext>
            </a:extLst>
          </p:cNvPr>
          <p:cNvSpPr>
            <a:spLocks noGrp="1"/>
          </p:cNvSpPr>
          <p:nvPr>
            <p:ph type="dt" sz="half" idx="10"/>
          </p:nvPr>
        </p:nvSpPr>
        <p:spPr>
          <a:xfrm>
            <a:off x="9360000" y="6480000"/>
            <a:ext cx="1800000" cy="180000"/>
          </a:xfrm>
          <a:prstGeom prst="rect">
            <a:avLst/>
          </a:prstGeom>
        </p:spPr>
        <p:txBody>
          <a:bodyPr/>
          <a:lstStyle/>
          <a:p>
            <a:fld id="{930B1B23-4667-42DB-80B6-3FE19686C639}" type="datetime1">
              <a:rPr lang="en-US" smtClean="0"/>
              <a:pPr/>
              <a:t>11/10/2021</a:t>
            </a:fld>
            <a:endParaRPr lang="da-DK"/>
          </a:p>
        </p:txBody>
      </p:sp>
      <p:sp>
        <p:nvSpPr>
          <p:cNvPr id="5" name="Pladsholder til sidefod 4">
            <a:extLst>
              <a:ext uri="{FF2B5EF4-FFF2-40B4-BE49-F238E27FC236}">
                <a16:creationId xmlns:a16="http://schemas.microsoft.com/office/drawing/2014/main" id="{2EE83EC3-9FFE-4122-B232-DC5B2B020DC3}"/>
              </a:ext>
            </a:extLst>
          </p:cNvPr>
          <p:cNvSpPr>
            <a:spLocks noGrp="1"/>
          </p:cNvSpPr>
          <p:nvPr>
            <p:ph type="ftr" sz="quarter" idx="11"/>
          </p:nvPr>
        </p:nvSpPr>
        <p:spPr>
          <a:xfrm>
            <a:off x="1566000" y="6480000"/>
            <a:ext cx="5400000" cy="180000"/>
          </a:xfrm>
        </p:spPr>
        <p:txBody>
          <a:bodyPr/>
          <a:lstStyle>
            <a:lvl1pPr>
              <a:defRPr>
                <a:solidFill>
                  <a:schemeClr val="bg1"/>
                </a:solidFill>
              </a:defRPr>
            </a:lvl1pPr>
          </a:lstStyle>
          <a:p>
            <a:r>
              <a:rPr lang="da-DK"/>
              <a:t>PowerPoint template 16:9</a:t>
            </a:r>
          </a:p>
        </p:txBody>
      </p:sp>
      <p:sp>
        <p:nvSpPr>
          <p:cNvPr id="6" name="Pladsholder til slidenummer 5">
            <a:extLst>
              <a:ext uri="{FF2B5EF4-FFF2-40B4-BE49-F238E27FC236}">
                <a16:creationId xmlns:a16="http://schemas.microsoft.com/office/drawing/2014/main" id="{19C82042-8DB4-4B97-A415-FA2797A66A04}"/>
              </a:ext>
            </a:extLst>
          </p:cNvPr>
          <p:cNvSpPr>
            <a:spLocks noGrp="1"/>
          </p:cNvSpPr>
          <p:nvPr>
            <p:ph type="sldNum" sz="quarter" idx="12"/>
          </p:nvPr>
        </p:nvSpPr>
        <p:spPr/>
        <p:txBody>
          <a:bodyPr/>
          <a:lstStyle>
            <a:lvl1pPr>
              <a:defRPr>
                <a:solidFill>
                  <a:schemeClr val="bg1"/>
                </a:solidFill>
              </a:defRPr>
            </a:lvl1pPr>
          </a:lstStyle>
          <a:p>
            <a:fld id="{865B7C27-3FE4-4A2D-B806-6F5728E302F6}" type="slidenum">
              <a:rPr lang="da-DK" smtClean="0"/>
              <a:pPr/>
              <a:t>‹#›</a:t>
            </a:fld>
            <a:endParaRPr lang="da-DK"/>
          </a:p>
        </p:txBody>
      </p:sp>
      <p:sp>
        <p:nvSpPr>
          <p:cNvPr id="11" name="Pladsholder til tekst 10">
            <a:extLst>
              <a:ext uri="{FF2B5EF4-FFF2-40B4-BE49-F238E27FC236}">
                <a16:creationId xmlns:a16="http://schemas.microsoft.com/office/drawing/2014/main" id="{CD1CD501-D0E0-444F-9190-F8E84B4C977A}"/>
              </a:ext>
            </a:extLst>
          </p:cNvPr>
          <p:cNvSpPr>
            <a:spLocks noGrp="1"/>
          </p:cNvSpPr>
          <p:nvPr>
            <p:ph type="body" sz="quarter" idx="13" hasCustomPrompt="1"/>
          </p:nvPr>
        </p:nvSpPr>
        <p:spPr>
          <a:xfrm>
            <a:off x="1080000" y="617866"/>
            <a:ext cx="1440000" cy="1440000"/>
          </a:xfrm>
          <a:prstGeom prst="ellipse">
            <a:avLst/>
          </a:prstGeom>
          <a:solidFill>
            <a:schemeClr val="tx2">
              <a:lumMod val="25000"/>
              <a:lumOff val="75000"/>
            </a:schemeClr>
          </a:solidFill>
        </p:spPr>
        <p:txBody>
          <a:bodyPr lIns="0" tIns="36000" rIns="0" bIns="72000" anchor="ctr" anchorCtr="0">
            <a:noAutofit/>
          </a:bodyPr>
          <a:lstStyle>
            <a:lvl1pPr marL="0" indent="0" algn="ctr">
              <a:buNone/>
              <a:defRPr sz="7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a:t>1</a:t>
            </a:r>
          </a:p>
        </p:txBody>
      </p:sp>
      <p:pic>
        <p:nvPicPr>
          <p:cNvPr id="9" name="Billede 8">
            <a:extLst>
              <a:ext uri="{FF2B5EF4-FFF2-40B4-BE49-F238E27FC236}">
                <a16:creationId xmlns:a16="http://schemas.microsoft.com/office/drawing/2014/main" id="{8BD9857F-D5E4-49D0-86EF-18F3CFC090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Tree>
    <p:extLst>
      <p:ext uri="{BB962C8B-B14F-4D97-AF65-F5344CB8AC3E}">
        <p14:creationId xmlns:p14="http://schemas.microsoft.com/office/powerpoint/2010/main" val="110275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27E12643-2F99-413E-B7E3-778448665D38}" type="datetime1">
              <a:rPr lang="en-US" smtClean="0"/>
              <a:pPr/>
              <a:t>11/10/2021</a:t>
            </a:fld>
            <a:endParaRPr lang="da-DK"/>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32954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with prehea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68000"/>
            <a:ext cx="9720000" cy="1206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27E12643-2F99-413E-B7E3-778448665D38}" type="datetime1">
              <a:rPr lang="en-US" smtClean="0"/>
              <a:pPr/>
              <a:t>11/10/2021</a:t>
            </a:fld>
            <a:endParaRPr lang="da-DK"/>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Pladsholder til tekst 7">
            <a:extLst>
              <a:ext uri="{FF2B5EF4-FFF2-40B4-BE49-F238E27FC236}">
                <a16:creationId xmlns:a16="http://schemas.microsoft.com/office/drawing/2014/main" id="{21750361-F9BE-4CEB-B2EF-BC216C3CC245}"/>
              </a:ext>
            </a:extLst>
          </p:cNvPr>
          <p:cNvSpPr>
            <a:spLocks noGrp="1"/>
          </p:cNvSpPr>
          <p:nvPr>
            <p:ph type="body" sz="quarter" idx="15"/>
          </p:nvPr>
        </p:nvSpPr>
        <p:spPr>
          <a:xfrm>
            <a:off x="1079500" y="0"/>
            <a:ext cx="9719762" cy="468000"/>
          </a:xfrm>
        </p:spPr>
        <p:txBody>
          <a:bodyPr bIns="0" anchor="b" anchorCtr="0"/>
          <a:lstStyle>
            <a:lvl1pPr marL="0" indent="0">
              <a:buNone/>
              <a:defRPr sz="1400">
                <a:solidFill>
                  <a:schemeClr val="accent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3694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ullets,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CA65960-67CC-4641-B4A2-1D804901E76A}" type="datetime1">
              <a:rPr lang="en-US" smtClean="0"/>
              <a:pPr/>
              <a:t>11/10/2021</a:t>
            </a:fld>
            <a:endParaRPr lang="da-DK"/>
          </a:p>
        </p:txBody>
      </p:sp>
      <p:sp>
        <p:nvSpPr>
          <p:cNvPr id="8" name="Pladsholder til indhold 7">
            <a:extLst>
              <a:ext uri="{FF2B5EF4-FFF2-40B4-BE49-F238E27FC236}">
                <a16:creationId xmlns:a16="http://schemas.microsoft.com/office/drawing/2014/main" id="{7504B60A-076D-4745-A2B5-2B65295F998F}"/>
              </a:ext>
            </a:extLst>
          </p:cNvPr>
          <p:cNvSpPr>
            <a:spLocks noGrp="1"/>
          </p:cNvSpPr>
          <p:nvPr>
            <p:ph sz="quarter" idx="13"/>
          </p:nvPr>
        </p:nvSpPr>
        <p:spPr>
          <a:xfrm>
            <a:off x="108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0" name="Pladsholder til indhold 7">
            <a:extLst>
              <a:ext uri="{FF2B5EF4-FFF2-40B4-BE49-F238E27FC236}">
                <a16:creationId xmlns:a16="http://schemas.microsoft.com/office/drawing/2014/main" id="{E005E74C-7F6C-4582-9026-FF53749B5074}"/>
              </a:ext>
            </a:extLst>
          </p:cNvPr>
          <p:cNvSpPr>
            <a:spLocks noGrp="1"/>
          </p:cNvSpPr>
          <p:nvPr>
            <p:ph sz="quarter" idx="15"/>
          </p:nvPr>
        </p:nvSpPr>
        <p:spPr>
          <a:xfrm>
            <a:off x="630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2" name="Billede 11">
            <a:extLst>
              <a:ext uri="{FF2B5EF4-FFF2-40B4-BE49-F238E27FC236}">
                <a16:creationId xmlns:a16="http://schemas.microsoft.com/office/drawing/2014/main" id="{32E12CCB-CAA9-4F5B-ADC9-5686B7FF2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102638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11/10/2021</a:t>
            </a:fld>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1979613"/>
            <a:ext cx="4500000" cy="4140200"/>
          </a:xfrm>
        </p:spPr>
        <p:txBody>
          <a:bodyPr/>
          <a:lstStyle>
            <a:lvl1pPr marL="0" indent="0">
              <a:buNone/>
              <a:defRPr/>
            </a:lvl1pPr>
          </a:lstStyle>
          <a:p>
            <a:r>
              <a:rPr lang="en-US"/>
              <a:t>Click icon to add picture</a:t>
            </a:r>
            <a:endParaRPr lang="da-DK"/>
          </a:p>
        </p:txBody>
      </p:sp>
      <p:pic>
        <p:nvPicPr>
          <p:cNvPr id="10" name="Billede 9">
            <a:extLst>
              <a:ext uri="{FF2B5EF4-FFF2-40B4-BE49-F238E27FC236}">
                <a16:creationId xmlns:a16="http://schemas.microsoft.com/office/drawing/2014/main" id="{356D445D-8253-4E53-AAAD-815D61F4C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259262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4500000" cy="1314000"/>
          </a:xfrm>
        </p:spPr>
        <p:txBody>
          <a:bodyPr lIns="0" tIns="0" rIns="0" bIns="0" anchor="b" anchorCtr="0">
            <a:noAutofit/>
          </a:bodyPr>
          <a:lstStyle>
            <a:lvl1pPr>
              <a:lnSpc>
                <a:spcPts val="3200"/>
              </a:lnSpc>
              <a:defRPr sz="3200" b="1">
                <a:solidFill>
                  <a:schemeClr val="accent1"/>
                </a:solidFill>
              </a:defRPr>
            </a:lvl1pPr>
          </a:lstStyle>
          <a:p>
            <a:r>
              <a:rPr lang="en-US"/>
              <a:t>Click to edit Master title style</a:t>
            </a:r>
            <a:endParaRPr lang="da-DK"/>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11/10/2021</a:t>
            </a:fld>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0"/>
            <a:ext cx="5892000" cy="6858000"/>
          </a:xfrm>
        </p:spPr>
        <p:txBody>
          <a:bodyPr/>
          <a:lstStyle>
            <a:lvl1pPr marL="0" indent="0">
              <a:buNone/>
              <a:defRPr/>
            </a:lvl1pPr>
          </a:lstStyle>
          <a:p>
            <a:r>
              <a:rPr lang="en-US"/>
              <a:t>Click icon to add picture</a:t>
            </a:r>
            <a:endParaRPr lang="da-DK"/>
          </a:p>
        </p:txBody>
      </p:sp>
      <p:pic>
        <p:nvPicPr>
          <p:cNvPr id="10" name="Billede 9">
            <a:extLst>
              <a:ext uri="{FF2B5EF4-FFF2-40B4-BE49-F238E27FC236}">
                <a16:creationId xmlns:a16="http://schemas.microsoft.com/office/drawing/2014/main" id="{4975F611-563D-4AE5-9AEB-94D7FC1880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467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8164D8C-CB59-4934-871B-9F66CC2CA3C2}"/>
              </a:ext>
            </a:extLst>
          </p:cNvPr>
          <p:cNvSpPr>
            <a:spLocks noGrp="1"/>
          </p:cNvSpPr>
          <p:nvPr>
            <p:ph type="title"/>
          </p:nvPr>
        </p:nvSpPr>
        <p:spPr>
          <a:xfrm>
            <a:off x="1080000" y="414000"/>
            <a:ext cx="9720000" cy="1260000"/>
          </a:xfrm>
          <a:prstGeom prst="rect">
            <a:avLst/>
          </a:prstGeom>
        </p:spPr>
        <p:txBody>
          <a:bodyPr vert="horz" lIns="0" tIns="0" rIns="0" bIns="0" rtlCol="0" anchor="b" anchorCtr="0">
            <a:noAutofit/>
          </a:bodyPr>
          <a:lstStyle/>
          <a:p>
            <a:endParaRPr lang="da-DK"/>
          </a:p>
        </p:txBody>
      </p:sp>
      <p:sp>
        <p:nvSpPr>
          <p:cNvPr id="3" name="Pladsholder til tekst 2">
            <a:extLst>
              <a:ext uri="{FF2B5EF4-FFF2-40B4-BE49-F238E27FC236}">
                <a16:creationId xmlns:a16="http://schemas.microsoft.com/office/drawing/2014/main" id="{DF2E75FC-CE4D-4566-BF4B-11E94AEEFA9F}"/>
              </a:ext>
            </a:extLst>
          </p:cNvPr>
          <p:cNvSpPr>
            <a:spLocks noGrp="1"/>
          </p:cNvSpPr>
          <p:nvPr>
            <p:ph type="body" idx="1"/>
          </p:nvPr>
        </p:nvSpPr>
        <p:spPr>
          <a:xfrm>
            <a:off x="1080000" y="1980000"/>
            <a:ext cx="9720000" cy="4140000"/>
          </a:xfrm>
          <a:prstGeom prst="rect">
            <a:avLst/>
          </a:prstGeom>
        </p:spPr>
        <p:txBody>
          <a:bodyPr vert="horz" lIns="0" tIns="0" rIns="0" bIns="0" rtlCol="0">
            <a:no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5" name="Pladsholder til sidefod 4">
            <a:extLst>
              <a:ext uri="{FF2B5EF4-FFF2-40B4-BE49-F238E27FC236}">
                <a16:creationId xmlns:a16="http://schemas.microsoft.com/office/drawing/2014/main" id="{2CB0B4A3-850C-437A-BA5C-B5C16D09C769}"/>
              </a:ext>
            </a:extLst>
          </p:cNvPr>
          <p:cNvSpPr>
            <a:spLocks noGrp="1"/>
          </p:cNvSpPr>
          <p:nvPr>
            <p:ph type="ftr" sz="quarter" idx="3"/>
          </p:nvPr>
        </p:nvSpPr>
        <p:spPr>
          <a:xfrm>
            <a:off x="1566000" y="6480000"/>
            <a:ext cx="5400000" cy="180000"/>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da-DK"/>
              <a:t>PowerPoint template 16:9</a:t>
            </a:r>
          </a:p>
        </p:txBody>
      </p:sp>
      <p:sp>
        <p:nvSpPr>
          <p:cNvPr id="6" name="Pladsholder til slidenummer 5">
            <a:extLst>
              <a:ext uri="{FF2B5EF4-FFF2-40B4-BE49-F238E27FC236}">
                <a16:creationId xmlns:a16="http://schemas.microsoft.com/office/drawing/2014/main" id="{75927D54-696A-40B4-820B-658BE4F2AC91}"/>
              </a:ext>
            </a:extLst>
          </p:cNvPr>
          <p:cNvSpPr>
            <a:spLocks noGrp="1"/>
          </p:cNvSpPr>
          <p:nvPr>
            <p:ph type="sldNum" sz="quarter" idx="4"/>
          </p:nvPr>
        </p:nvSpPr>
        <p:spPr>
          <a:xfrm>
            <a:off x="108000" y="6480000"/>
            <a:ext cx="468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865B7C27-3FE4-4A2D-B806-6F5728E302F6}" type="slidenum">
              <a:rPr lang="da-DK" smtClean="0"/>
              <a:pPr/>
              <a:t>‹#›</a:t>
            </a:fld>
            <a:endParaRPr lang="da-DK"/>
          </a:p>
        </p:txBody>
      </p:sp>
      <p:sp>
        <p:nvSpPr>
          <p:cNvPr id="8" name="Pladsholder til dato 7">
            <a:extLst>
              <a:ext uri="{FF2B5EF4-FFF2-40B4-BE49-F238E27FC236}">
                <a16:creationId xmlns:a16="http://schemas.microsoft.com/office/drawing/2014/main" id="{18834146-4217-4D85-A795-60426981F867}"/>
              </a:ext>
            </a:extLst>
          </p:cNvPr>
          <p:cNvSpPr>
            <a:spLocks noGrp="1"/>
          </p:cNvSpPr>
          <p:nvPr>
            <p:ph type="dt" sz="half" idx="2"/>
          </p:nvPr>
        </p:nvSpPr>
        <p:spPr>
          <a:xfrm>
            <a:off x="9000000" y="6480000"/>
            <a:ext cx="1800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79D7D815-E001-4683-8B18-3683B19E45D8}" type="datetime1">
              <a:rPr lang="en-US" smtClean="0"/>
              <a:pPr/>
              <a:t>11/10/2021</a:t>
            </a:fld>
            <a:endParaRPr lang="da-DK"/>
          </a:p>
        </p:txBody>
      </p:sp>
    </p:spTree>
    <p:extLst>
      <p:ext uri="{BB962C8B-B14F-4D97-AF65-F5344CB8AC3E}">
        <p14:creationId xmlns:p14="http://schemas.microsoft.com/office/powerpoint/2010/main" val="2387211071"/>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59" r:id="rId3"/>
    <p:sldLayoutId id="2147483649" r:id="rId4"/>
    <p:sldLayoutId id="2147483650" r:id="rId5"/>
    <p:sldLayoutId id="2147483660" r:id="rId6"/>
    <p:sldLayoutId id="2147483652" r:id="rId7"/>
    <p:sldLayoutId id="2147483653" r:id="rId8"/>
    <p:sldLayoutId id="2147483655" r:id="rId9"/>
    <p:sldLayoutId id="2147483654" r:id="rId10"/>
    <p:sldLayoutId id="2147483657" r:id="rId11"/>
    <p:sldLayoutId id="2147483663" r:id="rId12"/>
    <p:sldLayoutId id="2147483662" r:id="rId13"/>
    <p:sldLayoutId id="2147483661" r:id="rId14"/>
    <p:sldLayoutId id="2147483658" r:id="rId15"/>
    <p:sldLayoutId id="2147483656" r:id="rId16"/>
  </p:sldLayoutIdLst>
  <p:hf hdr="0"/>
  <p:txStyles>
    <p:title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8164D8C-CB59-4934-871B-9F66CC2CA3C2}"/>
              </a:ext>
            </a:extLst>
          </p:cNvPr>
          <p:cNvSpPr>
            <a:spLocks noGrp="1"/>
          </p:cNvSpPr>
          <p:nvPr>
            <p:ph type="title"/>
          </p:nvPr>
        </p:nvSpPr>
        <p:spPr>
          <a:xfrm>
            <a:off x="960000" y="360000"/>
            <a:ext cx="10560000" cy="1314000"/>
          </a:xfrm>
          <a:prstGeom prst="rect">
            <a:avLst/>
          </a:prstGeom>
        </p:spPr>
        <p:txBody>
          <a:bodyPr vert="horz" lIns="0" tIns="0" rIns="0" bIns="0" rtlCol="0" anchor="b" anchorCtr="0">
            <a:noAutofit/>
          </a:bodyPr>
          <a:lstStyle/>
          <a:p>
            <a:endParaRPr lang="da-DK"/>
          </a:p>
        </p:txBody>
      </p:sp>
      <p:sp>
        <p:nvSpPr>
          <p:cNvPr id="3" name="Pladsholder til tekst 2">
            <a:extLst>
              <a:ext uri="{FF2B5EF4-FFF2-40B4-BE49-F238E27FC236}">
                <a16:creationId xmlns:a16="http://schemas.microsoft.com/office/drawing/2014/main" id="{DF2E75FC-CE4D-4566-BF4B-11E94AEEFA9F}"/>
              </a:ext>
            </a:extLst>
          </p:cNvPr>
          <p:cNvSpPr>
            <a:spLocks noGrp="1"/>
          </p:cNvSpPr>
          <p:nvPr>
            <p:ph type="body" idx="1"/>
          </p:nvPr>
        </p:nvSpPr>
        <p:spPr>
          <a:xfrm>
            <a:off x="960000" y="1980000"/>
            <a:ext cx="10560000" cy="4140000"/>
          </a:xfrm>
          <a:prstGeom prst="rect">
            <a:avLst/>
          </a:prstGeom>
        </p:spPr>
        <p:txBody>
          <a:bodyPr vert="horz" lIns="0" tIns="0" rIns="0" bIns="0" rtlCol="0">
            <a:no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5" name="Pladsholder til sidefod 4">
            <a:extLst>
              <a:ext uri="{FF2B5EF4-FFF2-40B4-BE49-F238E27FC236}">
                <a16:creationId xmlns:a16="http://schemas.microsoft.com/office/drawing/2014/main" id="{2CB0B4A3-850C-437A-BA5C-B5C16D09C769}"/>
              </a:ext>
            </a:extLst>
          </p:cNvPr>
          <p:cNvSpPr>
            <a:spLocks noGrp="1"/>
          </p:cNvSpPr>
          <p:nvPr>
            <p:ph type="ftr" sz="quarter" idx="3"/>
          </p:nvPr>
        </p:nvSpPr>
        <p:spPr>
          <a:xfrm>
            <a:off x="1608000" y="6480000"/>
            <a:ext cx="5400000" cy="180000"/>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da-DK"/>
              <a:t>PowerPoint template 4:3</a:t>
            </a:r>
          </a:p>
        </p:txBody>
      </p:sp>
      <p:sp>
        <p:nvSpPr>
          <p:cNvPr id="6" name="Pladsholder til slidenummer 5">
            <a:extLst>
              <a:ext uri="{FF2B5EF4-FFF2-40B4-BE49-F238E27FC236}">
                <a16:creationId xmlns:a16="http://schemas.microsoft.com/office/drawing/2014/main" id="{75927D54-696A-40B4-820B-658BE4F2AC91}"/>
              </a:ext>
            </a:extLst>
          </p:cNvPr>
          <p:cNvSpPr>
            <a:spLocks noGrp="1"/>
          </p:cNvSpPr>
          <p:nvPr>
            <p:ph type="sldNum" sz="quarter" idx="4"/>
          </p:nvPr>
        </p:nvSpPr>
        <p:spPr>
          <a:xfrm>
            <a:off x="108000" y="6480000"/>
            <a:ext cx="468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865B7C27-3FE4-4A2D-B806-6F5728E302F6}" type="slidenum">
              <a:rPr lang="da-DK" smtClean="0"/>
              <a:pPr/>
              <a:t>‹#›</a:t>
            </a:fld>
            <a:endParaRPr lang="da-DK"/>
          </a:p>
        </p:txBody>
      </p:sp>
      <p:sp>
        <p:nvSpPr>
          <p:cNvPr id="8" name="Pladsholder til dato 7">
            <a:extLst>
              <a:ext uri="{FF2B5EF4-FFF2-40B4-BE49-F238E27FC236}">
                <a16:creationId xmlns:a16="http://schemas.microsoft.com/office/drawing/2014/main" id="{18834146-4217-4D85-A795-60426981F867}"/>
              </a:ext>
            </a:extLst>
          </p:cNvPr>
          <p:cNvSpPr>
            <a:spLocks noGrp="1"/>
          </p:cNvSpPr>
          <p:nvPr>
            <p:ph type="dt" sz="half" idx="2"/>
          </p:nvPr>
        </p:nvSpPr>
        <p:spPr>
          <a:xfrm>
            <a:off x="9720000" y="6480000"/>
            <a:ext cx="1800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r>
              <a:rPr lang="en-US"/>
              <a:t>5 December 2017</a:t>
            </a:r>
            <a:endParaRPr lang="da-DK"/>
          </a:p>
        </p:txBody>
      </p:sp>
    </p:spTree>
    <p:extLst>
      <p:ext uri="{BB962C8B-B14F-4D97-AF65-F5344CB8AC3E}">
        <p14:creationId xmlns:p14="http://schemas.microsoft.com/office/powerpoint/2010/main" val="2387211071"/>
      </p:ext>
    </p:extLst>
  </p:cSld>
  <p:clrMap bg1="lt1" tx1="dk1" bg2="lt2" tx2="dk2" accent1="accent1" accent2="accent2" accent3="accent3" accent4="accent4" accent5="accent5" accent6="accent6" hlink="hlink" folHlink="folHlink"/>
  <p:sldLayoutIdLst>
    <p:sldLayoutId id="2147483667" r:id="rId1"/>
    <p:sldLayoutId id="2147483666" r:id="rId2"/>
  </p:sldLayoutIdLst>
  <p:hf hdr="0"/>
  <p:txStyles>
    <p:title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hyperlink" Target="https://www.espon.eu/programme/projects/espon-2020/applied-research/quality-of-lif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hyperlink" Target="https://www.espon.eu/sites/default/files/attachments/ESPON%20Working%20Paper%2C%20Is%20Our%20Life%20Good%20Enough.pdf" TargetMode="Externa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https://www.espon.eu/quality-lif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mailto:sandra.di.biaggio@espon.eu"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svg"/><Relationship Id="rId4" Type="http://schemas.openxmlformats.org/officeDocument/2006/relationships/image" Target="../media/image16.emf"/><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69F3021-D7F7-488D-AED7-94ACB89FA136}"/>
              </a:ext>
            </a:extLst>
          </p:cNvPr>
          <p:cNvSpPr>
            <a:spLocks noGrp="1"/>
          </p:cNvSpPr>
          <p:nvPr>
            <p:ph type="ctrTitle"/>
          </p:nvPr>
        </p:nvSpPr>
        <p:spPr>
          <a:xfrm>
            <a:off x="1079999" y="1691999"/>
            <a:ext cx="9925458" cy="2376000"/>
          </a:xfrm>
        </p:spPr>
        <p:txBody>
          <a:bodyPr anchor="ctr"/>
          <a:lstStyle/>
          <a:p>
            <a:pPr algn="ctr"/>
            <a:r>
              <a:rPr lang="en-US" sz="3500" dirty="0">
                <a:solidFill>
                  <a:srgbClr val="F48120"/>
                </a:solidFill>
              </a:rPr>
              <a:t>Annual Conference 2021</a:t>
            </a:r>
            <a:br>
              <a:rPr lang="en-US" sz="3500" dirty="0">
                <a:solidFill>
                  <a:srgbClr val="F48120"/>
                </a:solidFill>
              </a:rPr>
            </a:br>
            <a:r>
              <a:rPr lang="en-US" sz="3500" dirty="0">
                <a:solidFill>
                  <a:srgbClr val="F48120"/>
                </a:solidFill>
              </a:rPr>
              <a:t>Spatial planning for a better quality of life:</a:t>
            </a:r>
            <a:br>
              <a:rPr lang="en-US" sz="3500" dirty="0">
                <a:solidFill>
                  <a:srgbClr val="F48120"/>
                </a:solidFill>
              </a:rPr>
            </a:br>
            <a:r>
              <a:rPr lang="en-US" sz="3500" dirty="0">
                <a:solidFill>
                  <a:srgbClr val="F48120"/>
                </a:solidFill>
              </a:rPr>
              <a:t>How can the quality of life in urban and rural areas be strengthened?</a:t>
            </a:r>
          </a:p>
        </p:txBody>
      </p:sp>
      <p:sp>
        <p:nvSpPr>
          <p:cNvPr id="7" name="Pladsholder til tekst 6">
            <a:extLst>
              <a:ext uri="{FF2B5EF4-FFF2-40B4-BE49-F238E27FC236}">
                <a16:creationId xmlns:a16="http://schemas.microsoft.com/office/drawing/2014/main" id="{EE4704A5-4D50-486F-B278-E4E28226A8E6}"/>
              </a:ext>
            </a:extLst>
          </p:cNvPr>
          <p:cNvSpPr>
            <a:spLocks noGrp="1"/>
          </p:cNvSpPr>
          <p:nvPr>
            <p:ph type="body" sz="quarter" idx="15"/>
          </p:nvPr>
        </p:nvSpPr>
        <p:spPr>
          <a:xfrm>
            <a:off x="1079999" y="5400000"/>
            <a:ext cx="7380001" cy="1080000"/>
          </a:xfrm>
        </p:spPr>
        <p:txBody>
          <a:bodyPr/>
          <a:lstStyle/>
          <a:p>
            <a:r>
              <a:rPr lang="da-DK" dirty="0">
                <a:solidFill>
                  <a:srgbClr val="F48120"/>
                </a:solidFill>
              </a:rPr>
              <a:t>Luxemblourg, 10 November</a:t>
            </a:r>
            <a:r>
              <a:rPr lang="da-DK" sz="1600" b="0" dirty="0">
                <a:solidFill>
                  <a:srgbClr val="F48120"/>
                </a:solidFill>
              </a:rPr>
              <a:t> 2021</a:t>
            </a:r>
          </a:p>
          <a:p>
            <a:endParaRPr lang="da-DK" dirty="0">
              <a:solidFill>
                <a:srgbClr val="F48120"/>
              </a:solidFill>
            </a:endParaRPr>
          </a:p>
        </p:txBody>
      </p:sp>
      <p:sp>
        <p:nvSpPr>
          <p:cNvPr id="4" name="Subtitle 3">
            <a:extLst>
              <a:ext uri="{FF2B5EF4-FFF2-40B4-BE49-F238E27FC236}">
                <a16:creationId xmlns:a16="http://schemas.microsoft.com/office/drawing/2014/main" id="{3C0A6CE5-5CD9-4E9C-95DA-751FF6D50DA3}"/>
              </a:ext>
            </a:extLst>
          </p:cNvPr>
          <p:cNvSpPr>
            <a:spLocks noGrp="1"/>
          </p:cNvSpPr>
          <p:nvPr>
            <p:ph type="subTitle" idx="1"/>
          </p:nvPr>
        </p:nvSpPr>
        <p:spPr>
          <a:xfrm>
            <a:off x="1177290" y="4140000"/>
            <a:ext cx="7282710" cy="1260000"/>
          </a:xfrm>
        </p:spPr>
        <p:txBody>
          <a:bodyPr/>
          <a:lstStyle/>
          <a:p>
            <a:endParaRPr lang="en-GB" dirty="0">
              <a:cs typeface="Arial"/>
            </a:endParaRPr>
          </a:p>
          <a:p>
            <a:r>
              <a:rPr lang="en-US" dirty="0">
                <a:cs typeface="Arial"/>
              </a:rPr>
              <a:t>Spatial Planning and Quality of Life</a:t>
            </a:r>
            <a:endParaRPr lang="en-GB" dirty="0"/>
          </a:p>
        </p:txBody>
      </p:sp>
    </p:spTree>
    <p:extLst>
      <p:ext uri="{BB962C8B-B14F-4D97-AF65-F5344CB8AC3E}">
        <p14:creationId xmlns:p14="http://schemas.microsoft.com/office/powerpoint/2010/main" val="67701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10</a:t>
            </a:fld>
            <a:endParaRPr lang="da-DK"/>
          </a:p>
        </p:txBody>
      </p:sp>
      <p:sp>
        <p:nvSpPr>
          <p:cNvPr id="14" name="Title 16">
            <a:extLst>
              <a:ext uri="{FF2B5EF4-FFF2-40B4-BE49-F238E27FC236}">
                <a16:creationId xmlns:a16="http://schemas.microsoft.com/office/drawing/2014/main" id="{2F040906-C812-48DF-8621-C8CF8B26DB0B}"/>
              </a:ext>
            </a:extLst>
          </p:cNvPr>
          <p:cNvSpPr txBox="1">
            <a:spLocks/>
          </p:cNvSpPr>
          <p:nvPr/>
        </p:nvSpPr>
        <p:spPr>
          <a:xfrm>
            <a:off x="909170" y="633799"/>
            <a:ext cx="9578489"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r>
              <a:rPr lang="en-GB" sz="4000" dirty="0"/>
              <a:t>Territorial Quality of Life </a:t>
            </a:r>
            <a:r>
              <a:rPr lang="en-US" sz="4000" b="1" dirty="0">
                <a:solidFill>
                  <a:schemeClr val="accent2"/>
                </a:solidFill>
                <a:ea typeface="Times New Roman" panose="02020603050405020304" pitchFamily="18" charset="0"/>
              </a:rPr>
              <a:t>// Dashboard</a:t>
            </a:r>
          </a:p>
          <a:p>
            <a:endParaRPr lang="en-GB" dirty="0"/>
          </a:p>
        </p:txBody>
      </p:sp>
      <p:pic>
        <p:nvPicPr>
          <p:cNvPr id="6" name="Picture 5">
            <a:extLst>
              <a:ext uri="{FF2B5EF4-FFF2-40B4-BE49-F238E27FC236}">
                <a16:creationId xmlns:a16="http://schemas.microsoft.com/office/drawing/2014/main" id="{B9A2F12B-0D14-4979-831C-73EA0235591B}"/>
              </a:ext>
            </a:extLst>
          </p:cNvPr>
          <p:cNvPicPr>
            <a:picLocks noChangeAspect="1"/>
          </p:cNvPicPr>
          <p:nvPr/>
        </p:nvPicPr>
        <p:blipFill rotWithShape="1">
          <a:blip r:embed="rId3"/>
          <a:srcRect l="4059" t="38752" r="30127" b="52046"/>
          <a:stretch/>
        </p:blipFill>
        <p:spPr>
          <a:xfrm>
            <a:off x="1886379" y="1051650"/>
            <a:ext cx="8934450" cy="622313"/>
          </a:xfrm>
          <a:prstGeom prst="rect">
            <a:avLst/>
          </a:prstGeom>
        </p:spPr>
      </p:pic>
      <p:pic>
        <p:nvPicPr>
          <p:cNvPr id="9" name="Picture 8" descr="Timeline&#10;&#10;Description automatically generated">
            <a:extLst>
              <a:ext uri="{FF2B5EF4-FFF2-40B4-BE49-F238E27FC236}">
                <a16:creationId xmlns:a16="http://schemas.microsoft.com/office/drawing/2014/main" id="{7826725B-DDD7-4FA5-BDA7-C7B95BC868C3}"/>
              </a:ext>
            </a:extLst>
          </p:cNvPr>
          <p:cNvPicPr>
            <a:picLocks noChangeAspect="1"/>
          </p:cNvPicPr>
          <p:nvPr/>
        </p:nvPicPr>
        <p:blipFill rotWithShape="1">
          <a:blip r:embed="rId4"/>
          <a:srcRect l="21047" t="28368" r="22970" b="3987"/>
          <a:stretch/>
        </p:blipFill>
        <p:spPr bwMode="auto">
          <a:xfrm>
            <a:off x="1703070" y="1885279"/>
            <a:ext cx="9875520" cy="4594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85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3">
            <a:extLst>
              <a:ext uri="{FF2B5EF4-FFF2-40B4-BE49-F238E27FC236}">
                <a16:creationId xmlns:a16="http://schemas.microsoft.com/office/drawing/2014/main" id="{C0FB8F9B-A160-478E-A21A-A389D91C726A}"/>
              </a:ext>
            </a:extLst>
          </p:cNvPr>
          <p:cNvSpPr/>
          <p:nvPr/>
        </p:nvSpPr>
        <p:spPr>
          <a:xfrm>
            <a:off x="7554831" y="2208373"/>
            <a:ext cx="868681" cy="1527458"/>
          </a:xfrm>
          <a:prstGeom prst="rightArrow">
            <a:avLst>
              <a:gd name="adj1" fmla="val 60546"/>
              <a:gd name="adj2" fmla="val 699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11</a:t>
            </a:fld>
            <a:endParaRPr lang="da-DK"/>
          </a:p>
        </p:txBody>
      </p:sp>
      <p:sp>
        <p:nvSpPr>
          <p:cNvPr id="14" name="Title 16">
            <a:extLst>
              <a:ext uri="{FF2B5EF4-FFF2-40B4-BE49-F238E27FC236}">
                <a16:creationId xmlns:a16="http://schemas.microsoft.com/office/drawing/2014/main" id="{2F040906-C812-48DF-8621-C8CF8B26DB0B}"/>
              </a:ext>
            </a:extLst>
          </p:cNvPr>
          <p:cNvSpPr txBox="1">
            <a:spLocks/>
          </p:cNvSpPr>
          <p:nvPr/>
        </p:nvSpPr>
        <p:spPr>
          <a:xfrm>
            <a:off x="772010" y="821975"/>
            <a:ext cx="1141999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gn="l"/>
            <a:r>
              <a:rPr lang="en-US" sz="4000" dirty="0"/>
              <a:t>How to measure quality of life in practice?</a:t>
            </a:r>
          </a:p>
        </p:txBody>
      </p:sp>
      <p:sp>
        <p:nvSpPr>
          <p:cNvPr id="16" name="Right Arrow 3">
            <a:extLst>
              <a:ext uri="{FF2B5EF4-FFF2-40B4-BE49-F238E27FC236}">
                <a16:creationId xmlns:a16="http://schemas.microsoft.com/office/drawing/2014/main" id="{1F234442-E626-48EE-8B28-0670BEFF6ADC}"/>
              </a:ext>
            </a:extLst>
          </p:cNvPr>
          <p:cNvSpPr/>
          <p:nvPr/>
        </p:nvSpPr>
        <p:spPr>
          <a:xfrm>
            <a:off x="3513592" y="2111797"/>
            <a:ext cx="868681" cy="1527458"/>
          </a:xfrm>
          <a:prstGeom prst="rightArrow">
            <a:avLst>
              <a:gd name="adj1" fmla="val 60546"/>
              <a:gd name="adj2" fmla="val 699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017E1439-FED7-40C0-9D69-D5D41B20C817}"/>
              </a:ext>
            </a:extLst>
          </p:cNvPr>
          <p:cNvSpPr/>
          <p:nvPr/>
        </p:nvSpPr>
        <p:spPr>
          <a:xfrm>
            <a:off x="703994" y="2111797"/>
            <a:ext cx="2880000" cy="152745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8" name="Rectangle 17">
            <a:extLst>
              <a:ext uri="{FF2B5EF4-FFF2-40B4-BE49-F238E27FC236}">
                <a16:creationId xmlns:a16="http://schemas.microsoft.com/office/drawing/2014/main" id="{F8342E94-A7AB-405F-AD61-032D393B7084}"/>
              </a:ext>
            </a:extLst>
          </p:cNvPr>
          <p:cNvSpPr/>
          <p:nvPr/>
        </p:nvSpPr>
        <p:spPr>
          <a:xfrm>
            <a:off x="4732887" y="2111797"/>
            <a:ext cx="2880000" cy="152745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685AB355-4FDE-43A7-B4C2-4E6C595DAFC1}"/>
              </a:ext>
            </a:extLst>
          </p:cNvPr>
          <p:cNvSpPr/>
          <p:nvPr/>
        </p:nvSpPr>
        <p:spPr>
          <a:xfrm>
            <a:off x="8791372" y="2111797"/>
            <a:ext cx="2880000" cy="152745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20" name="TextBox 19">
            <a:extLst>
              <a:ext uri="{FF2B5EF4-FFF2-40B4-BE49-F238E27FC236}">
                <a16:creationId xmlns:a16="http://schemas.microsoft.com/office/drawing/2014/main" id="{DA726E14-FE5F-4DE5-8E3A-2E10235D38B2}"/>
              </a:ext>
            </a:extLst>
          </p:cNvPr>
          <p:cNvSpPr txBox="1"/>
          <p:nvPr/>
        </p:nvSpPr>
        <p:spPr>
          <a:xfrm>
            <a:off x="696375" y="2725944"/>
            <a:ext cx="2817217" cy="769441"/>
          </a:xfrm>
          <a:prstGeom prst="rect">
            <a:avLst/>
          </a:prstGeom>
          <a:noFill/>
        </p:spPr>
        <p:txBody>
          <a:bodyPr wrap="square" rtlCol="0" anchor="ctr" anchorCtr="0">
            <a:spAutoFit/>
          </a:bodyPr>
          <a:lstStyle/>
          <a:p>
            <a:pPr algn="ctr"/>
            <a:r>
              <a:rPr lang="en-US" sz="2000" b="1">
                <a:solidFill>
                  <a:schemeClr val="bg1"/>
                </a:solidFill>
                <a:cs typeface="Poppins" pitchFamily="2" charset="77"/>
              </a:rPr>
              <a:t>Engage with citizens </a:t>
            </a:r>
          </a:p>
          <a:p>
            <a:pPr algn="ctr"/>
            <a:endParaRPr lang="en-US" sz="2400" b="1">
              <a:solidFill>
                <a:schemeClr val="bg1"/>
              </a:solidFill>
              <a:ea typeface="League Spartan" charset="0"/>
              <a:cs typeface="Poppins" pitchFamily="2" charset="77"/>
            </a:endParaRPr>
          </a:p>
        </p:txBody>
      </p:sp>
      <p:sp>
        <p:nvSpPr>
          <p:cNvPr id="21" name="TextBox 20">
            <a:extLst>
              <a:ext uri="{FF2B5EF4-FFF2-40B4-BE49-F238E27FC236}">
                <a16:creationId xmlns:a16="http://schemas.microsoft.com/office/drawing/2014/main" id="{46589153-99E9-45EF-95F0-770762DA874E}"/>
              </a:ext>
            </a:extLst>
          </p:cNvPr>
          <p:cNvSpPr txBox="1"/>
          <p:nvPr/>
        </p:nvSpPr>
        <p:spPr>
          <a:xfrm>
            <a:off x="5072027" y="2367690"/>
            <a:ext cx="2265364" cy="1015663"/>
          </a:xfrm>
          <a:prstGeom prst="rect">
            <a:avLst/>
          </a:prstGeom>
          <a:noFill/>
        </p:spPr>
        <p:txBody>
          <a:bodyPr wrap="none" rtlCol="0" anchor="ctr" anchorCtr="0">
            <a:spAutoFit/>
          </a:bodyPr>
          <a:lstStyle/>
          <a:p>
            <a:pPr algn="ctr"/>
            <a:r>
              <a:rPr lang="en-US" sz="2000" b="1">
                <a:solidFill>
                  <a:schemeClr val="bg1"/>
                </a:solidFill>
                <a:ea typeface="League Spartan" charset="0"/>
                <a:cs typeface="Poppins" pitchFamily="2" charset="77"/>
              </a:rPr>
              <a:t>Collect people’s </a:t>
            </a:r>
          </a:p>
          <a:p>
            <a:pPr algn="ctr"/>
            <a:r>
              <a:rPr lang="en-US" sz="2000" b="1">
                <a:solidFill>
                  <a:schemeClr val="bg1"/>
                </a:solidFill>
                <a:ea typeface="League Spartan" charset="0"/>
                <a:cs typeface="Poppins" pitchFamily="2" charset="77"/>
              </a:rPr>
              <a:t>experiences and </a:t>
            </a:r>
          </a:p>
          <a:p>
            <a:pPr algn="ctr"/>
            <a:r>
              <a:rPr lang="en-US" sz="2000" b="1">
                <a:solidFill>
                  <a:schemeClr val="bg1"/>
                </a:solidFill>
                <a:ea typeface="League Spartan" charset="0"/>
                <a:cs typeface="Poppins" pitchFamily="2" charset="77"/>
              </a:rPr>
              <a:t>perceptions </a:t>
            </a:r>
          </a:p>
        </p:txBody>
      </p:sp>
      <p:sp>
        <p:nvSpPr>
          <p:cNvPr id="22" name="TextBox 21">
            <a:extLst>
              <a:ext uri="{FF2B5EF4-FFF2-40B4-BE49-F238E27FC236}">
                <a16:creationId xmlns:a16="http://schemas.microsoft.com/office/drawing/2014/main" id="{FB53BF2D-0105-4AB8-BFDC-E7C2EE1D447A}"/>
              </a:ext>
            </a:extLst>
          </p:cNvPr>
          <p:cNvSpPr txBox="1"/>
          <p:nvPr/>
        </p:nvSpPr>
        <p:spPr>
          <a:xfrm>
            <a:off x="9390132" y="2192705"/>
            <a:ext cx="1682480" cy="1323439"/>
          </a:xfrm>
          <a:prstGeom prst="rect">
            <a:avLst/>
          </a:prstGeom>
          <a:noFill/>
        </p:spPr>
        <p:txBody>
          <a:bodyPr wrap="square" lIns="91440" tIns="45720" rIns="91440" bIns="45720" rtlCol="0" anchor="ctr" anchorCtr="0">
            <a:spAutoFit/>
          </a:bodyPr>
          <a:lstStyle>
            <a:defPPr>
              <a:defRPr lang="da-DK"/>
            </a:defPPr>
            <a:lvl1pPr algn="ctr">
              <a:defRPr sz="2400" b="1">
                <a:solidFill>
                  <a:schemeClr val="bg1"/>
                </a:solidFill>
                <a:ea typeface="League Spartan" charset="0"/>
                <a:cs typeface="Poppins" pitchFamily="2" charset="77"/>
              </a:defRPr>
            </a:lvl1pPr>
          </a:lstStyle>
          <a:p>
            <a:r>
              <a:rPr lang="en-US" sz="2000">
                <a:cs typeface="Poppins"/>
              </a:rPr>
              <a:t>Process, </a:t>
            </a:r>
            <a:r>
              <a:rPr lang="en-US" sz="2000" err="1">
                <a:cs typeface="Poppins"/>
              </a:rPr>
              <a:t>analyse</a:t>
            </a:r>
            <a:r>
              <a:rPr lang="en-US" sz="2000">
                <a:cs typeface="Poppins"/>
              </a:rPr>
              <a:t> and discuss </a:t>
            </a:r>
            <a:endParaRPr lang="en-US" sz="2000"/>
          </a:p>
          <a:p>
            <a:r>
              <a:rPr lang="en-US" sz="2000">
                <a:cs typeface="Poppins"/>
              </a:rPr>
              <a:t>results</a:t>
            </a:r>
          </a:p>
        </p:txBody>
      </p:sp>
      <p:sp>
        <p:nvSpPr>
          <p:cNvPr id="25" name="TextBox 24">
            <a:extLst>
              <a:ext uri="{FF2B5EF4-FFF2-40B4-BE49-F238E27FC236}">
                <a16:creationId xmlns:a16="http://schemas.microsoft.com/office/drawing/2014/main" id="{85329E60-D558-4E10-88BD-729E2E658A20}"/>
              </a:ext>
            </a:extLst>
          </p:cNvPr>
          <p:cNvSpPr txBox="1"/>
          <p:nvPr/>
        </p:nvSpPr>
        <p:spPr>
          <a:xfrm>
            <a:off x="696375" y="4045775"/>
            <a:ext cx="2817217" cy="1400383"/>
          </a:xfrm>
          <a:prstGeom prst="rect">
            <a:avLst/>
          </a:prstGeom>
          <a:noFill/>
        </p:spPr>
        <p:txBody>
          <a:bodyPr wrap="square">
            <a:spAutoFit/>
          </a:bodyPr>
          <a:lstStyle>
            <a:defPPr>
              <a:defRPr lang="da-DK"/>
            </a:defPPr>
            <a:lvl1pPr marL="285750" indent="-285750">
              <a:buClr>
                <a:srgbClr val="000000"/>
              </a:buClr>
              <a:buSzPts val="1100"/>
              <a:buFont typeface="Arial" panose="020B0604020202020204" pitchFamily="34" charset="0"/>
              <a:buChar char="•"/>
              <a:defRPr>
                <a:ea typeface="Roboto"/>
                <a:cs typeface="Roboto"/>
              </a:defRPr>
            </a:lvl1pPr>
          </a:lstStyle>
          <a:p>
            <a:pPr marL="285750" indent="-285750">
              <a:buClr>
                <a:srgbClr val="000000"/>
              </a:buClr>
              <a:buSzPts val="1100"/>
              <a:buFont typeface="Arial" panose="020B0604020202020204" pitchFamily="34" charset="0"/>
              <a:buChar char="•"/>
            </a:pPr>
            <a:r>
              <a:rPr lang="en-US" sz="1700">
                <a:sym typeface="Roboto"/>
              </a:rPr>
              <a:t>Living lab focus groups</a:t>
            </a:r>
          </a:p>
          <a:p>
            <a:pPr marL="285750" indent="-285750">
              <a:buClr>
                <a:srgbClr val="000000"/>
              </a:buClr>
              <a:buSzPts val="1100"/>
              <a:buFont typeface="Arial" panose="020B0604020202020204" pitchFamily="34" charset="0"/>
              <a:buChar char="•"/>
            </a:pPr>
            <a:endParaRPr lang="en-US" sz="1700">
              <a:ea typeface="Roboto"/>
              <a:cs typeface="Roboto"/>
              <a:sym typeface="Roboto"/>
            </a:endParaRPr>
          </a:p>
          <a:p>
            <a:pPr marL="285750" indent="-285750">
              <a:buClr>
                <a:srgbClr val="000000"/>
              </a:buClr>
              <a:buSzPts val="1100"/>
              <a:buFont typeface="Arial" panose="020B0604020202020204" pitchFamily="34" charset="0"/>
              <a:buChar char="•"/>
            </a:pPr>
            <a:r>
              <a:rPr lang="en-US" sz="1700">
                <a:ea typeface="Roboto"/>
                <a:cs typeface="Roboto"/>
                <a:sym typeface="Roboto"/>
              </a:rPr>
              <a:t>Digital photo contest</a:t>
            </a:r>
          </a:p>
          <a:p>
            <a:pPr marL="285750" indent="-285750">
              <a:buClr>
                <a:srgbClr val="000000"/>
              </a:buClr>
              <a:buSzPts val="1100"/>
              <a:buFont typeface="Arial" panose="020B0604020202020204" pitchFamily="34" charset="0"/>
              <a:buChar char="•"/>
            </a:pPr>
            <a:endParaRPr lang="en-US" sz="1700">
              <a:ea typeface="Roboto"/>
              <a:cs typeface="Roboto"/>
              <a:sym typeface="Roboto"/>
            </a:endParaRPr>
          </a:p>
          <a:p>
            <a:pPr marL="285750" indent="-285750">
              <a:buClr>
                <a:srgbClr val="000000"/>
              </a:buClr>
              <a:buSzPts val="1100"/>
              <a:buFont typeface="Arial" panose="020B0604020202020204" pitchFamily="34" charset="0"/>
              <a:buChar char="•"/>
            </a:pPr>
            <a:r>
              <a:rPr lang="en-US" sz="1700">
                <a:ea typeface="Roboto"/>
                <a:cs typeface="Roboto"/>
                <a:sym typeface="Roboto"/>
              </a:rPr>
              <a:t>Qualitative survey app</a:t>
            </a:r>
          </a:p>
        </p:txBody>
      </p:sp>
      <p:sp>
        <p:nvSpPr>
          <p:cNvPr id="28" name="TextBox 27">
            <a:extLst>
              <a:ext uri="{FF2B5EF4-FFF2-40B4-BE49-F238E27FC236}">
                <a16:creationId xmlns:a16="http://schemas.microsoft.com/office/drawing/2014/main" id="{27EE76DA-FF0F-4DFD-A459-F7B2248B9848}"/>
              </a:ext>
            </a:extLst>
          </p:cNvPr>
          <p:cNvSpPr txBox="1"/>
          <p:nvPr/>
        </p:nvSpPr>
        <p:spPr>
          <a:xfrm>
            <a:off x="4617676" y="3974468"/>
            <a:ext cx="3069611" cy="2970044"/>
          </a:xfrm>
          <a:prstGeom prst="rect">
            <a:avLst/>
          </a:prstGeom>
          <a:noFill/>
        </p:spPr>
        <p:txBody>
          <a:bodyPr wrap="square">
            <a:spAutoFit/>
          </a:bodyPr>
          <a:lstStyle/>
          <a:p>
            <a:pPr marL="285750" indent="-285750">
              <a:buClr>
                <a:srgbClr val="000000"/>
              </a:buClr>
              <a:buSzPts val="1100"/>
              <a:buFont typeface="Arial" panose="020B0604020202020204" pitchFamily="34" charset="0"/>
              <a:buChar char="•"/>
            </a:pPr>
            <a:r>
              <a:rPr lang="en-US" sz="1700">
                <a:ea typeface="Roboto"/>
                <a:cs typeface="Roboto"/>
                <a:sym typeface="Roboto"/>
              </a:rPr>
              <a:t>Small groups discussions</a:t>
            </a:r>
          </a:p>
          <a:p>
            <a:pPr marL="285750" indent="-285750">
              <a:buClr>
                <a:srgbClr val="000000"/>
              </a:buClr>
              <a:buSzPts val="1100"/>
              <a:buFont typeface="Arial" panose="020B0604020202020204" pitchFamily="34" charset="0"/>
              <a:buChar char="•"/>
            </a:pPr>
            <a:endParaRPr lang="en-US" sz="1700">
              <a:ea typeface="Roboto"/>
              <a:cs typeface="Roboto"/>
              <a:sym typeface="Roboto"/>
            </a:endParaRPr>
          </a:p>
          <a:p>
            <a:pPr marL="285750" indent="-285750">
              <a:buClr>
                <a:srgbClr val="000000"/>
              </a:buClr>
              <a:buSzPts val="1100"/>
              <a:buFont typeface="Arial" panose="020B0604020202020204" pitchFamily="34" charset="0"/>
              <a:buChar char="•"/>
            </a:pPr>
            <a:r>
              <a:rPr lang="en-US" sz="1700">
                <a:ea typeface="Roboto"/>
                <a:cs typeface="Roboto"/>
                <a:sym typeface="Roboto"/>
              </a:rPr>
              <a:t>Collect photos, indicating distinctive features of living in the cross-border area</a:t>
            </a:r>
          </a:p>
          <a:p>
            <a:pPr marL="285750" indent="-285750">
              <a:buClr>
                <a:srgbClr val="000000"/>
              </a:buClr>
              <a:buSzPts val="1100"/>
              <a:buFont typeface="Arial" panose="020B0604020202020204" pitchFamily="34" charset="0"/>
              <a:buChar char="•"/>
            </a:pPr>
            <a:endParaRPr lang="en-US" sz="1700">
              <a:ea typeface="Roboto"/>
              <a:cs typeface="Roboto"/>
              <a:sym typeface="Roboto"/>
            </a:endParaRPr>
          </a:p>
          <a:p>
            <a:pPr marL="285750" indent="-285750">
              <a:buClr>
                <a:srgbClr val="000000"/>
              </a:buClr>
              <a:buSzPts val="1100"/>
              <a:buFont typeface="Arial" panose="020B0604020202020204" pitchFamily="34" charset="0"/>
              <a:buChar char="•"/>
            </a:pPr>
            <a:r>
              <a:rPr lang="en-US" sz="1700">
                <a:ea typeface="Roboto"/>
                <a:cs typeface="Roboto"/>
                <a:sym typeface="Roboto"/>
              </a:rPr>
              <a:t>Identify the best and worst aspects of living in the area and explaining why </a:t>
            </a:r>
          </a:p>
          <a:p>
            <a:pPr marL="285750" indent="-285750">
              <a:buClr>
                <a:srgbClr val="000000"/>
              </a:buClr>
              <a:buSzPts val="1100"/>
              <a:buFont typeface="Arial" panose="020B0604020202020204" pitchFamily="34" charset="0"/>
              <a:buChar char="•"/>
            </a:pPr>
            <a:endParaRPr lang="en-US" sz="1700">
              <a:ea typeface="Roboto"/>
              <a:cs typeface="Roboto"/>
              <a:sym typeface="Roboto"/>
            </a:endParaRPr>
          </a:p>
          <a:p>
            <a:pPr marL="285750" indent="-285750">
              <a:buClr>
                <a:srgbClr val="000000"/>
              </a:buClr>
              <a:buSzPts val="1100"/>
              <a:buFont typeface="Arial" panose="020B0604020202020204" pitchFamily="34" charset="0"/>
              <a:buChar char="•"/>
            </a:pPr>
            <a:endParaRPr lang="en-US" sz="1700">
              <a:ea typeface="Roboto"/>
              <a:cs typeface="Roboto"/>
              <a:sym typeface="Roboto"/>
            </a:endParaRPr>
          </a:p>
        </p:txBody>
      </p:sp>
      <p:sp>
        <p:nvSpPr>
          <p:cNvPr id="37" name="TextBox 36">
            <a:extLst>
              <a:ext uri="{FF2B5EF4-FFF2-40B4-BE49-F238E27FC236}">
                <a16:creationId xmlns:a16="http://schemas.microsoft.com/office/drawing/2014/main" id="{2558DA07-B5BE-4780-AF53-4F015DD65D7A}"/>
              </a:ext>
            </a:extLst>
          </p:cNvPr>
          <p:cNvSpPr txBox="1"/>
          <p:nvPr/>
        </p:nvSpPr>
        <p:spPr>
          <a:xfrm>
            <a:off x="8791371" y="3974468"/>
            <a:ext cx="2880001" cy="2446824"/>
          </a:xfrm>
          <a:prstGeom prst="rect">
            <a:avLst/>
          </a:prstGeom>
          <a:noFill/>
        </p:spPr>
        <p:txBody>
          <a:bodyPr wrap="square">
            <a:spAutoFit/>
          </a:bodyPr>
          <a:lstStyle/>
          <a:p>
            <a:pPr marL="285750" indent="-285750">
              <a:buClr>
                <a:srgbClr val="000000"/>
              </a:buClr>
              <a:buSzPts val="1100"/>
              <a:buFont typeface="Arial" panose="020B0604020202020204" pitchFamily="34" charset="0"/>
              <a:buChar char="•"/>
            </a:pPr>
            <a:r>
              <a:rPr lang="en-US" sz="1700">
                <a:ea typeface="Roboto"/>
                <a:cs typeface="Roboto"/>
                <a:sym typeface="Roboto"/>
              </a:rPr>
              <a:t>Weigh the indicators in the dashboard tool, produce composite indexes that better reflect the QoL priorities of the people</a:t>
            </a:r>
          </a:p>
          <a:p>
            <a:pPr marL="285750" indent="-285750">
              <a:buClr>
                <a:srgbClr val="000000"/>
              </a:buClr>
              <a:buSzPts val="1100"/>
              <a:buFont typeface="Arial" panose="020B0604020202020204" pitchFamily="34" charset="0"/>
              <a:buChar char="•"/>
            </a:pPr>
            <a:endParaRPr lang="en-US" sz="1700">
              <a:ea typeface="Roboto"/>
              <a:cs typeface="Roboto"/>
              <a:sym typeface="Roboto"/>
            </a:endParaRPr>
          </a:p>
          <a:p>
            <a:pPr marL="285750" indent="-285750">
              <a:buClr>
                <a:srgbClr val="000000"/>
              </a:buClr>
              <a:buSzPts val="1100"/>
              <a:buFont typeface="Arial" panose="020B0604020202020204" pitchFamily="34" charset="0"/>
              <a:buChar char="•"/>
            </a:pPr>
            <a:r>
              <a:rPr lang="en-US" sz="1700">
                <a:ea typeface="Roboto"/>
                <a:cs typeface="Roboto"/>
                <a:sym typeface="Roboto"/>
              </a:rPr>
              <a:t>Guide the policy making process</a:t>
            </a:r>
          </a:p>
        </p:txBody>
      </p:sp>
    </p:spTree>
    <p:extLst>
      <p:ext uri="{BB962C8B-B14F-4D97-AF65-F5344CB8AC3E}">
        <p14:creationId xmlns:p14="http://schemas.microsoft.com/office/powerpoint/2010/main" val="177244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628C16-0012-421A-9BFB-BAC175104717}"/>
              </a:ext>
            </a:extLst>
          </p:cNvPr>
          <p:cNvSpPr/>
          <p:nvPr/>
        </p:nvSpPr>
        <p:spPr>
          <a:xfrm>
            <a:off x="905274" y="2972601"/>
            <a:ext cx="3832647" cy="3202086"/>
          </a:xfrm>
          <a:prstGeom prst="rect">
            <a:avLst/>
          </a:prstGeom>
          <a:solidFill>
            <a:schemeClr val="accent3">
              <a:lumMod val="20000"/>
              <a:lumOff val="80000"/>
              <a:alpha val="38000"/>
            </a:schemeClr>
          </a:solidFill>
          <a:ln>
            <a:noFill/>
          </a:ln>
        </p:spPr>
        <p:txBody>
          <a:bodyPr spcFirstLastPara="1" wrap="square" lIns="182875" tIns="91425" rIns="91425" bIns="91425" anchor="ctr" anchorCtr="0">
            <a:noAutofit/>
          </a:bodyPr>
          <a:lstStyle/>
          <a:p>
            <a:pPr>
              <a:buClr>
                <a:srgbClr val="000000"/>
              </a:buClr>
              <a:buSzPts val="1100"/>
            </a:pPr>
            <a:endParaRPr lang="en-GB" sz="1600">
              <a:solidFill>
                <a:schemeClr val="bg2">
                  <a:lumMod val="50000"/>
                </a:schemeClr>
              </a:solidFill>
              <a:ea typeface="Roboto"/>
            </a:endParaRPr>
          </a:p>
        </p:txBody>
      </p:sp>
      <p:pic>
        <p:nvPicPr>
          <p:cNvPr id="7" name="Immagine 50">
            <a:extLst>
              <a:ext uri="{FF2B5EF4-FFF2-40B4-BE49-F238E27FC236}">
                <a16:creationId xmlns:a16="http://schemas.microsoft.com/office/drawing/2014/main" id="{38C5935E-A458-40BA-BCC8-24AB74D36F96}"/>
              </a:ext>
            </a:extLst>
          </p:cNvPr>
          <p:cNvPicPr/>
          <p:nvPr/>
        </p:nvPicPr>
        <p:blipFill>
          <a:blip r:embed="rId3"/>
          <a:stretch>
            <a:fillRect/>
          </a:stretch>
        </p:blipFill>
        <p:spPr>
          <a:xfrm>
            <a:off x="4850425" y="2482357"/>
            <a:ext cx="7271331" cy="3692330"/>
          </a:xfrm>
          <a:prstGeom prst="rect">
            <a:avLst/>
          </a:prstGeom>
        </p:spPr>
      </p:pic>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12</a:t>
            </a:fld>
            <a:endParaRPr lang="da-DK"/>
          </a:p>
        </p:txBody>
      </p:sp>
      <p:sp>
        <p:nvSpPr>
          <p:cNvPr id="10" name="Slide Number Placeholder 3">
            <a:extLst>
              <a:ext uri="{FF2B5EF4-FFF2-40B4-BE49-F238E27FC236}">
                <a16:creationId xmlns:a16="http://schemas.microsoft.com/office/drawing/2014/main" id="{BCDF3EDA-8B7F-44A7-8BF4-E8C783040A91}"/>
              </a:ext>
            </a:extLst>
          </p:cNvPr>
          <p:cNvSpPr txBox="1">
            <a:spLocks/>
          </p:cNvSpPr>
          <p:nvPr/>
        </p:nvSpPr>
        <p:spPr>
          <a:xfrm>
            <a:off x="81000" y="6480000"/>
            <a:ext cx="351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4" name="Title 16">
            <a:extLst>
              <a:ext uri="{FF2B5EF4-FFF2-40B4-BE49-F238E27FC236}">
                <a16:creationId xmlns:a16="http://schemas.microsoft.com/office/drawing/2014/main" id="{2F040906-C812-48DF-8621-C8CF8B26DB0B}"/>
              </a:ext>
            </a:extLst>
          </p:cNvPr>
          <p:cNvSpPr txBox="1">
            <a:spLocks/>
          </p:cNvSpPr>
          <p:nvPr/>
        </p:nvSpPr>
        <p:spPr>
          <a:xfrm>
            <a:off x="819593" y="343410"/>
            <a:ext cx="11353357" cy="854334"/>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r>
              <a:rPr lang="en-US" sz="4000" dirty="0"/>
              <a:t>How can citizens be involved in this process?</a:t>
            </a:r>
          </a:p>
        </p:txBody>
      </p:sp>
      <p:sp>
        <p:nvSpPr>
          <p:cNvPr id="11" name="TextBox 10">
            <a:extLst>
              <a:ext uri="{FF2B5EF4-FFF2-40B4-BE49-F238E27FC236}">
                <a16:creationId xmlns:a16="http://schemas.microsoft.com/office/drawing/2014/main" id="{CB7A7006-05C7-41AC-B009-764DE251E63D}"/>
              </a:ext>
            </a:extLst>
          </p:cNvPr>
          <p:cNvSpPr txBox="1"/>
          <p:nvPr/>
        </p:nvSpPr>
        <p:spPr>
          <a:xfrm>
            <a:off x="1704855" y="3139126"/>
            <a:ext cx="2957468" cy="2862322"/>
          </a:xfrm>
          <a:prstGeom prst="rect">
            <a:avLst/>
          </a:prstGeom>
          <a:noFill/>
        </p:spPr>
        <p:txBody>
          <a:bodyPr wrap="square" rtlCol="0">
            <a:spAutoFit/>
          </a:bodyPr>
          <a:lstStyle/>
          <a:p>
            <a:r>
              <a:rPr lang="en-US" sz="2000" dirty="0">
                <a:effectLst/>
                <a:latin typeface="Calibri" panose="020F0502020204030204" pitchFamily="34" charset="0"/>
                <a:ea typeface="Calibri" panose="020F0502020204030204" pitchFamily="34" charset="0"/>
              </a:rPr>
              <a:t>A </a:t>
            </a:r>
            <a:r>
              <a:rPr lang="en-US" sz="2000" dirty="0" err="1">
                <a:effectLst/>
                <a:latin typeface="Calibri" panose="020F0502020204030204" pitchFamily="34" charset="0"/>
                <a:ea typeface="Calibri" panose="020F0502020204030204" pitchFamily="34" charset="0"/>
              </a:rPr>
              <a:t>TQoL</a:t>
            </a:r>
            <a:r>
              <a:rPr lang="en-US" sz="2000" dirty="0">
                <a:effectLst/>
                <a:latin typeface="Calibri" panose="020F0502020204030204" pitchFamily="34" charset="0"/>
                <a:ea typeface="Calibri" panose="020F0502020204030204" pitchFamily="34" charset="0"/>
              </a:rPr>
              <a:t> measurement lab is a policy innovation milieu where </a:t>
            </a:r>
            <a:r>
              <a:rPr lang="en-US" sz="2000" b="1" dirty="0">
                <a:effectLst/>
                <a:latin typeface="Calibri" panose="020F0502020204030204" pitchFamily="34" charset="0"/>
                <a:ea typeface="Calibri" panose="020F0502020204030204" pitchFamily="34" charset="0"/>
              </a:rPr>
              <a:t>experts from various institutions work together with citizens and stakeholders </a:t>
            </a:r>
            <a:r>
              <a:rPr lang="en-US" sz="2000" dirty="0">
                <a:effectLst/>
                <a:latin typeface="Calibri" panose="020F0502020204030204" pitchFamily="34" charset="0"/>
                <a:ea typeface="Calibri" panose="020F0502020204030204" pitchFamily="34" charset="0"/>
              </a:rPr>
              <a:t>to </a:t>
            </a:r>
            <a:r>
              <a:rPr lang="en-US" sz="2000" b="1" dirty="0">
                <a:effectLst/>
                <a:latin typeface="Calibri" panose="020F0502020204030204" pitchFamily="34" charset="0"/>
                <a:ea typeface="Calibri" panose="020F0502020204030204" pitchFamily="34" charset="0"/>
              </a:rPr>
              <a:t>define</a:t>
            </a:r>
            <a:r>
              <a:rPr lang="en-US" sz="2000" dirty="0">
                <a:effectLst/>
                <a:latin typeface="Calibri" panose="020F0502020204030204" pitchFamily="34" charset="0"/>
                <a:ea typeface="Calibri" panose="020F0502020204030204" pitchFamily="34" charset="0"/>
              </a:rPr>
              <a:t> QoL priorities, </a:t>
            </a:r>
            <a:r>
              <a:rPr lang="en-US" sz="2000" b="1" dirty="0">
                <a:effectLst/>
                <a:latin typeface="Calibri" panose="020F0502020204030204" pitchFamily="34" charset="0"/>
                <a:ea typeface="Calibri" panose="020F0502020204030204" pitchFamily="34" charset="0"/>
              </a:rPr>
              <a:t>test indicators</a:t>
            </a:r>
            <a:r>
              <a:rPr lang="en-US" sz="2000" dirty="0">
                <a:effectLst/>
                <a:latin typeface="Calibri" panose="020F0502020204030204" pitchFamily="34" charset="0"/>
                <a:ea typeface="Calibri" panose="020F0502020204030204" pitchFamily="34" charset="0"/>
              </a:rPr>
              <a:t>, and </a:t>
            </a:r>
            <a:r>
              <a:rPr lang="en-US" sz="2000" b="1" dirty="0">
                <a:effectLst/>
                <a:latin typeface="Calibri" panose="020F0502020204030204" pitchFamily="34" charset="0"/>
                <a:ea typeface="Calibri" panose="020F0502020204030204" pitchFamily="34" charset="0"/>
              </a:rPr>
              <a:t>monitor</a:t>
            </a:r>
            <a:r>
              <a:rPr lang="en-US" sz="2000" dirty="0">
                <a:effectLst/>
                <a:latin typeface="Calibri" panose="020F0502020204030204" pitchFamily="34" charset="0"/>
                <a:ea typeface="Calibri" panose="020F0502020204030204" pitchFamily="34" charset="0"/>
              </a:rPr>
              <a:t> and </a:t>
            </a:r>
            <a:r>
              <a:rPr lang="en-US" sz="2000" b="1" dirty="0">
                <a:effectLst/>
                <a:latin typeface="Calibri" panose="020F0502020204030204" pitchFamily="34" charset="0"/>
                <a:ea typeface="Calibri" panose="020F0502020204030204" pitchFamily="34" charset="0"/>
              </a:rPr>
              <a:t>evaluate</a:t>
            </a:r>
            <a:r>
              <a:rPr lang="en-US" sz="2000" dirty="0">
                <a:effectLst/>
                <a:latin typeface="Calibri" panose="020F0502020204030204" pitchFamily="34" charset="0"/>
                <a:ea typeface="Calibri" panose="020F0502020204030204" pitchFamily="34" charset="0"/>
              </a:rPr>
              <a:t> QoL</a:t>
            </a:r>
            <a:endParaRPr lang="en-US" sz="2000" dirty="0"/>
          </a:p>
        </p:txBody>
      </p:sp>
      <p:grpSp>
        <p:nvGrpSpPr>
          <p:cNvPr id="19" name="Group 18">
            <a:extLst>
              <a:ext uri="{FF2B5EF4-FFF2-40B4-BE49-F238E27FC236}">
                <a16:creationId xmlns:a16="http://schemas.microsoft.com/office/drawing/2014/main" id="{7FA24385-E18E-4D37-86D1-5731BECD5BDF}"/>
              </a:ext>
            </a:extLst>
          </p:cNvPr>
          <p:cNvGrpSpPr/>
          <p:nvPr/>
        </p:nvGrpSpPr>
        <p:grpSpPr>
          <a:xfrm>
            <a:off x="772010" y="1557774"/>
            <a:ext cx="10759591" cy="854334"/>
            <a:chOff x="772010" y="1433931"/>
            <a:chExt cx="11496379" cy="854334"/>
          </a:xfrm>
        </p:grpSpPr>
        <p:sp>
          <p:nvSpPr>
            <p:cNvPr id="12" name="Google Shape;932;p32">
              <a:extLst>
                <a:ext uri="{FF2B5EF4-FFF2-40B4-BE49-F238E27FC236}">
                  <a16:creationId xmlns:a16="http://schemas.microsoft.com/office/drawing/2014/main" id="{C80187AA-67E3-4E48-B61D-B4FA5382FB57}"/>
                </a:ext>
              </a:extLst>
            </p:cNvPr>
            <p:cNvSpPr/>
            <p:nvPr/>
          </p:nvSpPr>
          <p:spPr>
            <a:xfrm>
              <a:off x="772010" y="1493999"/>
              <a:ext cx="11089288" cy="794266"/>
            </a:xfrm>
            <a:prstGeom prst="roundRect">
              <a:avLst>
                <a:gd name="adj" fmla="val 50000"/>
              </a:avLst>
            </a:prstGeom>
            <a:solidFill>
              <a:schemeClr val="accent3">
                <a:lumMod val="20000"/>
                <a:lumOff val="80000"/>
                <a:alpha val="38000"/>
              </a:schemeClr>
            </a:solid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endParaRPr lang="en-US" sz="1600">
                <a:solidFill>
                  <a:schemeClr val="bg2">
                    <a:lumMod val="50000"/>
                  </a:schemeClr>
                </a:solidFill>
                <a:ea typeface="Roboto"/>
                <a:cs typeface="Roboto"/>
                <a:sym typeface="Roboto"/>
              </a:endParaRPr>
            </a:p>
          </p:txBody>
        </p:sp>
        <p:sp>
          <p:nvSpPr>
            <p:cNvPr id="9" name="TextBox 8">
              <a:extLst>
                <a:ext uri="{FF2B5EF4-FFF2-40B4-BE49-F238E27FC236}">
                  <a16:creationId xmlns:a16="http://schemas.microsoft.com/office/drawing/2014/main" id="{4E44B64A-4B67-4C81-95AA-3C5A56334BCA}"/>
                </a:ext>
              </a:extLst>
            </p:cNvPr>
            <p:cNvSpPr txBox="1"/>
            <p:nvPr/>
          </p:nvSpPr>
          <p:spPr>
            <a:xfrm>
              <a:off x="1648526" y="1564248"/>
              <a:ext cx="10619863" cy="646331"/>
            </a:xfrm>
            <a:prstGeom prst="rect">
              <a:avLst/>
            </a:prstGeom>
            <a:noFill/>
          </p:spPr>
          <p:txBody>
            <a:bodyPr wrap="square">
              <a:spAutoFit/>
            </a:bodyPr>
            <a:lstStyle/>
            <a:p>
              <a:r>
                <a:rPr lang="en-GB" b="1" dirty="0" err="1">
                  <a:solidFill>
                    <a:srgbClr val="F58220"/>
                  </a:solidFill>
                </a:rPr>
                <a:t>TQoL</a:t>
              </a:r>
              <a:r>
                <a:rPr lang="en-GB" b="1" dirty="0">
                  <a:solidFill>
                    <a:srgbClr val="F58220"/>
                  </a:solidFill>
                </a:rPr>
                <a:t> Living Lab: knowledge of experts and decision-makers with the wisdom of citizens by means of co-creation and dialogue</a:t>
              </a:r>
              <a:endParaRPr lang="en-US" dirty="0">
                <a:effectLst/>
                <a:ea typeface="Calibri" panose="020F0502020204030204" pitchFamily="34" charset="0"/>
              </a:endParaRPr>
            </a:p>
          </p:txBody>
        </p:sp>
        <p:pic>
          <p:nvPicPr>
            <p:cNvPr id="5" name="Graphic 4" descr="Circle with left arrow with solid fill">
              <a:extLst>
                <a:ext uri="{FF2B5EF4-FFF2-40B4-BE49-F238E27FC236}">
                  <a16:creationId xmlns:a16="http://schemas.microsoft.com/office/drawing/2014/main" id="{B064557C-119A-44DE-8581-6F2F3B7E9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43206" y="1433931"/>
              <a:ext cx="854334" cy="854334"/>
            </a:xfrm>
            <a:prstGeom prst="rect">
              <a:avLst/>
            </a:prstGeom>
          </p:spPr>
        </p:pic>
      </p:grpSp>
      <p:pic>
        <p:nvPicPr>
          <p:cNvPr id="16" name="Graphic 15" descr="Circle with left arrow with solid fill">
            <a:extLst>
              <a:ext uri="{FF2B5EF4-FFF2-40B4-BE49-F238E27FC236}">
                <a16:creationId xmlns:a16="http://schemas.microsoft.com/office/drawing/2014/main" id="{6FAC4AFC-427F-4531-B865-9CD64CC907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17778" y="3139126"/>
            <a:ext cx="574572" cy="574572"/>
          </a:xfrm>
          <a:prstGeom prst="rect">
            <a:avLst/>
          </a:prstGeom>
        </p:spPr>
      </p:pic>
    </p:spTree>
    <p:extLst>
      <p:ext uri="{BB962C8B-B14F-4D97-AF65-F5344CB8AC3E}">
        <p14:creationId xmlns:p14="http://schemas.microsoft.com/office/powerpoint/2010/main" val="116096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6">
            <a:extLst>
              <a:ext uri="{FF2B5EF4-FFF2-40B4-BE49-F238E27FC236}">
                <a16:creationId xmlns:a16="http://schemas.microsoft.com/office/drawing/2014/main" id="{2F040906-C812-48DF-8621-C8CF8B26DB0B}"/>
              </a:ext>
            </a:extLst>
          </p:cNvPr>
          <p:cNvSpPr txBox="1">
            <a:spLocks/>
          </p:cNvSpPr>
          <p:nvPr/>
        </p:nvSpPr>
        <p:spPr>
          <a:xfrm>
            <a:off x="772010" y="684815"/>
            <a:ext cx="1141999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gn="l"/>
            <a:r>
              <a:rPr lang="en-US" sz="3600" b="0" i="1" dirty="0">
                <a:solidFill>
                  <a:schemeClr val="accent2"/>
                </a:solidFill>
              </a:rPr>
              <a:t>// examples of the photo contest</a:t>
            </a:r>
          </a:p>
        </p:txBody>
      </p:sp>
      <p:pic>
        <p:nvPicPr>
          <p:cNvPr id="13" name="Picture 12" descr="A road with trees on the side&#10;&#10;Description automatically generated with medium confidence">
            <a:extLst>
              <a:ext uri="{FF2B5EF4-FFF2-40B4-BE49-F238E27FC236}">
                <a16:creationId xmlns:a16="http://schemas.microsoft.com/office/drawing/2014/main" id="{979E6BB5-BE58-4A61-8798-37206543A3E3}"/>
              </a:ext>
            </a:extLst>
          </p:cNvPr>
          <p:cNvPicPr/>
          <p:nvPr/>
        </p:nvPicPr>
        <p:blipFill>
          <a:blip r:embed="rId3">
            <a:extLst>
              <a:ext uri="{28A0092B-C50C-407E-A947-70E740481C1C}">
                <a14:useLocalDpi xmlns:a14="http://schemas.microsoft.com/office/drawing/2010/main" val="0"/>
              </a:ext>
            </a:extLst>
          </a:blip>
          <a:stretch>
            <a:fillRect/>
          </a:stretch>
        </p:blipFill>
        <p:spPr>
          <a:xfrm>
            <a:off x="772010" y="2013513"/>
            <a:ext cx="5073576" cy="2398467"/>
          </a:xfrm>
          <a:prstGeom prst="rect">
            <a:avLst/>
          </a:prstGeom>
          <a:solidFill>
            <a:schemeClr val="bg2"/>
          </a:solidFill>
          <a:ln w="190500" cap="sq">
            <a:solidFill>
              <a:srgbClr val="E8E3E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icture containing text, indoor, wall&#10;&#10;Description automatically generated">
            <a:extLst>
              <a:ext uri="{FF2B5EF4-FFF2-40B4-BE49-F238E27FC236}">
                <a16:creationId xmlns:a16="http://schemas.microsoft.com/office/drawing/2014/main" id="{85363706-A484-476F-A607-81CC5DE2564E}"/>
              </a:ext>
            </a:extLst>
          </p:cNvPr>
          <p:cNvPicPr/>
          <p:nvPr/>
        </p:nvPicPr>
        <p:blipFill>
          <a:blip r:embed="rId4">
            <a:extLst>
              <a:ext uri="{28A0092B-C50C-407E-A947-70E740481C1C}">
                <a14:useLocalDpi xmlns:a14="http://schemas.microsoft.com/office/drawing/2010/main" val="0"/>
              </a:ext>
            </a:extLst>
          </a:blip>
          <a:stretch>
            <a:fillRect/>
          </a:stretch>
        </p:blipFill>
        <p:spPr>
          <a:xfrm>
            <a:off x="6198505" y="3110792"/>
            <a:ext cx="5450085" cy="30799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0495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6">
            <a:extLst>
              <a:ext uri="{FF2B5EF4-FFF2-40B4-BE49-F238E27FC236}">
                <a16:creationId xmlns:a16="http://schemas.microsoft.com/office/drawing/2014/main" id="{9B60AB4F-984E-4560-B52C-9422C6EE8DE2}"/>
              </a:ext>
            </a:extLst>
          </p:cNvPr>
          <p:cNvSpPr txBox="1">
            <a:spLocks/>
          </p:cNvSpPr>
          <p:nvPr/>
        </p:nvSpPr>
        <p:spPr>
          <a:xfrm>
            <a:off x="772009" y="0"/>
            <a:ext cx="9578489"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r>
              <a:rPr lang="en-GB" sz="4000" dirty="0">
                <a:solidFill>
                  <a:schemeClr val="bg1"/>
                </a:solidFill>
              </a:rPr>
              <a:t>Key messages</a:t>
            </a:r>
            <a:endParaRPr lang="en-GB" dirty="0">
              <a:solidFill>
                <a:schemeClr val="accent2"/>
              </a:solidFill>
            </a:endParaRPr>
          </a:p>
        </p:txBody>
      </p:sp>
      <p:sp>
        <p:nvSpPr>
          <p:cNvPr id="14" name="Freeform: Shape 13">
            <a:extLst>
              <a:ext uri="{FF2B5EF4-FFF2-40B4-BE49-F238E27FC236}">
                <a16:creationId xmlns:a16="http://schemas.microsoft.com/office/drawing/2014/main" id="{6BF9B3F7-6A62-4A6F-AE26-FC44286BC6D4}"/>
              </a:ext>
            </a:extLst>
          </p:cNvPr>
          <p:cNvSpPr/>
          <p:nvPr/>
        </p:nvSpPr>
        <p:spPr>
          <a:xfrm flipH="1">
            <a:off x="-137433" y="2983849"/>
            <a:ext cx="11397374" cy="2793242"/>
          </a:xfrm>
          <a:custGeom>
            <a:avLst/>
            <a:gdLst>
              <a:gd name="connsiteX0" fmla="*/ 0 w 8234509"/>
              <a:gd name="connsiteY0" fmla="*/ 0 h 616522"/>
              <a:gd name="connsiteX1" fmla="*/ 8234509 w 8234509"/>
              <a:gd name="connsiteY1" fmla="*/ 0 h 616522"/>
              <a:gd name="connsiteX2" fmla="*/ 8234509 w 8234509"/>
              <a:gd name="connsiteY2" fmla="*/ 616522 h 616522"/>
              <a:gd name="connsiteX3" fmla="*/ 0 w 8234509"/>
              <a:gd name="connsiteY3" fmla="*/ 616522 h 616522"/>
              <a:gd name="connsiteX4" fmla="*/ 0 w 8234509"/>
              <a:gd name="connsiteY4" fmla="*/ 0 h 6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509" h="616522">
                <a:moveTo>
                  <a:pt x="0" y="0"/>
                </a:moveTo>
                <a:lnTo>
                  <a:pt x="8234509" y="0"/>
                </a:lnTo>
                <a:lnTo>
                  <a:pt x="8234509" y="616522"/>
                </a:lnTo>
                <a:lnTo>
                  <a:pt x="0" y="616522"/>
                </a:lnTo>
                <a:lnTo>
                  <a:pt x="0" y="0"/>
                </a:lnTo>
                <a:close/>
              </a:path>
            </a:pathLst>
          </a:custGeom>
          <a:noFill/>
          <a:ln>
            <a:noFill/>
            <a:prstDash val="lgDash"/>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9365" tIns="48260" rIns="48260" bIns="48260" numCol="1" spcCol="1270" anchor="ctr" anchorCtr="0">
            <a:noAutofit/>
          </a:bodyPr>
          <a:lstStyle/>
          <a:p>
            <a:pPr marL="342900" lvl="0" indent="-342900" algn="just" defTabSz="844550">
              <a:spcBef>
                <a:spcPts val="600"/>
              </a:spcBef>
              <a:spcAft>
                <a:spcPts val="600"/>
              </a:spcAft>
              <a:buFont typeface="Arial" panose="020B0604020202020204" pitchFamily="34" charset="0"/>
              <a:buChar char="•"/>
            </a:pPr>
            <a:r>
              <a:rPr lang="en-US" sz="1900" dirty="0">
                <a:solidFill>
                  <a:schemeClr val="accent3">
                    <a:lumMod val="40000"/>
                    <a:lumOff val="60000"/>
                  </a:schemeClr>
                </a:solidFill>
              </a:rPr>
              <a:t>QoL is a complex concept that helps public policies be </a:t>
            </a:r>
            <a:r>
              <a:rPr lang="en-US" sz="1900" b="1" dirty="0">
                <a:solidFill>
                  <a:srgbClr val="00B0F0"/>
                </a:solidFill>
              </a:rPr>
              <a:t>more territorially-tailored </a:t>
            </a:r>
            <a:r>
              <a:rPr lang="en-US" sz="1900" dirty="0">
                <a:solidFill>
                  <a:schemeClr val="accent3">
                    <a:lumMod val="40000"/>
                    <a:lumOff val="60000"/>
                  </a:schemeClr>
                </a:solidFill>
              </a:rPr>
              <a:t>by better understanding people’s perception of their own living conditions and by looking beyond economic output and living standards. It is an </a:t>
            </a:r>
            <a:r>
              <a:rPr lang="en-US" sz="1900" b="1" dirty="0">
                <a:solidFill>
                  <a:srgbClr val="F48120"/>
                </a:solidFill>
              </a:rPr>
              <a:t>overarching objective of public policies</a:t>
            </a:r>
            <a:r>
              <a:rPr lang="en-US" sz="1900" dirty="0">
                <a:solidFill>
                  <a:schemeClr val="accent3">
                    <a:lumMod val="40000"/>
                    <a:lumOff val="60000"/>
                  </a:schemeClr>
                </a:solidFill>
              </a:rPr>
              <a:t>.</a:t>
            </a:r>
          </a:p>
          <a:p>
            <a:pPr marL="342900" indent="-342900" algn="just" defTabSz="844550">
              <a:spcBef>
                <a:spcPts val="600"/>
              </a:spcBef>
              <a:spcAft>
                <a:spcPts val="600"/>
              </a:spcAft>
              <a:buFont typeface="Arial" panose="020B0604020202020204" pitchFamily="34" charset="0"/>
              <a:buChar char="•"/>
            </a:pPr>
            <a:r>
              <a:rPr lang="en-US" sz="1900" dirty="0">
                <a:solidFill>
                  <a:schemeClr val="accent3">
                    <a:lumMod val="40000"/>
                    <a:lumOff val="60000"/>
                  </a:schemeClr>
                </a:solidFill>
              </a:rPr>
              <a:t>It helps bring policies </a:t>
            </a:r>
            <a:r>
              <a:rPr lang="en-US" sz="1900" b="1" dirty="0">
                <a:solidFill>
                  <a:srgbClr val="00B0F0"/>
                </a:solidFill>
              </a:rPr>
              <a:t>closer to citizens </a:t>
            </a:r>
            <a:r>
              <a:rPr lang="en-US" sz="1900" dirty="0">
                <a:solidFill>
                  <a:schemeClr val="accent3">
                    <a:lumMod val="40000"/>
                    <a:lumOff val="60000"/>
                  </a:schemeClr>
                </a:solidFill>
              </a:rPr>
              <a:t>being it European, transnational, national or regional by making public participation integrated in spatial planning processes.</a:t>
            </a:r>
          </a:p>
          <a:p>
            <a:pPr marL="342900" indent="-342900" algn="just" defTabSz="844550">
              <a:spcBef>
                <a:spcPts val="600"/>
              </a:spcBef>
              <a:spcAft>
                <a:spcPts val="600"/>
              </a:spcAft>
              <a:buFont typeface="Arial" panose="020B0604020202020204" pitchFamily="34" charset="0"/>
              <a:buChar char="•"/>
            </a:pPr>
            <a:r>
              <a:rPr lang="en-US" sz="1900" dirty="0">
                <a:solidFill>
                  <a:schemeClr val="accent3">
                    <a:lumMod val="40000"/>
                    <a:lumOff val="60000"/>
                  </a:schemeClr>
                </a:solidFill>
              </a:rPr>
              <a:t>ESPON has developed an </a:t>
            </a:r>
            <a:r>
              <a:rPr lang="en-US" sz="1900" b="1" dirty="0">
                <a:solidFill>
                  <a:srgbClr val="00B0F0"/>
                </a:solidFill>
              </a:rPr>
              <a:t>innovative approach </a:t>
            </a:r>
            <a:r>
              <a:rPr lang="en-US" sz="1900" dirty="0">
                <a:solidFill>
                  <a:schemeClr val="accent3">
                    <a:lumMod val="40000"/>
                    <a:lumOff val="60000"/>
                  </a:schemeClr>
                </a:solidFill>
              </a:rPr>
              <a:t>to a </a:t>
            </a:r>
            <a:r>
              <a:rPr lang="en-US" sz="1900" dirty="0">
                <a:solidFill>
                  <a:srgbClr val="00B0F0"/>
                </a:solidFill>
              </a:rPr>
              <a:t>place-based and citizen-centric understanding and measurement of QoL</a:t>
            </a:r>
            <a:r>
              <a:rPr lang="en-US" sz="1900" dirty="0">
                <a:solidFill>
                  <a:schemeClr val="accent3">
                    <a:lumMod val="40000"/>
                    <a:lumOff val="60000"/>
                  </a:schemeClr>
                </a:solidFill>
              </a:rPr>
              <a:t>. It offers a unique opportunity to move policies beyond gross domestic product, implement a </a:t>
            </a:r>
            <a:r>
              <a:rPr lang="en-US" sz="1900" b="1" dirty="0">
                <a:solidFill>
                  <a:srgbClr val="F48120"/>
                </a:solidFill>
              </a:rPr>
              <a:t>deliberative process empowering people as actors of change</a:t>
            </a:r>
            <a:r>
              <a:rPr lang="en-US" sz="1900" dirty="0">
                <a:solidFill>
                  <a:schemeClr val="accent3">
                    <a:lumMod val="40000"/>
                    <a:lumOff val="60000"/>
                  </a:schemeClr>
                </a:solidFill>
              </a:rPr>
              <a:t>. </a:t>
            </a:r>
          </a:p>
          <a:p>
            <a:pPr marL="342900" indent="-342900" algn="just" defTabSz="844550">
              <a:spcBef>
                <a:spcPts val="600"/>
              </a:spcBef>
              <a:spcAft>
                <a:spcPts val="600"/>
              </a:spcAft>
              <a:buFont typeface="Arial" panose="020B0604020202020204" pitchFamily="34" charset="0"/>
              <a:buChar char="•"/>
            </a:pPr>
            <a:r>
              <a:rPr lang="en-US" sz="1900" dirty="0">
                <a:solidFill>
                  <a:schemeClr val="accent3">
                    <a:lumMod val="40000"/>
                    <a:lumOff val="60000"/>
                  </a:schemeClr>
                </a:solidFill>
              </a:rPr>
              <a:t>Key elements of the ESPON approach are a </a:t>
            </a:r>
            <a:r>
              <a:rPr lang="en-US" sz="1900" b="1" dirty="0">
                <a:solidFill>
                  <a:srgbClr val="00B0F0"/>
                </a:solidFill>
              </a:rPr>
              <a:t>QoL conceptual map</a:t>
            </a:r>
            <a:r>
              <a:rPr lang="en-US" sz="1900" dirty="0">
                <a:solidFill>
                  <a:schemeClr val="accent3">
                    <a:lumMod val="40000"/>
                    <a:lumOff val="60000"/>
                  </a:schemeClr>
                </a:solidFill>
              </a:rPr>
              <a:t>, a </a:t>
            </a:r>
            <a:r>
              <a:rPr lang="en-US" sz="1900" b="1" dirty="0">
                <a:solidFill>
                  <a:srgbClr val="00B0F0"/>
                </a:solidFill>
              </a:rPr>
              <a:t>Territorial Quality of Life Dashboard</a:t>
            </a:r>
            <a:r>
              <a:rPr lang="en-US" sz="1900" dirty="0">
                <a:solidFill>
                  <a:srgbClr val="00B0F0"/>
                </a:solidFill>
              </a:rPr>
              <a:t> </a:t>
            </a:r>
            <a:r>
              <a:rPr lang="en-US" sz="1900" dirty="0">
                <a:solidFill>
                  <a:schemeClr val="accent3">
                    <a:lumMod val="40000"/>
                    <a:lumOff val="60000"/>
                  </a:schemeClr>
                </a:solidFill>
              </a:rPr>
              <a:t>and </a:t>
            </a:r>
            <a:r>
              <a:rPr lang="en-US" sz="1900" b="1" dirty="0">
                <a:solidFill>
                  <a:srgbClr val="00B0F0"/>
                </a:solidFill>
              </a:rPr>
              <a:t>Territorial quality of life (</a:t>
            </a:r>
            <a:r>
              <a:rPr lang="en-US" sz="1900" b="1" dirty="0" err="1">
                <a:solidFill>
                  <a:srgbClr val="00B0F0"/>
                </a:solidFill>
              </a:rPr>
              <a:t>TQoL</a:t>
            </a:r>
            <a:r>
              <a:rPr lang="en-US" sz="1900" b="1" dirty="0">
                <a:solidFill>
                  <a:srgbClr val="00B0F0"/>
                </a:solidFill>
              </a:rPr>
              <a:t>) Living Labs</a:t>
            </a:r>
          </a:p>
          <a:p>
            <a:pPr marL="342900" indent="-342900" algn="just" defTabSz="844550">
              <a:spcBef>
                <a:spcPts val="600"/>
              </a:spcBef>
              <a:spcAft>
                <a:spcPts val="600"/>
              </a:spcAft>
              <a:buFont typeface="Arial" panose="020B0604020202020204" pitchFamily="34" charset="0"/>
              <a:buChar char="•"/>
            </a:pPr>
            <a:r>
              <a:rPr lang="en-US" sz="1900" dirty="0" err="1">
                <a:solidFill>
                  <a:schemeClr val="accent3">
                    <a:lumMod val="40000"/>
                    <a:lumOff val="60000"/>
                  </a:schemeClr>
                </a:solidFill>
              </a:rPr>
              <a:t>TQoL</a:t>
            </a:r>
            <a:r>
              <a:rPr lang="en-US" sz="1900" dirty="0">
                <a:solidFill>
                  <a:schemeClr val="accent3">
                    <a:lumMod val="40000"/>
                    <a:lumOff val="60000"/>
                  </a:schemeClr>
                </a:solidFill>
              </a:rPr>
              <a:t> Living Labs can be </a:t>
            </a:r>
            <a:r>
              <a:rPr lang="en-US" sz="1900" b="1" dirty="0">
                <a:solidFill>
                  <a:srgbClr val="00B0F0"/>
                </a:solidFill>
              </a:rPr>
              <a:t>useful tools for policymaking </a:t>
            </a:r>
            <a:r>
              <a:rPr lang="en-US" sz="1900" dirty="0">
                <a:solidFill>
                  <a:schemeClr val="accent3">
                    <a:lumMod val="40000"/>
                    <a:lumOff val="60000"/>
                  </a:schemeClr>
                </a:solidFill>
              </a:rPr>
              <a:t>and, in particular, for i</a:t>
            </a:r>
            <a:r>
              <a:rPr lang="en-US" sz="1900" b="1" dirty="0">
                <a:solidFill>
                  <a:srgbClr val="F48120"/>
                </a:solidFill>
              </a:rPr>
              <a:t>ntegrating QoL in spatial planning policies and instruments</a:t>
            </a:r>
            <a:r>
              <a:rPr lang="en-US" sz="1900" dirty="0">
                <a:solidFill>
                  <a:schemeClr val="accent3">
                    <a:lumMod val="40000"/>
                    <a:lumOff val="60000"/>
                  </a:schemeClr>
                </a:solidFill>
              </a:rPr>
              <a:t>. They facilitate participatory approaches, putting the perceptions of people in the foreground. Consequently, they help to </a:t>
            </a:r>
            <a:r>
              <a:rPr lang="en-US" sz="1900" b="1" dirty="0">
                <a:solidFill>
                  <a:srgbClr val="F48120"/>
                </a:solidFill>
              </a:rPr>
              <a:t>bring policies closer to people by grasping their needs</a:t>
            </a:r>
            <a:r>
              <a:rPr lang="en-US" sz="1900" dirty="0">
                <a:solidFill>
                  <a:schemeClr val="accent3">
                    <a:lumMod val="40000"/>
                    <a:lumOff val="60000"/>
                  </a:schemeClr>
                </a:solidFill>
              </a:rPr>
              <a:t>, address their problems and create long-term impacts through strong partnerships.</a:t>
            </a:r>
          </a:p>
          <a:p>
            <a:pPr marL="342900" indent="-342900" algn="just" defTabSz="844550">
              <a:spcBef>
                <a:spcPts val="600"/>
              </a:spcBef>
              <a:spcAft>
                <a:spcPts val="600"/>
              </a:spcAft>
              <a:buFont typeface="Arial" panose="020B0604020202020204" pitchFamily="34" charset="0"/>
              <a:buChar char="•"/>
            </a:pPr>
            <a:endParaRPr lang="en-US" sz="1900" b="1" dirty="0">
              <a:solidFill>
                <a:srgbClr val="00B0F0"/>
              </a:solidFill>
            </a:endParaRPr>
          </a:p>
          <a:p>
            <a:pPr marL="342900" indent="-342900" algn="just" defTabSz="844550">
              <a:spcBef>
                <a:spcPts val="600"/>
              </a:spcBef>
              <a:spcAft>
                <a:spcPts val="600"/>
              </a:spcAft>
              <a:buFont typeface="Arial" panose="020B0604020202020204" pitchFamily="34" charset="0"/>
              <a:buChar char="•"/>
            </a:pPr>
            <a:endParaRPr lang="en-US" sz="1900" b="1" dirty="0">
              <a:solidFill>
                <a:srgbClr val="00B0F0"/>
              </a:solidFill>
            </a:endParaRPr>
          </a:p>
        </p:txBody>
      </p:sp>
    </p:spTree>
    <p:extLst>
      <p:ext uri="{BB962C8B-B14F-4D97-AF65-F5344CB8AC3E}">
        <p14:creationId xmlns:p14="http://schemas.microsoft.com/office/powerpoint/2010/main" val="306030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1D631304-D015-4B28-A0F6-2ADB2FB07E2C}"/>
              </a:ext>
            </a:extLst>
          </p:cNvPr>
          <p:cNvGrpSpPr/>
          <p:nvPr/>
        </p:nvGrpSpPr>
        <p:grpSpPr>
          <a:xfrm>
            <a:off x="1351787" y="1869714"/>
            <a:ext cx="4716800" cy="2084523"/>
            <a:chOff x="1001476" y="4324091"/>
            <a:chExt cx="4716800" cy="2084523"/>
          </a:xfrm>
        </p:grpSpPr>
        <p:sp>
          <p:nvSpPr>
            <p:cNvPr id="54" name="Rectangle 53">
              <a:extLst>
                <a:ext uri="{FF2B5EF4-FFF2-40B4-BE49-F238E27FC236}">
                  <a16:creationId xmlns:a16="http://schemas.microsoft.com/office/drawing/2014/main" id="{12C00080-FA01-4F61-B173-6118727939CC}"/>
                </a:ext>
              </a:extLst>
            </p:cNvPr>
            <p:cNvSpPr/>
            <p:nvPr/>
          </p:nvSpPr>
          <p:spPr>
            <a:xfrm>
              <a:off x="1297436" y="4324091"/>
              <a:ext cx="4420840" cy="17640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sp>
        <p:sp>
          <p:nvSpPr>
            <p:cNvPr id="55" name="Rectangle 54">
              <a:extLst>
                <a:ext uri="{FF2B5EF4-FFF2-40B4-BE49-F238E27FC236}">
                  <a16:creationId xmlns:a16="http://schemas.microsoft.com/office/drawing/2014/main" id="{4CD5B87F-C4F2-410D-9F50-92542FADC73C}"/>
                </a:ext>
              </a:extLst>
            </p:cNvPr>
            <p:cNvSpPr/>
            <p:nvPr/>
          </p:nvSpPr>
          <p:spPr>
            <a:xfrm>
              <a:off x="1001476" y="4573194"/>
              <a:ext cx="4419410" cy="1835420"/>
            </a:xfrm>
            <a:prstGeom prst="rect">
              <a:avLst/>
            </a:prstGeom>
            <a:ln>
              <a:solidFill>
                <a:schemeClr val="bg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grpSp>
        <p:nvGrpSpPr>
          <p:cNvPr id="56" name="Group 55">
            <a:extLst>
              <a:ext uri="{FF2B5EF4-FFF2-40B4-BE49-F238E27FC236}">
                <a16:creationId xmlns:a16="http://schemas.microsoft.com/office/drawing/2014/main" id="{E3A6726C-19B9-47B5-85BB-BA88DE67E5BA}"/>
              </a:ext>
            </a:extLst>
          </p:cNvPr>
          <p:cNvGrpSpPr/>
          <p:nvPr/>
        </p:nvGrpSpPr>
        <p:grpSpPr>
          <a:xfrm>
            <a:off x="6847710" y="1869714"/>
            <a:ext cx="4716800" cy="2084523"/>
            <a:chOff x="1001476" y="4324091"/>
            <a:chExt cx="4716800" cy="2084523"/>
          </a:xfrm>
        </p:grpSpPr>
        <p:sp>
          <p:nvSpPr>
            <p:cNvPr id="57" name="Rectangle 56">
              <a:extLst>
                <a:ext uri="{FF2B5EF4-FFF2-40B4-BE49-F238E27FC236}">
                  <a16:creationId xmlns:a16="http://schemas.microsoft.com/office/drawing/2014/main" id="{94985968-5168-465E-A7EF-76382BF5615F}"/>
                </a:ext>
              </a:extLst>
            </p:cNvPr>
            <p:cNvSpPr/>
            <p:nvPr/>
          </p:nvSpPr>
          <p:spPr>
            <a:xfrm>
              <a:off x="1297436" y="4324091"/>
              <a:ext cx="4420840" cy="17640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sp>
        <p:sp>
          <p:nvSpPr>
            <p:cNvPr id="58" name="Rectangle 57">
              <a:extLst>
                <a:ext uri="{FF2B5EF4-FFF2-40B4-BE49-F238E27FC236}">
                  <a16:creationId xmlns:a16="http://schemas.microsoft.com/office/drawing/2014/main" id="{49316C9D-71A6-4FD7-89DE-722E80ABE060}"/>
                </a:ext>
              </a:extLst>
            </p:cNvPr>
            <p:cNvSpPr/>
            <p:nvPr/>
          </p:nvSpPr>
          <p:spPr>
            <a:xfrm>
              <a:off x="1001476" y="4573194"/>
              <a:ext cx="4419410" cy="1835420"/>
            </a:xfrm>
            <a:prstGeom prst="rect">
              <a:avLst/>
            </a:prstGeom>
            <a:ln>
              <a:solidFill>
                <a:schemeClr val="bg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23" name="Title 16">
            <a:extLst>
              <a:ext uri="{FF2B5EF4-FFF2-40B4-BE49-F238E27FC236}">
                <a16:creationId xmlns:a16="http://schemas.microsoft.com/office/drawing/2014/main" id="{F9F7FE69-FA70-492A-8727-BEC730509648}"/>
              </a:ext>
            </a:extLst>
          </p:cNvPr>
          <p:cNvSpPr txBox="1">
            <a:spLocks/>
          </p:cNvSpPr>
          <p:nvPr/>
        </p:nvSpPr>
        <p:spPr>
          <a:xfrm>
            <a:off x="772010" y="393146"/>
            <a:ext cx="1141999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gn="l"/>
            <a:r>
              <a:rPr lang="en-US" sz="3200">
                <a:solidFill>
                  <a:schemeClr val="accent2"/>
                </a:solidFill>
              </a:rPr>
              <a:t>ESPON workshop “Is our life good enough?” </a:t>
            </a:r>
            <a:r>
              <a:rPr lang="en-US" sz="3200">
                <a:solidFill>
                  <a:schemeClr val="bg1"/>
                </a:solidFill>
              </a:rPr>
              <a:t>at the 2021 European week of regions and cities</a:t>
            </a:r>
          </a:p>
        </p:txBody>
      </p:sp>
      <p:sp>
        <p:nvSpPr>
          <p:cNvPr id="26" name="Freeform: Shape 25">
            <a:extLst>
              <a:ext uri="{FF2B5EF4-FFF2-40B4-BE49-F238E27FC236}">
                <a16:creationId xmlns:a16="http://schemas.microsoft.com/office/drawing/2014/main" id="{0BCFD84E-EAD3-406E-818C-C295AE866669}"/>
              </a:ext>
            </a:extLst>
          </p:cNvPr>
          <p:cNvSpPr/>
          <p:nvPr/>
        </p:nvSpPr>
        <p:spPr>
          <a:xfrm>
            <a:off x="1246026" y="3557581"/>
            <a:ext cx="3801089" cy="323362"/>
          </a:xfrm>
          <a:custGeom>
            <a:avLst/>
            <a:gdLst>
              <a:gd name="connsiteX0" fmla="*/ 0 w 3197933"/>
              <a:gd name="connsiteY0" fmla="*/ 0 h 338477"/>
              <a:gd name="connsiteX1" fmla="*/ 3197933 w 3197933"/>
              <a:gd name="connsiteY1" fmla="*/ 0 h 338477"/>
              <a:gd name="connsiteX2" fmla="*/ 3197933 w 3197933"/>
              <a:gd name="connsiteY2" fmla="*/ 338477 h 338477"/>
              <a:gd name="connsiteX3" fmla="*/ 0 w 3197933"/>
              <a:gd name="connsiteY3" fmla="*/ 338477 h 338477"/>
              <a:gd name="connsiteX4" fmla="*/ 0 w 3197933"/>
              <a:gd name="connsiteY4" fmla="*/ 0 h 33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933" h="338477">
                <a:moveTo>
                  <a:pt x="0" y="0"/>
                </a:moveTo>
                <a:lnTo>
                  <a:pt x="3197933" y="0"/>
                </a:lnTo>
                <a:lnTo>
                  <a:pt x="3197933" y="338477"/>
                </a:lnTo>
                <a:lnTo>
                  <a:pt x="0" y="3384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endParaRPr lang="en-US" sz="2500" kern="1200"/>
          </a:p>
        </p:txBody>
      </p:sp>
      <p:sp>
        <p:nvSpPr>
          <p:cNvPr id="28" name="Freeform: Shape 27">
            <a:extLst>
              <a:ext uri="{FF2B5EF4-FFF2-40B4-BE49-F238E27FC236}">
                <a16:creationId xmlns:a16="http://schemas.microsoft.com/office/drawing/2014/main" id="{0DC1D7DA-D837-452B-87AC-9112E2C05A0D}"/>
              </a:ext>
            </a:extLst>
          </p:cNvPr>
          <p:cNvSpPr/>
          <p:nvPr/>
        </p:nvSpPr>
        <p:spPr>
          <a:xfrm>
            <a:off x="7004510" y="3536083"/>
            <a:ext cx="3801089" cy="323362"/>
          </a:xfrm>
          <a:custGeom>
            <a:avLst/>
            <a:gdLst>
              <a:gd name="connsiteX0" fmla="*/ 0 w 3197933"/>
              <a:gd name="connsiteY0" fmla="*/ 0 h 338477"/>
              <a:gd name="connsiteX1" fmla="*/ 3197933 w 3197933"/>
              <a:gd name="connsiteY1" fmla="*/ 0 h 338477"/>
              <a:gd name="connsiteX2" fmla="*/ 3197933 w 3197933"/>
              <a:gd name="connsiteY2" fmla="*/ 338477 h 338477"/>
              <a:gd name="connsiteX3" fmla="*/ 0 w 3197933"/>
              <a:gd name="connsiteY3" fmla="*/ 338477 h 338477"/>
              <a:gd name="connsiteX4" fmla="*/ 0 w 3197933"/>
              <a:gd name="connsiteY4" fmla="*/ 0 h 33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933" h="338477">
                <a:moveTo>
                  <a:pt x="0" y="0"/>
                </a:moveTo>
                <a:lnTo>
                  <a:pt x="3197933" y="0"/>
                </a:lnTo>
                <a:lnTo>
                  <a:pt x="3197933" y="338477"/>
                </a:lnTo>
                <a:lnTo>
                  <a:pt x="0" y="3384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endParaRPr lang="en-US" sz="2500" kern="1200"/>
          </a:p>
        </p:txBody>
      </p:sp>
      <p:sp>
        <p:nvSpPr>
          <p:cNvPr id="30" name="Freeform: Shape 29">
            <a:extLst>
              <a:ext uri="{FF2B5EF4-FFF2-40B4-BE49-F238E27FC236}">
                <a16:creationId xmlns:a16="http://schemas.microsoft.com/office/drawing/2014/main" id="{3756F239-9B03-469E-A7C7-820593CB51A8}"/>
              </a:ext>
            </a:extLst>
          </p:cNvPr>
          <p:cNvSpPr/>
          <p:nvPr/>
        </p:nvSpPr>
        <p:spPr>
          <a:xfrm>
            <a:off x="4339493" y="6236283"/>
            <a:ext cx="3801089" cy="323362"/>
          </a:xfrm>
          <a:custGeom>
            <a:avLst/>
            <a:gdLst>
              <a:gd name="connsiteX0" fmla="*/ 0 w 3197933"/>
              <a:gd name="connsiteY0" fmla="*/ 0 h 338477"/>
              <a:gd name="connsiteX1" fmla="*/ 3197933 w 3197933"/>
              <a:gd name="connsiteY1" fmla="*/ 0 h 338477"/>
              <a:gd name="connsiteX2" fmla="*/ 3197933 w 3197933"/>
              <a:gd name="connsiteY2" fmla="*/ 338477 h 338477"/>
              <a:gd name="connsiteX3" fmla="*/ 0 w 3197933"/>
              <a:gd name="connsiteY3" fmla="*/ 338477 h 338477"/>
              <a:gd name="connsiteX4" fmla="*/ 0 w 3197933"/>
              <a:gd name="connsiteY4" fmla="*/ 0 h 33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933" h="338477">
                <a:moveTo>
                  <a:pt x="0" y="0"/>
                </a:moveTo>
                <a:lnTo>
                  <a:pt x="3197933" y="0"/>
                </a:lnTo>
                <a:lnTo>
                  <a:pt x="3197933" y="338477"/>
                </a:lnTo>
                <a:lnTo>
                  <a:pt x="0" y="3384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endParaRPr lang="en-US" sz="2500" kern="1200"/>
          </a:p>
        </p:txBody>
      </p:sp>
      <p:pic>
        <p:nvPicPr>
          <p:cNvPr id="31" name="Graphic 30" descr="Open quotation mark">
            <a:extLst>
              <a:ext uri="{FF2B5EF4-FFF2-40B4-BE49-F238E27FC236}">
                <a16:creationId xmlns:a16="http://schemas.microsoft.com/office/drawing/2014/main" id="{01FC2C25-3DB4-4CF2-BDA5-023C44C52D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7652" y="1743309"/>
            <a:ext cx="640080" cy="640080"/>
          </a:xfrm>
          <a:prstGeom prst="rect">
            <a:avLst/>
          </a:prstGeom>
        </p:spPr>
      </p:pic>
      <p:pic>
        <p:nvPicPr>
          <p:cNvPr id="32" name="Graphic 31" descr="Closed quotation mark">
            <a:extLst>
              <a:ext uri="{FF2B5EF4-FFF2-40B4-BE49-F238E27FC236}">
                <a16:creationId xmlns:a16="http://schemas.microsoft.com/office/drawing/2014/main" id="{E9580A79-4ECF-4002-B5F6-EF429C577D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050448" y="3163932"/>
            <a:ext cx="640080" cy="640080"/>
          </a:xfrm>
          <a:prstGeom prst="rect">
            <a:avLst/>
          </a:prstGeom>
        </p:spPr>
      </p:pic>
      <p:sp>
        <p:nvSpPr>
          <p:cNvPr id="33" name="TextBox 32">
            <a:extLst>
              <a:ext uri="{FF2B5EF4-FFF2-40B4-BE49-F238E27FC236}">
                <a16:creationId xmlns:a16="http://schemas.microsoft.com/office/drawing/2014/main" id="{0E4FC6B2-B931-477F-A008-DECA6CA02406}"/>
              </a:ext>
            </a:extLst>
          </p:cNvPr>
          <p:cNvSpPr txBox="1"/>
          <p:nvPr/>
        </p:nvSpPr>
        <p:spPr>
          <a:xfrm>
            <a:off x="1713994" y="2257080"/>
            <a:ext cx="4183221" cy="1323439"/>
          </a:xfrm>
          <a:prstGeom prst="rect">
            <a:avLst/>
          </a:prstGeom>
          <a:noFill/>
        </p:spPr>
        <p:txBody>
          <a:bodyPr wrap="square" rtlCol="0">
            <a:spAutoFit/>
          </a:bodyPr>
          <a:lstStyle/>
          <a:p>
            <a:r>
              <a:rPr lang="en-US" sz="1600" b="1">
                <a:solidFill>
                  <a:schemeClr val="bg1"/>
                </a:solidFill>
              </a:rPr>
              <a:t>Public participation is part of spatial planning processes. The ESPON Quality of Life approach can help to improve it and to collect insights on people’s expectations, values.</a:t>
            </a:r>
          </a:p>
        </p:txBody>
      </p:sp>
      <p:sp>
        <p:nvSpPr>
          <p:cNvPr id="34" name="TextBox 33">
            <a:extLst>
              <a:ext uri="{FF2B5EF4-FFF2-40B4-BE49-F238E27FC236}">
                <a16:creationId xmlns:a16="http://schemas.microsoft.com/office/drawing/2014/main" id="{01B3210E-8E42-4734-AA62-5905B47195D9}"/>
              </a:ext>
            </a:extLst>
          </p:cNvPr>
          <p:cNvSpPr txBox="1"/>
          <p:nvPr/>
        </p:nvSpPr>
        <p:spPr>
          <a:xfrm>
            <a:off x="-156614" y="3595974"/>
            <a:ext cx="4023922" cy="338554"/>
          </a:xfrm>
          <a:prstGeom prst="rect">
            <a:avLst/>
          </a:prstGeom>
          <a:noFill/>
        </p:spPr>
        <p:txBody>
          <a:bodyPr wrap="square" rtlCol="0">
            <a:spAutoFit/>
          </a:bodyPr>
          <a:lstStyle/>
          <a:p>
            <a:pPr algn="r"/>
            <a:r>
              <a:rPr lang="en-US" sz="1600" b="1" err="1">
                <a:solidFill>
                  <a:schemeClr val="accent2"/>
                </a:solidFill>
              </a:rPr>
              <a:t>Blanka</a:t>
            </a:r>
            <a:r>
              <a:rPr lang="en-US" sz="1600" b="1">
                <a:solidFill>
                  <a:schemeClr val="accent2"/>
                </a:solidFill>
              </a:rPr>
              <a:t> </a:t>
            </a:r>
            <a:r>
              <a:rPr lang="en-US" sz="1600" b="1" err="1">
                <a:solidFill>
                  <a:schemeClr val="accent2"/>
                </a:solidFill>
              </a:rPr>
              <a:t>Bartol</a:t>
            </a:r>
            <a:r>
              <a:rPr lang="en-US" sz="1600" b="1">
                <a:solidFill>
                  <a:schemeClr val="accent2"/>
                </a:solidFill>
              </a:rPr>
              <a:t>, Slovenia</a:t>
            </a:r>
          </a:p>
        </p:txBody>
      </p:sp>
      <p:sp>
        <p:nvSpPr>
          <p:cNvPr id="35" name="TextBox 34">
            <a:extLst>
              <a:ext uri="{FF2B5EF4-FFF2-40B4-BE49-F238E27FC236}">
                <a16:creationId xmlns:a16="http://schemas.microsoft.com/office/drawing/2014/main" id="{3DA74D9D-FEA6-49F6-A947-428A038312AC}"/>
              </a:ext>
            </a:extLst>
          </p:cNvPr>
          <p:cNvSpPr txBox="1"/>
          <p:nvPr/>
        </p:nvSpPr>
        <p:spPr>
          <a:xfrm>
            <a:off x="7042170" y="3652381"/>
            <a:ext cx="4623839" cy="338554"/>
          </a:xfrm>
          <a:prstGeom prst="rect">
            <a:avLst/>
          </a:prstGeom>
          <a:noFill/>
        </p:spPr>
        <p:txBody>
          <a:bodyPr wrap="square" rtlCol="0">
            <a:spAutoFit/>
          </a:bodyPr>
          <a:lstStyle/>
          <a:p>
            <a:r>
              <a:rPr lang="en-US" sz="1600" b="1" err="1">
                <a:solidFill>
                  <a:schemeClr val="accent2"/>
                </a:solidFill>
              </a:rPr>
              <a:t>Norry</a:t>
            </a:r>
            <a:r>
              <a:rPr lang="en-US" sz="1600" b="1">
                <a:solidFill>
                  <a:schemeClr val="accent2"/>
                </a:solidFill>
              </a:rPr>
              <a:t> Schneider, Luxembourg</a:t>
            </a:r>
          </a:p>
        </p:txBody>
      </p:sp>
      <p:sp>
        <p:nvSpPr>
          <p:cNvPr id="36" name="TextBox 35">
            <a:extLst>
              <a:ext uri="{FF2B5EF4-FFF2-40B4-BE49-F238E27FC236}">
                <a16:creationId xmlns:a16="http://schemas.microsoft.com/office/drawing/2014/main" id="{44F983F3-E63F-45D6-A879-2CF417CB3895}"/>
              </a:ext>
            </a:extLst>
          </p:cNvPr>
          <p:cNvSpPr txBox="1"/>
          <p:nvPr/>
        </p:nvSpPr>
        <p:spPr>
          <a:xfrm>
            <a:off x="7244551" y="2493821"/>
            <a:ext cx="4050469" cy="830997"/>
          </a:xfrm>
          <a:prstGeom prst="rect">
            <a:avLst/>
          </a:prstGeom>
          <a:noFill/>
        </p:spPr>
        <p:txBody>
          <a:bodyPr wrap="square" rtlCol="0">
            <a:spAutoFit/>
          </a:bodyPr>
          <a:lstStyle/>
          <a:p>
            <a:r>
              <a:rPr lang="en-US" sz="1600" b="1">
                <a:solidFill>
                  <a:schemeClr val="bg1"/>
                </a:solidFill>
              </a:rPr>
              <a:t>Co-creation is essential. We need to re-think policy making, as top-down approaches don’t work anymore.</a:t>
            </a:r>
          </a:p>
        </p:txBody>
      </p:sp>
      <p:sp>
        <p:nvSpPr>
          <p:cNvPr id="37" name="Rectangle 36">
            <a:extLst>
              <a:ext uri="{FF2B5EF4-FFF2-40B4-BE49-F238E27FC236}">
                <a16:creationId xmlns:a16="http://schemas.microsoft.com/office/drawing/2014/main" id="{30AFFFD4-7D83-42AA-BA95-914A033549C5}"/>
              </a:ext>
            </a:extLst>
          </p:cNvPr>
          <p:cNvSpPr/>
          <p:nvPr/>
        </p:nvSpPr>
        <p:spPr>
          <a:xfrm>
            <a:off x="6781600" y="4302593"/>
            <a:ext cx="4420840" cy="17640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sp>
      <p:sp>
        <p:nvSpPr>
          <p:cNvPr id="39" name="Freeform: Shape 38">
            <a:extLst>
              <a:ext uri="{FF2B5EF4-FFF2-40B4-BE49-F238E27FC236}">
                <a16:creationId xmlns:a16="http://schemas.microsoft.com/office/drawing/2014/main" id="{2A617958-E9B8-46C8-AB8D-97FC51404458}"/>
              </a:ext>
            </a:extLst>
          </p:cNvPr>
          <p:cNvSpPr/>
          <p:nvPr/>
        </p:nvSpPr>
        <p:spPr>
          <a:xfrm>
            <a:off x="1001476" y="6077073"/>
            <a:ext cx="3801089" cy="323362"/>
          </a:xfrm>
          <a:custGeom>
            <a:avLst/>
            <a:gdLst>
              <a:gd name="connsiteX0" fmla="*/ 0 w 3197933"/>
              <a:gd name="connsiteY0" fmla="*/ 0 h 338477"/>
              <a:gd name="connsiteX1" fmla="*/ 3197933 w 3197933"/>
              <a:gd name="connsiteY1" fmla="*/ 0 h 338477"/>
              <a:gd name="connsiteX2" fmla="*/ 3197933 w 3197933"/>
              <a:gd name="connsiteY2" fmla="*/ 338477 h 338477"/>
              <a:gd name="connsiteX3" fmla="*/ 0 w 3197933"/>
              <a:gd name="connsiteY3" fmla="*/ 338477 h 338477"/>
              <a:gd name="connsiteX4" fmla="*/ 0 w 3197933"/>
              <a:gd name="connsiteY4" fmla="*/ 0 h 33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933" h="338477">
                <a:moveTo>
                  <a:pt x="0" y="0"/>
                </a:moveTo>
                <a:lnTo>
                  <a:pt x="3197933" y="0"/>
                </a:lnTo>
                <a:lnTo>
                  <a:pt x="3197933" y="338477"/>
                </a:lnTo>
                <a:lnTo>
                  <a:pt x="0" y="3384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endParaRPr lang="en-US" sz="2500" kern="1200"/>
          </a:p>
        </p:txBody>
      </p:sp>
      <p:grpSp>
        <p:nvGrpSpPr>
          <p:cNvPr id="3" name="Group 2">
            <a:extLst>
              <a:ext uri="{FF2B5EF4-FFF2-40B4-BE49-F238E27FC236}">
                <a16:creationId xmlns:a16="http://schemas.microsoft.com/office/drawing/2014/main" id="{8F655EA9-A318-44F1-B5B5-0FACBF4A543A}"/>
              </a:ext>
            </a:extLst>
          </p:cNvPr>
          <p:cNvGrpSpPr/>
          <p:nvPr/>
        </p:nvGrpSpPr>
        <p:grpSpPr>
          <a:xfrm>
            <a:off x="1001476" y="4324091"/>
            <a:ext cx="4716800" cy="2084523"/>
            <a:chOff x="1001476" y="4324091"/>
            <a:chExt cx="4716800" cy="2084523"/>
          </a:xfrm>
        </p:grpSpPr>
        <p:sp>
          <p:nvSpPr>
            <p:cNvPr id="38" name="Rectangle 37">
              <a:extLst>
                <a:ext uri="{FF2B5EF4-FFF2-40B4-BE49-F238E27FC236}">
                  <a16:creationId xmlns:a16="http://schemas.microsoft.com/office/drawing/2014/main" id="{66BD2075-68AD-413F-BC3E-6E6A14AE1F02}"/>
                </a:ext>
              </a:extLst>
            </p:cNvPr>
            <p:cNvSpPr/>
            <p:nvPr/>
          </p:nvSpPr>
          <p:spPr>
            <a:xfrm>
              <a:off x="1297436" y="4324091"/>
              <a:ext cx="4420840" cy="17640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sp>
        <p:sp>
          <p:nvSpPr>
            <p:cNvPr id="40" name="Rectangle 39">
              <a:extLst>
                <a:ext uri="{FF2B5EF4-FFF2-40B4-BE49-F238E27FC236}">
                  <a16:creationId xmlns:a16="http://schemas.microsoft.com/office/drawing/2014/main" id="{9DCCA670-3C2A-4821-92E3-5B936E110F87}"/>
                </a:ext>
              </a:extLst>
            </p:cNvPr>
            <p:cNvSpPr/>
            <p:nvPr/>
          </p:nvSpPr>
          <p:spPr>
            <a:xfrm>
              <a:off x="1001476" y="4573194"/>
              <a:ext cx="4419410" cy="1835420"/>
            </a:xfrm>
            <a:prstGeom prst="rect">
              <a:avLst/>
            </a:prstGeom>
            <a:ln>
              <a:solidFill>
                <a:schemeClr val="bg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41" name="Freeform: Shape 40">
            <a:extLst>
              <a:ext uri="{FF2B5EF4-FFF2-40B4-BE49-F238E27FC236}">
                <a16:creationId xmlns:a16="http://schemas.microsoft.com/office/drawing/2014/main" id="{17A92B45-6B55-49EE-91B5-870ECA231F22}"/>
              </a:ext>
            </a:extLst>
          </p:cNvPr>
          <p:cNvSpPr/>
          <p:nvPr/>
        </p:nvSpPr>
        <p:spPr>
          <a:xfrm>
            <a:off x="6485640" y="6055575"/>
            <a:ext cx="3801089" cy="323362"/>
          </a:xfrm>
          <a:custGeom>
            <a:avLst/>
            <a:gdLst>
              <a:gd name="connsiteX0" fmla="*/ 0 w 3197933"/>
              <a:gd name="connsiteY0" fmla="*/ 0 h 338477"/>
              <a:gd name="connsiteX1" fmla="*/ 3197933 w 3197933"/>
              <a:gd name="connsiteY1" fmla="*/ 0 h 338477"/>
              <a:gd name="connsiteX2" fmla="*/ 3197933 w 3197933"/>
              <a:gd name="connsiteY2" fmla="*/ 338477 h 338477"/>
              <a:gd name="connsiteX3" fmla="*/ 0 w 3197933"/>
              <a:gd name="connsiteY3" fmla="*/ 338477 h 338477"/>
              <a:gd name="connsiteX4" fmla="*/ 0 w 3197933"/>
              <a:gd name="connsiteY4" fmla="*/ 0 h 33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933" h="338477">
                <a:moveTo>
                  <a:pt x="0" y="0"/>
                </a:moveTo>
                <a:lnTo>
                  <a:pt x="3197933" y="0"/>
                </a:lnTo>
                <a:lnTo>
                  <a:pt x="3197933" y="338477"/>
                </a:lnTo>
                <a:lnTo>
                  <a:pt x="0" y="3384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endParaRPr lang="en-US" sz="2500" kern="1200"/>
          </a:p>
        </p:txBody>
      </p:sp>
      <p:sp>
        <p:nvSpPr>
          <p:cNvPr id="42" name="Rectangle 41">
            <a:extLst>
              <a:ext uri="{FF2B5EF4-FFF2-40B4-BE49-F238E27FC236}">
                <a16:creationId xmlns:a16="http://schemas.microsoft.com/office/drawing/2014/main" id="{12E9B484-A41F-454D-9B9A-69ADB0690FE9}"/>
              </a:ext>
            </a:extLst>
          </p:cNvPr>
          <p:cNvSpPr/>
          <p:nvPr/>
        </p:nvSpPr>
        <p:spPr>
          <a:xfrm>
            <a:off x="6485640" y="4551696"/>
            <a:ext cx="4419410" cy="1835420"/>
          </a:xfrm>
          <a:prstGeom prst="rect">
            <a:avLst/>
          </a:prstGeom>
          <a:ln>
            <a:solidFill>
              <a:schemeClr val="bg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pic>
        <p:nvPicPr>
          <p:cNvPr id="43" name="Graphic 42" descr="Open quotation mark">
            <a:extLst>
              <a:ext uri="{FF2B5EF4-FFF2-40B4-BE49-F238E27FC236}">
                <a16:creationId xmlns:a16="http://schemas.microsoft.com/office/drawing/2014/main" id="{6A36EBBD-6B82-432E-A188-321544AA8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471" y="4149036"/>
            <a:ext cx="640080" cy="640080"/>
          </a:xfrm>
          <a:prstGeom prst="rect">
            <a:avLst/>
          </a:prstGeom>
        </p:spPr>
      </p:pic>
      <p:pic>
        <p:nvPicPr>
          <p:cNvPr id="44" name="Graphic 43" descr="Closed quotation mark">
            <a:extLst>
              <a:ext uri="{FF2B5EF4-FFF2-40B4-BE49-F238E27FC236}">
                <a16:creationId xmlns:a16="http://schemas.microsoft.com/office/drawing/2014/main" id="{8607A3A4-26B1-491C-AB1D-1E5FD04A26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692503" y="5596203"/>
            <a:ext cx="640080" cy="640080"/>
          </a:xfrm>
          <a:prstGeom prst="rect">
            <a:avLst/>
          </a:prstGeom>
        </p:spPr>
      </p:pic>
      <p:sp>
        <p:nvSpPr>
          <p:cNvPr id="45" name="TextBox 44">
            <a:extLst>
              <a:ext uri="{FF2B5EF4-FFF2-40B4-BE49-F238E27FC236}">
                <a16:creationId xmlns:a16="http://schemas.microsoft.com/office/drawing/2014/main" id="{EF7F41BA-B56F-4F90-8360-D5B90E463F88}"/>
              </a:ext>
            </a:extLst>
          </p:cNvPr>
          <p:cNvSpPr txBox="1"/>
          <p:nvPr/>
        </p:nvSpPr>
        <p:spPr>
          <a:xfrm>
            <a:off x="1320069" y="4700726"/>
            <a:ext cx="4055842" cy="1323439"/>
          </a:xfrm>
          <a:prstGeom prst="rect">
            <a:avLst/>
          </a:prstGeom>
          <a:noFill/>
        </p:spPr>
        <p:txBody>
          <a:bodyPr wrap="square" rtlCol="0">
            <a:spAutoFit/>
          </a:bodyPr>
          <a:lstStyle>
            <a:defPPr>
              <a:defRPr lang="da-DK"/>
            </a:defPPr>
            <a:lvl1pPr>
              <a:defRPr sz="1600" b="1">
                <a:solidFill>
                  <a:schemeClr val="bg1"/>
                </a:solidFill>
              </a:defRPr>
            </a:lvl1pPr>
          </a:lstStyle>
          <a:p>
            <a:r>
              <a:rPr lang="en-GB"/>
              <a:t>Collaborate with the local level, especially involving young people, matters - because today’s policies and changes shape our quality of life in 5 to 10 years.</a:t>
            </a:r>
            <a:endParaRPr lang="en-US"/>
          </a:p>
        </p:txBody>
      </p:sp>
      <p:sp>
        <p:nvSpPr>
          <p:cNvPr id="46" name="TextBox 45">
            <a:extLst>
              <a:ext uri="{FF2B5EF4-FFF2-40B4-BE49-F238E27FC236}">
                <a16:creationId xmlns:a16="http://schemas.microsoft.com/office/drawing/2014/main" id="{EF3BECA2-BD27-4278-9819-8DF3FED98357}"/>
              </a:ext>
            </a:extLst>
          </p:cNvPr>
          <p:cNvSpPr txBox="1"/>
          <p:nvPr/>
        </p:nvSpPr>
        <p:spPr>
          <a:xfrm>
            <a:off x="1181158" y="6118436"/>
            <a:ext cx="3165069" cy="338554"/>
          </a:xfrm>
          <a:prstGeom prst="rect">
            <a:avLst/>
          </a:prstGeom>
          <a:noFill/>
        </p:spPr>
        <p:txBody>
          <a:bodyPr wrap="square" rtlCol="0">
            <a:spAutoFit/>
          </a:bodyPr>
          <a:lstStyle/>
          <a:p>
            <a:r>
              <a:rPr lang="en-US" sz="1600" b="1">
                <a:solidFill>
                  <a:schemeClr val="accent2"/>
                </a:solidFill>
              </a:rPr>
              <a:t>Marc Pfister, Switzerland</a:t>
            </a:r>
          </a:p>
        </p:txBody>
      </p:sp>
      <p:sp>
        <p:nvSpPr>
          <p:cNvPr id="47" name="TextBox 46">
            <a:extLst>
              <a:ext uri="{FF2B5EF4-FFF2-40B4-BE49-F238E27FC236}">
                <a16:creationId xmlns:a16="http://schemas.microsoft.com/office/drawing/2014/main" id="{9F8A8002-E26C-4ACF-811B-9713D7ED9800}"/>
              </a:ext>
            </a:extLst>
          </p:cNvPr>
          <p:cNvSpPr txBox="1"/>
          <p:nvPr/>
        </p:nvSpPr>
        <p:spPr>
          <a:xfrm>
            <a:off x="6725678" y="6051462"/>
            <a:ext cx="3165069" cy="338554"/>
          </a:xfrm>
          <a:prstGeom prst="rect">
            <a:avLst/>
          </a:prstGeom>
          <a:noFill/>
        </p:spPr>
        <p:txBody>
          <a:bodyPr wrap="square" rtlCol="0">
            <a:spAutoFit/>
          </a:bodyPr>
          <a:lstStyle/>
          <a:p>
            <a:r>
              <a:rPr lang="en-US" sz="1600" b="1" err="1">
                <a:solidFill>
                  <a:schemeClr val="accent2"/>
                </a:solidFill>
              </a:rPr>
              <a:t>Rudina</a:t>
            </a:r>
            <a:r>
              <a:rPr lang="en-US" sz="1600" b="1">
                <a:solidFill>
                  <a:schemeClr val="accent2"/>
                </a:solidFill>
              </a:rPr>
              <a:t> Toto, Albania</a:t>
            </a:r>
          </a:p>
        </p:txBody>
      </p:sp>
      <p:sp>
        <p:nvSpPr>
          <p:cNvPr id="48" name="TextBox 47">
            <a:extLst>
              <a:ext uri="{FF2B5EF4-FFF2-40B4-BE49-F238E27FC236}">
                <a16:creationId xmlns:a16="http://schemas.microsoft.com/office/drawing/2014/main" id="{3C0943FD-5F5C-4696-8F3A-DE0C3900B935}"/>
              </a:ext>
            </a:extLst>
          </p:cNvPr>
          <p:cNvSpPr txBox="1"/>
          <p:nvPr/>
        </p:nvSpPr>
        <p:spPr>
          <a:xfrm>
            <a:off x="6811804" y="4686473"/>
            <a:ext cx="4126928" cy="1246495"/>
          </a:xfrm>
          <a:prstGeom prst="rect">
            <a:avLst/>
          </a:prstGeom>
          <a:noFill/>
        </p:spPr>
        <p:txBody>
          <a:bodyPr wrap="square" rtlCol="0">
            <a:spAutoFit/>
          </a:bodyPr>
          <a:lstStyle>
            <a:defPPr>
              <a:defRPr lang="da-DK"/>
            </a:defPPr>
            <a:lvl1pPr>
              <a:defRPr sz="1600" b="1">
                <a:solidFill>
                  <a:schemeClr val="bg1"/>
                </a:solidFill>
              </a:defRPr>
            </a:lvl1pPr>
          </a:lstStyle>
          <a:p>
            <a:r>
              <a:rPr lang="en-GB" sz="1500"/>
              <a:t>Quality of life indicators can be used to better understand territorial inequalities and expected policy effects, which are important inputs to citizen-centric partnerships for development.</a:t>
            </a:r>
            <a:endParaRPr lang="en-US" sz="1500"/>
          </a:p>
        </p:txBody>
      </p:sp>
      <p:pic>
        <p:nvPicPr>
          <p:cNvPr id="49" name="Graphic 48" descr="Open quotation mark">
            <a:extLst>
              <a:ext uri="{FF2B5EF4-FFF2-40B4-BE49-F238E27FC236}">
                <a16:creationId xmlns:a16="http://schemas.microsoft.com/office/drawing/2014/main" id="{0F4E9A47-F103-4376-97AA-387D6EFE35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5307" y="1766776"/>
            <a:ext cx="640080" cy="640080"/>
          </a:xfrm>
          <a:prstGeom prst="rect">
            <a:avLst/>
          </a:prstGeom>
        </p:spPr>
      </p:pic>
      <p:pic>
        <p:nvPicPr>
          <p:cNvPr id="50" name="Graphic 49" descr="Closed quotation mark">
            <a:extLst>
              <a:ext uri="{FF2B5EF4-FFF2-40B4-BE49-F238E27FC236}">
                <a16:creationId xmlns:a16="http://schemas.microsoft.com/office/drawing/2014/main" id="{45B85DFB-B671-4C4A-B81A-6CA9104543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89679" y="3163932"/>
            <a:ext cx="640080" cy="640080"/>
          </a:xfrm>
          <a:prstGeom prst="rect">
            <a:avLst/>
          </a:prstGeom>
        </p:spPr>
      </p:pic>
      <p:pic>
        <p:nvPicPr>
          <p:cNvPr id="51" name="Graphic 50" descr="Open quotation mark">
            <a:extLst>
              <a:ext uri="{FF2B5EF4-FFF2-40B4-BE49-F238E27FC236}">
                <a16:creationId xmlns:a16="http://schemas.microsoft.com/office/drawing/2014/main" id="{0358281F-39AA-4843-8472-4071CD2695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50" y="4183596"/>
            <a:ext cx="640080" cy="640080"/>
          </a:xfrm>
          <a:prstGeom prst="rect">
            <a:avLst/>
          </a:prstGeom>
        </p:spPr>
      </p:pic>
      <p:pic>
        <p:nvPicPr>
          <p:cNvPr id="52" name="Graphic 51" descr="Closed quotation mark">
            <a:extLst>
              <a:ext uri="{FF2B5EF4-FFF2-40B4-BE49-F238E27FC236}">
                <a16:creationId xmlns:a16="http://schemas.microsoft.com/office/drawing/2014/main" id="{43B1C317-623F-4A82-824B-7139945E11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211382" y="5617701"/>
            <a:ext cx="640080" cy="640080"/>
          </a:xfrm>
          <a:prstGeom prst="rect">
            <a:avLst/>
          </a:prstGeom>
        </p:spPr>
      </p:pic>
    </p:spTree>
    <p:extLst>
      <p:ext uri="{BB962C8B-B14F-4D97-AF65-F5344CB8AC3E}">
        <p14:creationId xmlns:p14="http://schemas.microsoft.com/office/powerpoint/2010/main" val="261042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6">
            <a:extLst>
              <a:ext uri="{FF2B5EF4-FFF2-40B4-BE49-F238E27FC236}">
                <a16:creationId xmlns:a16="http://schemas.microsoft.com/office/drawing/2014/main" id="{2F040906-C812-48DF-8621-C8CF8B26DB0B}"/>
              </a:ext>
            </a:extLst>
          </p:cNvPr>
          <p:cNvSpPr txBox="1">
            <a:spLocks/>
          </p:cNvSpPr>
          <p:nvPr/>
        </p:nvSpPr>
        <p:spPr>
          <a:xfrm>
            <a:off x="1422900" y="0"/>
            <a:ext cx="8281170" cy="1314000"/>
          </a:xfrm>
          <a:prstGeom prst="rect">
            <a:avLst/>
          </a:prstGeom>
        </p:spPr>
        <p:txBody>
          <a:bodyPr vert="horz" lIns="0" tIns="0" rIns="0" bIns="0" rtlCol="0" anchor="b" anchorCtr="0">
            <a:norm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nSpc>
                <a:spcPts val="3200"/>
              </a:lnSpc>
              <a:spcAft>
                <a:spcPts val="600"/>
              </a:spcAft>
            </a:pPr>
            <a:r>
              <a:rPr lang="en-GB" sz="3200" dirty="0">
                <a:solidFill>
                  <a:srgbClr val="F48120"/>
                </a:solidFill>
              </a:rPr>
              <a:t>Quality of Life </a:t>
            </a:r>
            <a:r>
              <a:rPr lang="en-US" sz="3200" dirty="0"/>
              <a:t>// ESPON Publications</a:t>
            </a:r>
          </a:p>
          <a:p>
            <a:pPr>
              <a:lnSpc>
                <a:spcPts val="3200"/>
              </a:lnSpc>
              <a:spcAft>
                <a:spcPts val="600"/>
              </a:spcAft>
            </a:pPr>
            <a:endParaRPr lang="en-GB" sz="3200" dirty="0"/>
          </a:p>
        </p:txBody>
      </p:sp>
      <p:sp>
        <p:nvSpPr>
          <p:cNvPr id="19" name="Footer Placeholder 2">
            <a:extLst>
              <a:ext uri="{FF2B5EF4-FFF2-40B4-BE49-F238E27FC236}">
                <a16:creationId xmlns:a16="http://schemas.microsoft.com/office/drawing/2014/main" id="{5E2BDD48-1563-436F-BC6F-8F46230102EC}"/>
              </a:ext>
            </a:extLst>
          </p:cNvPr>
          <p:cNvSpPr>
            <a:spLocks noGrp="1"/>
          </p:cNvSpPr>
          <p:nvPr>
            <p:ph type="ftr" sz="quarter" idx="10"/>
          </p:nvPr>
        </p:nvSpPr>
        <p:spPr>
          <a:xfrm>
            <a:off x="1566000" y="6480000"/>
            <a:ext cx="5400000" cy="180000"/>
          </a:xfrm>
        </p:spPr>
        <p:txBody>
          <a:bodyPr/>
          <a:lstStyle/>
          <a:p>
            <a:pPr>
              <a:spcAft>
                <a:spcPts val="600"/>
              </a:spcAft>
            </a:pPr>
            <a:r>
              <a:rPr lang="da-DK" dirty="0"/>
              <a:t>PowerPoint template 16:9</a:t>
            </a:r>
          </a:p>
        </p:txBody>
      </p:sp>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vert="horz" lIns="0" tIns="0" rIns="0" bIns="0" rtlCol="0" anchor="ctr">
            <a:normAutofit/>
          </a:bodyPr>
          <a:lstStyle/>
          <a:p>
            <a:pPr>
              <a:spcAft>
                <a:spcPts val="600"/>
              </a:spcAft>
            </a:pPr>
            <a:fld id="{865B7C27-3FE4-4A2D-B806-6F5728E302F6}" type="slidenum">
              <a:rPr lang="da-DK" smtClean="0"/>
              <a:pPr>
                <a:spcAft>
                  <a:spcPts val="600"/>
                </a:spcAft>
              </a:pPr>
              <a:t>16</a:t>
            </a:fld>
            <a:endParaRPr lang="da-DK"/>
          </a:p>
        </p:txBody>
      </p:sp>
      <p:sp>
        <p:nvSpPr>
          <p:cNvPr id="23" name="Text Placeholder 5">
            <a:extLst>
              <a:ext uri="{FF2B5EF4-FFF2-40B4-BE49-F238E27FC236}">
                <a16:creationId xmlns:a16="http://schemas.microsoft.com/office/drawing/2014/main" id="{661A261F-8EBA-4C19-9DD8-5C3761427D48}"/>
              </a:ext>
            </a:extLst>
          </p:cNvPr>
          <p:cNvSpPr>
            <a:spLocks noGrp="1"/>
          </p:cNvSpPr>
          <p:nvPr>
            <p:ph type="body" sz="quarter" idx="16"/>
          </p:nvPr>
        </p:nvSpPr>
        <p:spPr>
          <a:xfrm>
            <a:off x="1080000" y="1979009"/>
            <a:ext cx="11112000" cy="41400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3"/>
              </a:rPr>
              <a:t>https://www.espon.eu/programme/projects/espon-2020/applied-research/quality-of-life</a:t>
            </a:r>
            <a:r>
              <a:rPr lang="en-US" dirty="0"/>
              <a:t> </a:t>
            </a:r>
          </a:p>
        </p:txBody>
      </p:sp>
      <p:pic>
        <p:nvPicPr>
          <p:cNvPr id="7" name="Picture 6">
            <a:extLst>
              <a:ext uri="{FF2B5EF4-FFF2-40B4-BE49-F238E27FC236}">
                <a16:creationId xmlns:a16="http://schemas.microsoft.com/office/drawing/2014/main" id="{38FACB3C-0131-43D7-A5C4-FEC38530C5AA}"/>
              </a:ext>
            </a:extLst>
          </p:cNvPr>
          <p:cNvPicPr>
            <a:picLocks noChangeAspect="1"/>
          </p:cNvPicPr>
          <p:nvPr/>
        </p:nvPicPr>
        <p:blipFill>
          <a:blip r:embed="rId4"/>
          <a:stretch>
            <a:fillRect/>
          </a:stretch>
        </p:blipFill>
        <p:spPr>
          <a:xfrm>
            <a:off x="7091529" y="971596"/>
            <a:ext cx="3086501" cy="4397758"/>
          </a:xfrm>
          <a:prstGeom prst="rect">
            <a:avLst/>
          </a:prstGeom>
        </p:spPr>
      </p:pic>
      <p:pic>
        <p:nvPicPr>
          <p:cNvPr id="15" name="Picture 14" descr="A screenshot of a computer&#10;&#10;Description automatically generated with medium confidence">
            <a:hlinkClick r:id="rId5"/>
            <a:extLst>
              <a:ext uri="{FF2B5EF4-FFF2-40B4-BE49-F238E27FC236}">
                <a16:creationId xmlns:a16="http://schemas.microsoft.com/office/drawing/2014/main" id="{636DC3A0-85AA-4523-853B-A4D3291103DE}"/>
              </a:ext>
            </a:extLst>
          </p:cNvPr>
          <p:cNvPicPr>
            <a:picLocks noChangeAspect="1"/>
          </p:cNvPicPr>
          <p:nvPr/>
        </p:nvPicPr>
        <p:blipFill rotWithShape="1">
          <a:blip r:embed="rId6"/>
          <a:srcRect l="45726" t="23607" r="22970" b="8153"/>
          <a:stretch/>
        </p:blipFill>
        <p:spPr bwMode="auto">
          <a:xfrm>
            <a:off x="1566000" y="1120186"/>
            <a:ext cx="3086502" cy="43890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362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6">
            <a:extLst>
              <a:ext uri="{FF2B5EF4-FFF2-40B4-BE49-F238E27FC236}">
                <a16:creationId xmlns:a16="http://schemas.microsoft.com/office/drawing/2014/main" id="{2F040906-C812-48DF-8621-C8CF8B26DB0B}"/>
              </a:ext>
            </a:extLst>
          </p:cNvPr>
          <p:cNvSpPr txBox="1">
            <a:spLocks/>
          </p:cNvSpPr>
          <p:nvPr/>
        </p:nvSpPr>
        <p:spPr>
          <a:xfrm>
            <a:off x="892174" y="494997"/>
            <a:ext cx="10114916" cy="1314000"/>
          </a:xfrm>
          <a:prstGeom prst="rect">
            <a:avLst/>
          </a:prstGeom>
        </p:spPr>
        <p:txBody>
          <a:bodyPr vert="horz" lIns="0" tIns="0" rIns="0" bIns="0" rtlCol="0" anchor="b" anchorCtr="0">
            <a:norm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nSpc>
                <a:spcPts val="3200"/>
              </a:lnSpc>
              <a:spcAft>
                <a:spcPts val="600"/>
              </a:spcAft>
            </a:pPr>
            <a:r>
              <a:rPr lang="en-US" sz="3200" dirty="0"/>
              <a:t>ESPON Seminar 1-2 December, Bled - Slovenia</a:t>
            </a:r>
          </a:p>
          <a:p>
            <a:pPr>
              <a:lnSpc>
                <a:spcPts val="3200"/>
              </a:lnSpc>
              <a:spcAft>
                <a:spcPts val="600"/>
              </a:spcAft>
            </a:pPr>
            <a:r>
              <a:rPr lang="en-US" sz="3200" dirty="0">
                <a:solidFill>
                  <a:srgbClr val="F48120"/>
                </a:solidFill>
              </a:rPr>
              <a:t>Quality of Life for territorial and citizen-centric policies</a:t>
            </a:r>
            <a:endParaRPr lang="en-GB" sz="3200" dirty="0">
              <a:solidFill>
                <a:srgbClr val="F48120"/>
              </a:solidFill>
            </a:endParaRPr>
          </a:p>
        </p:txBody>
      </p:sp>
      <p:sp>
        <p:nvSpPr>
          <p:cNvPr id="19" name="Footer Placeholder 2">
            <a:extLst>
              <a:ext uri="{FF2B5EF4-FFF2-40B4-BE49-F238E27FC236}">
                <a16:creationId xmlns:a16="http://schemas.microsoft.com/office/drawing/2014/main" id="{5E2BDD48-1563-436F-BC6F-8F46230102EC}"/>
              </a:ext>
            </a:extLst>
          </p:cNvPr>
          <p:cNvSpPr>
            <a:spLocks noGrp="1"/>
          </p:cNvSpPr>
          <p:nvPr>
            <p:ph type="ftr" sz="quarter" idx="10"/>
          </p:nvPr>
        </p:nvSpPr>
        <p:spPr>
          <a:xfrm>
            <a:off x="1566000" y="6480000"/>
            <a:ext cx="5400000" cy="180000"/>
          </a:xfrm>
        </p:spPr>
        <p:txBody>
          <a:bodyPr/>
          <a:lstStyle/>
          <a:p>
            <a:pPr>
              <a:spcAft>
                <a:spcPts val="600"/>
              </a:spcAft>
            </a:pPr>
            <a:r>
              <a:rPr lang="da-DK" dirty="0"/>
              <a:t>PowerPoint template 16:9</a:t>
            </a:r>
          </a:p>
        </p:txBody>
      </p:sp>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vert="horz" lIns="0" tIns="0" rIns="0" bIns="0" rtlCol="0" anchor="ctr">
            <a:normAutofit/>
          </a:bodyPr>
          <a:lstStyle/>
          <a:p>
            <a:pPr>
              <a:spcAft>
                <a:spcPts val="600"/>
              </a:spcAft>
            </a:pPr>
            <a:fld id="{865B7C27-3FE4-4A2D-B806-6F5728E302F6}" type="slidenum">
              <a:rPr lang="da-DK" smtClean="0"/>
              <a:pPr>
                <a:spcAft>
                  <a:spcPts val="600"/>
                </a:spcAft>
              </a:pPr>
              <a:t>17</a:t>
            </a:fld>
            <a:endParaRPr lang="da-DK"/>
          </a:p>
        </p:txBody>
      </p:sp>
      <p:sp>
        <p:nvSpPr>
          <p:cNvPr id="23" name="Text Placeholder 5">
            <a:extLst>
              <a:ext uri="{FF2B5EF4-FFF2-40B4-BE49-F238E27FC236}">
                <a16:creationId xmlns:a16="http://schemas.microsoft.com/office/drawing/2014/main" id="{661A261F-8EBA-4C19-9DD8-5C3761427D48}"/>
              </a:ext>
            </a:extLst>
          </p:cNvPr>
          <p:cNvSpPr>
            <a:spLocks noGrp="1"/>
          </p:cNvSpPr>
          <p:nvPr>
            <p:ph type="body" sz="quarter" idx="16"/>
          </p:nvPr>
        </p:nvSpPr>
        <p:spPr>
          <a:xfrm>
            <a:off x="1080000" y="1979009"/>
            <a:ext cx="11112000" cy="41400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1" name="Picture 10" descr="Graphical user interface, application&#10;&#10;Description automatically generated">
            <a:hlinkClick r:id="rId3"/>
            <a:extLst>
              <a:ext uri="{FF2B5EF4-FFF2-40B4-BE49-F238E27FC236}">
                <a16:creationId xmlns:a16="http://schemas.microsoft.com/office/drawing/2014/main" id="{6B8E7398-2F5C-4F34-8FC7-2B99F1585A1D}"/>
              </a:ext>
            </a:extLst>
          </p:cNvPr>
          <p:cNvPicPr>
            <a:picLocks noChangeAspect="1"/>
          </p:cNvPicPr>
          <p:nvPr/>
        </p:nvPicPr>
        <p:blipFill rotWithShape="1">
          <a:blip r:embed="rId4"/>
          <a:srcRect l="3847" t="14282" r="28739" b="26007"/>
          <a:stretch/>
        </p:blipFill>
        <p:spPr bwMode="auto">
          <a:xfrm>
            <a:off x="740399" y="2169988"/>
            <a:ext cx="6350669" cy="3029400"/>
          </a:xfrm>
          <a:prstGeom prst="rect">
            <a:avLst/>
          </a:prstGeom>
          <a:ln>
            <a:noFill/>
          </a:ln>
          <a:extLst>
            <a:ext uri="{53640926-AAD7-44D8-BBD7-CCE9431645EC}">
              <a14:shadowObscured xmlns:a14="http://schemas.microsoft.com/office/drawing/2010/main"/>
            </a:ext>
          </a:extLst>
        </p:spPr>
      </p:pic>
      <p:pic>
        <p:nvPicPr>
          <p:cNvPr id="12" name="Picture 11" descr="Graphical user interface, text, application&#10;&#10;Description automatically generated">
            <a:extLst>
              <a:ext uri="{FF2B5EF4-FFF2-40B4-BE49-F238E27FC236}">
                <a16:creationId xmlns:a16="http://schemas.microsoft.com/office/drawing/2014/main" id="{9D3E2491-9BD6-4DAB-9500-BA3AFC3F64A5}"/>
              </a:ext>
            </a:extLst>
          </p:cNvPr>
          <p:cNvPicPr>
            <a:picLocks noChangeAspect="1"/>
          </p:cNvPicPr>
          <p:nvPr/>
        </p:nvPicPr>
        <p:blipFill rotWithShape="1">
          <a:blip r:embed="rId5"/>
          <a:srcRect l="30555" t="27574" r="11752" b="11731"/>
          <a:stretch/>
        </p:blipFill>
        <p:spPr bwMode="auto">
          <a:xfrm>
            <a:off x="7215368" y="1825331"/>
            <a:ext cx="3595550" cy="2037241"/>
          </a:xfrm>
          <a:prstGeom prst="rect">
            <a:avLst/>
          </a:prstGeom>
          <a:ln>
            <a:noFill/>
          </a:ln>
          <a:extLst>
            <a:ext uri="{53640926-AAD7-44D8-BBD7-CCE9431645EC}">
              <a14:shadowObscured xmlns:a14="http://schemas.microsoft.com/office/drawing/2010/main"/>
            </a:ext>
          </a:extLst>
        </p:spPr>
      </p:pic>
      <p:pic>
        <p:nvPicPr>
          <p:cNvPr id="13" name="Picture 12" descr="Graphical user interface, text, application&#10;&#10;Description automatically generated">
            <a:extLst>
              <a:ext uri="{FF2B5EF4-FFF2-40B4-BE49-F238E27FC236}">
                <a16:creationId xmlns:a16="http://schemas.microsoft.com/office/drawing/2014/main" id="{D0BB3523-D417-4C88-8215-E7E34E9C2EB3}"/>
              </a:ext>
            </a:extLst>
          </p:cNvPr>
          <p:cNvPicPr>
            <a:picLocks noChangeAspect="1"/>
          </p:cNvPicPr>
          <p:nvPr/>
        </p:nvPicPr>
        <p:blipFill rotWithShape="1">
          <a:blip r:embed="rId6"/>
          <a:srcRect l="36966" t="28368" r="10684" b="3788"/>
          <a:stretch/>
        </p:blipFill>
        <p:spPr bwMode="auto">
          <a:xfrm>
            <a:off x="7688500" y="4161779"/>
            <a:ext cx="3111500" cy="2171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894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79999" y="3434400"/>
            <a:ext cx="4172937" cy="705600"/>
          </a:xfrm>
        </p:spPr>
        <p:txBody>
          <a:bodyPr/>
          <a:lstStyle/>
          <a:p>
            <a:r>
              <a:rPr lang="en-US"/>
              <a:t>Thank you</a:t>
            </a:r>
          </a:p>
        </p:txBody>
      </p:sp>
      <p:sp>
        <p:nvSpPr>
          <p:cNvPr id="9" name="Text Placeholder 8"/>
          <p:cNvSpPr>
            <a:spLocks noGrp="1"/>
          </p:cNvSpPr>
          <p:nvPr>
            <p:ph type="body" sz="quarter" idx="16"/>
          </p:nvPr>
        </p:nvSpPr>
        <p:spPr>
          <a:xfrm>
            <a:off x="1080000" y="4140000"/>
            <a:ext cx="9027827" cy="1502805"/>
          </a:xfrm>
        </p:spPr>
        <p:txBody>
          <a:bodyPr/>
          <a:lstStyle/>
          <a:p>
            <a:r>
              <a:rPr lang="en-US" sz="2000" b="1" dirty="0">
                <a:solidFill>
                  <a:srgbClr val="F48120"/>
                </a:solidFill>
              </a:rPr>
              <a:t>// </a:t>
            </a:r>
            <a:r>
              <a:rPr lang="it-IT" sz="2000" b="1" dirty="0">
                <a:solidFill>
                  <a:srgbClr val="F48120"/>
                </a:solidFill>
              </a:rPr>
              <a:t> </a:t>
            </a:r>
            <a:r>
              <a:rPr lang="it-IT" sz="2000" b="1" dirty="0">
                <a:solidFill>
                  <a:srgbClr val="F48120"/>
                </a:solidFill>
                <a:hlinkClick r:id="rId3">
                  <a:extLst>
                    <a:ext uri="{A12FA001-AC4F-418D-AE19-62706E023703}">
                      <ahyp:hlinkClr xmlns:ahyp="http://schemas.microsoft.com/office/drawing/2018/hyperlinkcolor" val="tx"/>
                    </a:ext>
                  </a:extLst>
                </a:hlinkClick>
              </a:rPr>
              <a:t>sandra.di.biaggio@espon.eu</a:t>
            </a:r>
            <a:r>
              <a:rPr lang="it-IT" sz="2000" b="1" dirty="0">
                <a:solidFill>
                  <a:srgbClr val="F48120"/>
                </a:solidFill>
              </a:rPr>
              <a:t> </a:t>
            </a:r>
          </a:p>
          <a:p>
            <a:endParaRPr lang="en-US" dirty="0"/>
          </a:p>
          <a:p>
            <a:r>
              <a:rPr lang="en-US" dirty="0"/>
              <a:t>Senior Project Expert – Policy Analysis and Project Development </a:t>
            </a:r>
            <a:br>
              <a:rPr lang="en-US" dirty="0"/>
            </a:br>
            <a:endParaRPr lang="en-US" dirty="0"/>
          </a:p>
        </p:txBody>
      </p:sp>
      <p:sp>
        <p:nvSpPr>
          <p:cNvPr id="6" name="Text Placeholder 8">
            <a:extLst>
              <a:ext uri="{FF2B5EF4-FFF2-40B4-BE49-F238E27FC236}">
                <a16:creationId xmlns:a16="http://schemas.microsoft.com/office/drawing/2014/main" id="{4E16952C-1A3C-4CC7-81C3-FA55408E1005}"/>
              </a:ext>
            </a:extLst>
          </p:cNvPr>
          <p:cNvSpPr txBox="1">
            <a:spLocks/>
          </p:cNvSpPr>
          <p:nvPr/>
        </p:nvSpPr>
        <p:spPr>
          <a:xfrm>
            <a:off x="1079999" y="4891401"/>
            <a:ext cx="3651653" cy="1262263"/>
          </a:xfrm>
          <a:prstGeom prst="rect">
            <a:avLst/>
          </a:prstGeom>
        </p:spPr>
        <p:txBody>
          <a:bodyPr vert="horz" lIns="0" tIns="180000" rIns="0" bIns="0" rtlCol="0">
            <a:noAutofit/>
          </a:bodyPr>
          <a:lstStyle>
            <a:lvl1pPr marL="0" indent="0" algn="l" defTabSz="914400" rtl="0" eaLnBrk="1" latinLnBrk="0" hangingPunct="1">
              <a:lnSpc>
                <a:spcPct val="100000"/>
              </a:lnSpc>
              <a:spcBef>
                <a:spcPts val="0"/>
              </a:spcBef>
              <a:spcAft>
                <a:spcPts val="0"/>
              </a:spcAft>
              <a:buClr>
                <a:schemeClr val="accent2"/>
              </a:buClr>
              <a:buSzPct val="100000"/>
              <a:buFont typeface="Wingdings" panose="05000000000000000000" pitchFamily="2" charset="2"/>
              <a:buNone/>
              <a:defRPr sz="1800" kern="1200">
                <a:solidFill>
                  <a:schemeClr val="accent3">
                    <a:lumMod val="60000"/>
                    <a:lumOff val="40000"/>
                  </a:schemeClr>
                </a:solidFill>
                <a:latin typeface="+mn-lt"/>
                <a:ea typeface="+mn-ea"/>
                <a:cs typeface="+mn-cs"/>
              </a:defRPr>
            </a:lvl1pPr>
            <a:lvl2pPr marL="270000" indent="0" algn="ctr"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None/>
              <a:defRPr sz="1600" kern="1200">
                <a:solidFill>
                  <a:schemeClr val="bg1"/>
                </a:solidFill>
                <a:latin typeface="+mn-lt"/>
                <a:ea typeface="+mn-ea"/>
                <a:cs typeface="+mn-cs"/>
              </a:defRPr>
            </a:lvl2pPr>
            <a:lvl3pPr marL="540000" indent="0" algn="ctr"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None/>
              <a:defRPr sz="1600" kern="1200">
                <a:solidFill>
                  <a:schemeClr val="bg1"/>
                </a:solidFill>
                <a:latin typeface="+mn-lt"/>
                <a:ea typeface="+mn-ea"/>
                <a:cs typeface="+mn-cs"/>
              </a:defRPr>
            </a:lvl3pPr>
            <a:lvl4pPr marL="810000" indent="0" algn="ctr"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None/>
              <a:defRPr sz="1600" kern="1200">
                <a:solidFill>
                  <a:schemeClr val="bg1"/>
                </a:solidFill>
                <a:latin typeface="+mn-lt"/>
                <a:ea typeface="+mn-ea"/>
                <a:cs typeface="+mn-cs"/>
              </a:defRPr>
            </a:lvl4pPr>
            <a:lvl5pPr marL="1080000" indent="0" algn="ctr"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None/>
              <a:defRPr sz="1600" kern="1200">
                <a:solidFill>
                  <a:schemeClr val="bg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endParaRPr lang="en-US" dirty="0">
              <a:solidFill>
                <a:schemeClr val="bg1"/>
              </a:solidFill>
            </a:endParaRPr>
          </a:p>
          <a:p>
            <a:r>
              <a:rPr lang="en-US" dirty="0">
                <a:solidFill>
                  <a:schemeClr val="bg1"/>
                </a:solidFill>
              </a:rPr>
              <a:t>https://www.espon.eu</a:t>
            </a:r>
          </a:p>
        </p:txBody>
      </p:sp>
    </p:spTree>
    <p:extLst>
      <p:ext uri="{BB962C8B-B14F-4D97-AF65-F5344CB8AC3E}">
        <p14:creationId xmlns:p14="http://schemas.microsoft.com/office/powerpoint/2010/main" val="20583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2</a:t>
            </a:fld>
            <a:endParaRPr lang="da-DK"/>
          </a:p>
        </p:txBody>
      </p:sp>
      <p:sp>
        <p:nvSpPr>
          <p:cNvPr id="14" name="Title 16">
            <a:extLst>
              <a:ext uri="{FF2B5EF4-FFF2-40B4-BE49-F238E27FC236}">
                <a16:creationId xmlns:a16="http://schemas.microsoft.com/office/drawing/2014/main" id="{2F040906-C812-48DF-8621-C8CF8B26DB0B}"/>
              </a:ext>
            </a:extLst>
          </p:cNvPr>
          <p:cNvSpPr txBox="1">
            <a:spLocks/>
          </p:cNvSpPr>
          <p:nvPr/>
        </p:nvSpPr>
        <p:spPr>
          <a:xfrm>
            <a:off x="845520" y="402875"/>
            <a:ext cx="7920001"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gn="l"/>
            <a:r>
              <a:rPr lang="en-US" sz="4000">
                <a:solidFill>
                  <a:schemeClr val="accent2"/>
                </a:solidFill>
                <a:latin typeface="Calibri"/>
                <a:cs typeface="Calibri"/>
              </a:rPr>
              <a:t>// </a:t>
            </a:r>
            <a:r>
              <a:rPr lang="en-US" sz="4000">
                <a:latin typeface="Calibri"/>
                <a:cs typeface="Calibri"/>
              </a:rPr>
              <a:t>Content: </a:t>
            </a:r>
          </a:p>
        </p:txBody>
      </p:sp>
      <p:sp>
        <p:nvSpPr>
          <p:cNvPr id="41" name="Rectangle 40">
            <a:extLst>
              <a:ext uri="{FF2B5EF4-FFF2-40B4-BE49-F238E27FC236}">
                <a16:creationId xmlns:a16="http://schemas.microsoft.com/office/drawing/2014/main" id="{0E1D91A7-C6CD-4F37-A0B6-7974CDBC2F58}"/>
              </a:ext>
            </a:extLst>
          </p:cNvPr>
          <p:cNvSpPr>
            <a:spLocks noChangeArrowheads="1"/>
          </p:cNvSpPr>
          <p:nvPr/>
        </p:nvSpPr>
        <p:spPr bwMode="auto">
          <a:xfrm>
            <a:off x="2379973" y="1741617"/>
            <a:ext cx="7520940" cy="4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nchor="t">
            <a:spAutoFit/>
          </a:bodyPr>
          <a:lstStyle>
            <a:defPPr>
              <a:defRPr lang="en-US"/>
            </a:defPPr>
            <a:lvl1pPr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9pPr>
          </a:lstStyle>
          <a:p>
            <a:r>
              <a:rPr lang="en-US" altLang="es-MX" sz="1800" b="1" dirty="0">
                <a:solidFill>
                  <a:schemeClr val="tx2"/>
                </a:solidFill>
                <a:latin typeface="+mn-lt"/>
                <a:ea typeface="Open Sans Light"/>
              </a:rPr>
              <a:t>What </a:t>
            </a:r>
            <a:r>
              <a:rPr lang="en-US" altLang="es-MX" sz="1800" dirty="0">
                <a:latin typeface="+mn-lt"/>
                <a:ea typeface="Open Sans Light"/>
              </a:rPr>
              <a:t>is</a:t>
            </a:r>
            <a:r>
              <a:rPr lang="en-US" altLang="es-MX" sz="1800" b="1" dirty="0">
                <a:solidFill>
                  <a:schemeClr val="tx2"/>
                </a:solidFill>
                <a:latin typeface="+mn-lt"/>
                <a:ea typeface="Open Sans Light"/>
              </a:rPr>
              <a:t> </a:t>
            </a:r>
            <a:r>
              <a:rPr lang="en-US" altLang="es-MX" sz="1800" dirty="0">
                <a:solidFill>
                  <a:srgbClr val="000000"/>
                </a:solidFill>
                <a:latin typeface="+mn-lt"/>
                <a:ea typeface="Open Sans Light"/>
              </a:rPr>
              <a:t>the</a:t>
            </a:r>
            <a:r>
              <a:rPr lang="en-US" altLang="es-MX" sz="1800" dirty="0">
                <a:latin typeface="+mn-lt"/>
                <a:ea typeface="Open Sans Light"/>
              </a:rPr>
              <a:t> quality of life and </a:t>
            </a:r>
            <a:r>
              <a:rPr lang="en-US" altLang="es-MX" sz="1800" b="1" dirty="0">
                <a:latin typeface="+mn-lt"/>
                <a:ea typeface="Open Sans Light"/>
              </a:rPr>
              <a:t>Why </a:t>
            </a:r>
            <a:r>
              <a:rPr lang="en-US" altLang="es-MX" sz="1800" dirty="0">
                <a:latin typeface="+mn-lt"/>
                <a:ea typeface="Open Sans Light"/>
              </a:rPr>
              <a:t>quality of life?</a:t>
            </a:r>
          </a:p>
        </p:txBody>
      </p:sp>
      <p:sp>
        <p:nvSpPr>
          <p:cNvPr id="42" name="Rectangle 41">
            <a:extLst>
              <a:ext uri="{FF2B5EF4-FFF2-40B4-BE49-F238E27FC236}">
                <a16:creationId xmlns:a16="http://schemas.microsoft.com/office/drawing/2014/main" id="{64A84615-3B4C-4F0D-A1D7-EF1F5764B3A5}"/>
              </a:ext>
            </a:extLst>
          </p:cNvPr>
          <p:cNvSpPr>
            <a:spLocks noChangeArrowheads="1"/>
          </p:cNvSpPr>
          <p:nvPr/>
        </p:nvSpPr>
        <p:spPr bwMode="auto">
          <a:xfrm>
            <a:off x="2379973" y="2416102"/>
            <a:ext cx="9037084" cy="105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nchor="t">
            <a:spAutoFit/>
          </a:bodyPr>
          <a:lstStyle>
            <a:defPPr>
              <a:defRPr lang="en-US"/>
            </a:defPPr>
            <a:lvl1pPr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9pPr>
          </a:lstStyle>
          <a:p>
            <a:r>
              <a:rPr lang="en-US" altLang="es-MX" sz="1800" b="1" dirty="0">
                <a:solidFill>
                  <a:schemeClr val="tx2"/>
                </a:solidFill>
                <a:latin typeface="+mn-lt"/>
                <a:ea typeface="Open Sans Light"/>
              </a:rPr>
              <a:t>The ESPON approach: How to measure the quality of life? </a:t>
            </a:r>
          </a:p>
          <a:p>
            <a:r>
              <a:rPr lang="en-US" altLang="es-MX" sz="1800" dirty="0">
                <a:solidFill>
                  <a:schemeClr val="tx2"/>
                </a:solidFill>
                <a:latin typeface="+mn-lt"/>
                <a:ea typeface="Open Sans Light"/>
              </a:rPr>
              <a:t>How do the concept and its measurement differ at local, regional, national and cross-border level across Europe? </a:t>
            </a:r>
            <a:endParaRPr lang="en-US" altLang="es-MX" sz="1800" dirty="0">
              <a:latin typeface="+mn-lt"/>
              <a:ea typeface="Open Sans Light"/>
              <a:cs typeface="Calibri"/>
            </a:endParaRPr>
          </a:p>
        </p:txBody>
      </p:sp>
      <p:sp>
        <p:nvSpPr>
          <p:cNvPr id="43" name="Rectangle 42">
            <a:extLst>
              <a:ext uri="{FF2B5EF4-FFF2-40B4-BE49-F238E27FC236}">
                <a16:creationId xmlns:a16="http://schemas.microsoft.com/office/drawing/2014/main" id="{DAE8626C-E8A4-41C4-9CDA-E29D6A9BC2E3}"/>
              </a:ext>
            </a:extLst>
          </p:cNvPr>
          <p:cNvSpPr>
            <a:spLocks noChangeArrowheads="1"/>
          </p:cNvSpPr>
          <p:nvPr/>
        </p:nvSpPr>
        <p:spPr bwMode="auto">
          <a:xfrm>
            <a:off x="2383524" y="3485608"/>
            <a:ext cx="7889353" cy="4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nchor="t">
            <a:spAutoFit/>
          </a:bodyPr>
          <a:lstStyle>
            <a:defPPr>
              <a:defRPr lang="en-US"/>
            </a:defPPr>
            <a:lvl1pPr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9pPr>
          </a:lstStyle>
          <a:p>
            <a:r>
              <a:rPr lang="en-US" altLang="es-MX" sz="1800" b="1" dirty="0">
                <a:solidFill>
                  <a:schemeClr val="tx2"/>
                </a:solidFill>
                <a:latin typeface="+mn-lt"/>
                <a:ea typeface="Open Sans Light"/>
              </a:rPr>
              <a:t>What is the state of territorial quality of life in Europe? </a:t>
            </a:r>
            <a:endParaRPr lang="en-US" altLang="es-MX" sz="1800" dirty="0">
              <a:latin typeface="+mn-lt"/>
              <a:ea typeface="Open Sans Light"/>
            </a:endParaRPr>
          </a:p>
        </p:txBody>
      </p:sp>
      <p:sp>
        <p:nvSpPr>
          <p:cNvPr id="57" name="Rectangle 56">
            <a:extLst>
              <a:ext uri="{FF2B5EF4-FFF2-40B4-BE49-F238E27FC236}">
                <a16:creationId xmlns:a16="http://schemas.microsoft.com/office/drawing/2014/main" id="{9F590272-724E-4297-913A-D9F9B67AF6BF}"/>
              </a:ext>
            </a:extLst>
          </p:cNvPr>
          <p:cNvSpPr>
            <a:spLocks noChangeArrowheads="1"/>
          </p:cNvSpPr>
          <p:nvPr/>
        </p:nvSpPr>
        <p:spPr bwMode="auto">
          <a:xfrm>
            <a:off x="2379973" y="4142866"/>
            <a:ext cx="5837490" cy="4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nchor="t">
            <a:spAutoFit/>
          </a:bodyPr>
          <a:lstStyle>
            <a:defPPr>
              <a:defRPr lang="en-US"/>
            </a:defPPr>
            <a:lvl1pPr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9pPr>
          </a:lstStyle>
          <a:p>
            <a:r>
              <a:rPr lang="en-US" altLang="es-MX" sz="1800" b="1" dirty="0">
                <a:solidFill>
                  <a:schemeClr val="tx2"/>
                </a:solidFill>
                <a:latin typeface="+mn-lt"/>
                <a:ea typeface="Open Sans Light"/>
              </a:rPr>
              <a:t>How can citizens be involved in this process?</a:t>
            </a:r>
            <a:endParaRPr lang="en-US" altLang="es-MX" sz="1800" dirty="0">
              <a:latin typeface="+mn-lt"/>
              <a:ea typeface="Open Sans Light"/>
            </a:endParaRPr>
          </a:p>
        </p:txBody>
      </p:sp>
      <p:sp>
        <p:nvSpPr>
          <p:cNvPr id="61" name="Rectangle 60">
            <a:extLst>
              <a:ext uri="{FF2B5EF4-FFF2-40B4-BE49-F238E27FC236}">
                <a16:creationId xmlns:a16="http://schemas.microsoft.com/office/drawing/2014/main" id="{60CEA973-06E6-44C3-8830-9C1FBA0767D7}"/>
              </a:ext>
            </a:extLst>
          </p:cNvPr>
          <p:cNvSpPr>
            <a:spLocks noChangeArrowheads="1"/>
          </p:cNvSpPr>
          <p:nvPr/>
        </p:nvSpPr>
        <p:spPr bwMode="auto">
          <a:xfrm>
            <a:off x="2431644" y="4940538"/>
            <a:ext cx="5837490" cy="4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nchor="t">
            <a:spAutoFit/>
          </a:bodyPr>
          <a:lstStyle>
            <a:defPPr>
              <a:defRPr lang="en-US"/>
            </a:defPPr>
            <a:lvl1pPr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9pPr>
          </a:lstStyle>
          <a:p>
            <a:r>
              <a:rPr lang="en-US" altLang="es-MX" sz="1800" b="1" dirty="0">
                <a:solidFill>
                  <a:schemeClr val="tx2"/>
                </a:solidFill>
                <a:latin typeface="+mn-lt"/>
                <a:ea typeface="Open Sans Light"/>
              </a:rPr>
              <a:t>Key messages</a:t>
            </a:r>
            <a:endParaRPr lang="en-US" altLang="es-MX" sz="1800" dirty="0">
              <a:latin typeface="+mn-lt"/>
              <a:ea typeface="Open Sans Light"/>
            </a:endParaRPr>
          </a:p>
        </p:txBody>
      </p:sp>
      <p:sp>
        <p:nvSpPr>
          <p:cNvPr id="22" name="Oval 21">
            <a:extLst>
              <a:ext uri="{FF2B5EF4-FFF2-40B4-BE49-F238E27FC236}">
                <a16:creationId xmlns:a16="http://schemas.microsoft.com/office/drawing/2014/main" id="{7009920F-EC92-4E96-B53B-0355A7A606B2}"/>
              </a:ext>
            </a:extLst>
          </p:cNvPr>
          <p:cNvSpPr/>
          <p:nvPr/>
        </p:nvSpPr>
        <p:spPr bwMode="auto">
          <a:xfrm>
            <a:off x="1810093" y="2531103"/>
            <a:ext cx="659369" cy="659369"/>
          </a:xfrm>
          <a:prstGeom prst="ellipse">
            <a:avLst/>
          </a:prstGeom>
          <a:solidFill>
            <a:schemeClr val="accent1"/>
          </a:solidFill>
          <a:ln>
            <a:noFill/>
          </a:ln>
          <a:effectLst>
            <a:outerShdw blurRad="76200" dir="13500000" sy="23000" kx="1200000" algn="b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84" fontAlgn="auto">
              <a:spcBef>
                <a:spcPts val="0"/>
              </a:spcBef>
              <a:spcAft>
                <a:spcPts val="0"/>
              </a:spcAft>
            </a:pPr>
            <a:endParaRPr lang="en-US" sz="1200">
              <a:latin typeface="Calibri Light"/>
            </a:endParaRPr>
          </a:p>
        </p:txBody>
      </p:sp>
      <p:sp>
        <p:nvSpPr>
          <p:cNvPr id="23" name="Oval 22">
            <a:extLst>
              <a:ext uri="{FF2B5EF4-FFF2-40B4-BE49-F238E27FC236}">
                <a16:creationId xmlns:a16="http://schemas.microsoft.com/office/drawing/2014/main" id="{305A25FA-F239-45B9-AF4E-CC78D702B509}"/>
              </a:ext>
            </a:extLst>
          </p:cNvPr>
          <p:cNvSpPr/>
          <p:nvPr/>
        </p:nvSpPr>
        <p:spPr bwMode="auto">
          <a:xfrm>
            <a:off x="1772275" y="3303024"/>
            <a:ext cx="659369" cy="659369"/>
          </a:xfrm>
          <a:prstGeom prst="ellipse">
            <a:avLst/>
          </a:prstGeom>
          <a:solidFill>
            <a:schemeClr val="accent1"/>
          </a:solidFill>
          <a:ln>
            <a:noFill/>
          </a:ln>
          <a:effectLst>
            <a:outerShdw blurRad="76200" dir="13500000" sy="23000" kx="1200000" algn="b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84" fontAlgn="auto">
              <a:spcBef>
                <a:spcPts val="0"/>
              </a:spcBef>
              <a:spcAft>
                <a:spcPts val="0"/>
              </a:spcAft>
            </a:pPr>
            <a:endParaRPr lang="en-US" sz="1200">
              <a:latin typeface="Calibri Light"/>
            </a:endParaRPr>
          </a:p>
        </p:txBody>
      </p:sp>
      <p:sp>
        <p:nvSpPr>
          <p:cNvPr id="24" name="Oval 23">
            <a:extLst>
              <a:ext uri="{FF2B5EF4-FFF2-40B4-BE49-F238E27FC236}">
                <a16:creationId xmlns:a16="http://schemas.microsoft.com/office/drawing/2014/main" id="{C1DE6567-94A6-4944-88DD-92677BC942C9}"/>
              </a:ext>
            </a:extLst>
          </p:cNvPr>
          <p:cNvSpPr/>
          <p:nvPr/>
        </p:nvSpPr>
        <p:spPr bwMode="auto">
          <a:xfrm>
            <a:off x="1782347" y="4057726"/>
            <a:ext cx="659369" cy="659369"/>
          </a:xfrm>
          <a:prstGeom prst="ellipse">
            <a:avLst/>
          </a:prstGeom>
          <a:solidFill>
            <a:schemeClr val="accent1"/>
          </a:solidFill>
          <a:ln>
            <a:noFill/>
          </a:ln>
          <a:effectLst>
            <a:outerShdw blurRad="76200" dir="13500000" sy="23000" kx="1200000" algn="b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84" fontAlgn="auto">
              <a:spcBef>
                <a:spcPts val="0"/>
              </a:spcBef>
              <a:spcAft>
                <a:spcPts val="0"/>
              </a:spcAft>
            </a:pPr>
            <a:endParaRPr lang="en-US" sz="1200">
              <a:latin typeface="Calibri Light"/>
            </a:endParaRPr>
          </a:p>
        </p:txBody>
      </p:sp>
      <p:sp>
        <p:nvSpPr>
          <p:cNvPr id="25" name="Oval 24">
            <a:extLst>
              <a:ext uri="{FF2B5EF4-FFF2-40B4-BE49-F238E27FC236}">
                <a16:creationId xmlns:a16="http://schemas.microsoft.com/office/drawing/2014/main" id="{82122D07-7C7F-4270-A044-F31DCCE5BF66}"/>
              </a:ext>
            </a:extLst>
          </p:cNvPr>
          <p:cNvSpPr/>
          <p:nvPr/>
        </p:nvSpPr>
        <p:spPr bwMode="auto">
          <a:xfrm>
            <a:off x="1782195" y="1748267"/>
            <a:ext cx="659369" cy="659369"/>
          </a:xfrm>
          <a:prstGeom prst="ellipse">
            <a:avLst/>
          </a:prstGeom>
          <a:solidFill>
            <a:schemeClr val="accent1"/>
          </a:solidFill>
          <a:ln>
            <a:noFill/>
          </a:ln>
          <a:effectLst>
            <a:outerShdw blurRad="76200" dir="13500000" sy="23000" kx="1200000" algn="b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84" fontAlgn="auto">
              <a:spcBef>
                <a:spcPts val="0"/>
              </a:spcBef>
              <a:spcAft>
                <a:spcPts val="0"/>
              </a:spcAft>
              <a:defRPr/>
            </a:pPr>
            <a:endParaRPr lang="en-US" sz="1200">
              <a:latin typeface="Calibri Light"/>
            </a:endParaRPr>
          </a:p>
        </p:txBody>
      </p:sp>
      <p:sp>
        <p:nvSpPr>
          <p:cNvPr id="27" name="Oval 26">
            <a:extLst>
              <a:ext uri="{FF2B5EF4-FFF2-40B4-BE49-F238E27FC236}">
                <a16:creationId xmlns:a16="http://schemas.microsoft.com/office/drawing/2014/main" id="{BBD86BB9-E095-46E8-9804-EB92575CDDE7}"/>
              </a:ext>
            </a:extLst>
          </p:cNvPr>
          <p:cNvSpPr/>
          <p:nvPr/>
        </p:nvSpPr>
        <p:spPr bwMode="auto">
          <a:xfrm>
            <a:off x="1772275" y="4840879"/>
            <a:ext cx="659369" cy="659369"/>
          </a:xfrm>
          <a:prstGeom prst="ellipse">
            <a:avLst/>
          </a:prstGeom>
          <a:solidFill>
            <a:schemeClr val="accent1"/>
          </a:solidFill>
          <a:ln>
            <a:noFill/>
          </a:ln>
          <a:effectLst>
            <a:outerShdw blurRad="76200" dir="13500000" sy="23000" kx="1200000" algn="br"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84" fontAlgn="auto">
              <a:spcBef>
                <a:spcPts val="0"/>
              </a:spcBef>
              <a:spcAft>
                <a:spcPts val="0"/>
              </a:spcAft>
            </a:pPr>
            <a:endParaRPr lang="en-US" sz="1200">
              <a:latin typeface="Calibri Light"/>
            </a:endParaRPr>
          </a:p>
        </p:txBody>
      </p:sp>
      <p:pic>
        <p:nvPicPr>
          <p:cNvPr id="28" name="Graphic 6">
            <a:extLst>
              <a:ext uri="{FF2B5EF4-FFF2-40B4-BE49-F238E27FC236}">
                <a16:creationId xmlns:a16="http://schemas.microsoft.com/office/drawing/2014/main" id="{DE735D4A-E172-4ED2-82A8-8507B8376A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275" y="1684472"/>
            <a:ext cx="725086" cy="725086"/>
          </a:xfrm>
          <a:prstGeom prst="rect">
            <a:avLst/>
          </a:prstGeom>
        </p:spPr>
      </p:pic>
      <p:pic>
        <p:nvPicPr>
          <p:cNvPr id="29" name="Graphic 8">
            <a:extLst>
              <a:ext uri="{FF2B5EF4-FFF2-40B4-BE49-F238E27FC236}">
                <a16:creationId xmlns:a16="http://schemas.microsoft.com/office/drawing/2014/main" id="{817F9C6B-B9C5-4B5F-A7D1-540BF9C2D2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9872" y="3943940"/>
            <a:ext cx="804011" cy="804011"/>
          </a:xfrm>
          <a:prstGeom prst="rect">
            <a:avLst/>
          </a:prstGeom>
        </p:spPr>
      </p:pic>
      <p:pic>
        <p:nvPicPr>
          <p:cNvPr id="30" name="Graphic 10">
            <a:extLst>
              <a:ext uri="{FF2B5EF4-FFF2-40B4-BE49-F238E27FC236}">
                <a16:creationId xmlns:a16="http://schemas.microsoft.com/office/drawing/2014/main" id="{D084AC09-2E8B-4A75-A46B-8929936308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6419" y="3187248"/>
            <a:ext cx="890919" cy="890919"/>
          </a:xfrm>
          <a:prstGeom prst="rect">
            <a:avLst/>
          </a:prstGeom>
        </p:spPr>
      </p:pic>
      <p:pic>
        <p:nvPicPr>
          <p:cNvPr id="32" name="Picture 31" descr="Icon&#10;&#10;Description automatically generated">
            <a:extLst>
              <a:ext uri="{FF2B5EF4-FFF2-40B4-BE49-F238E27FC236}">
                <a16:creationId xmlns:a16="http://schemas.microsoft.com/office/drawing/2014/main" id="{1D806026-31F9-46A4-B043-3667398C9130}"/>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46667" y="2568251"/>
            <a:ext cx="585071" cy="585071"/>
          </a:xfrm>
          <a:prstGeom prst="rect">
            <a:avLst/>
          </a:prstGeom>
        </p:spPr>
      </p:pic>
      <p:pic>
        <p:nvPicPr>
          <p:cNvPr id="33" name="Graphic 17">
            <a:extLst>
              <a:ext uri="{FF2B5EF4-FFF2-40B4-BE49-F238E27FC236}">
                <a16:creationId xmlns:a16="http://schemas.microsoft.com/office/drawing/2014/main" id="{B86A44C5-D141-4500-B1D9-A2971FED36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10093" y="4878178"/>
            <a:ext cx="561092" cy="841639"/>
          </a:xfrm>
          <a:prstGeom prst="rect">
            <a:avLst/>
          </a:prstGeom>
        </p:spPr>
      </p:pic>
    </p:spTree>
    <p:extLst>
      <p:ext uri="{BB962C8B-B14F-4D97-AF65-F5344CB8AC3E}">
        <p14:creationId xmlns:p14="http://schemas.microsoft.com/office/powerpoint/2010/main" val="295895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3</a:t>
            </a:fld>
            <a:endParaRPr lang="da-DK"/>
          </a:p>
        </p:txBody>
      </p:sp>
      <p:sp>
        <p:nvSpPr>
          <p:cNvPr id="14" name="Title 16">
            <a:extLst>
              <a:ext uri="{FF2B5EF4-FFF2-40B4-BE49-F238E27FC236}">
                <a16:creationId xmlns:a16="http://schemas.microsoft.com/office/drawing/2014/main" id="{2F040906-C812-48DF-8621-C8CF8B26DB0B}"/>
              </a:ext>
            </a:extLst>
          </p:cNvPr>
          <p:cNvSpPr txBox="1">
            <a:spLocks/>
          </p:cNvSpPr>
          <p:nvPr/>
        </p:nvSpPr>
        <p:spPr>
          <a:xfrm>
            <a:off x="845520" y="402875"/>
            <a:ext cx="7920001"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gn="l"/>
            <a:r>
              <a:rPr lang="en-US" sz="4000">
                <a:latin typeface="Calibri"/>
                <a:cs typeface="Calibri"/>
              </a:rPr>
              <a:t>What is the quality of life?</a:t>
            </a:r>
          </a:p>
        </p:txBody>
      </p:sp>
      <p:pic>
        <p:nvPicPr>
          <p:cNvPr id="23" name="Picture 22">
            <a:extLst>
              <a:ext uri="{FF2B5EF4-FFF2-40B4-BE49-F238E27FC236}">
                <a16:creationId xmlns:a16="http://schemas.microsoft.com/office/drawing/2014/main" id="{C4A9C631-FEA6-44F2-B7BB-B8DF41891C8D}"/>
              </a:ext>
            </a:extLst>
          </p:cNvPr>
          <p:cNvPicPr>
            <a:picLocks noChangeAspect="1"/>
          </p:cNvPicPr>
          <p:nvPr/>
        </p:nvPicPr>
        <p:blipFill>
          <a:blip r:embed="rId3"/>
          <a:stretch>
            <a:fillRect/>
          </a:stretch>
        </p:blipFill>
        <p:spPr>
          <a:xfrm>
            <a:off x="1074669" y="2784898"/>
            <a:ext cx="1081192" cy="1081192"/>
          </a:xfrm>
          <a:prstGeom prst="rect">
            <a:avLst/>
          </a:prstGeom>
          <a:effectLst>
            <a:outerShdw blurRad="50800" dist="38100" dir="5400000" algn="t" rotWithShape="0">
              <a:prstClr val="black">
                <a:alpha val="40000"/>
              </a:prstClr>
            </a:outerShdw>
          </a:effectLst>
        </p:spPr>
      </p:pic>
      <p:pic>
        <p:nvPicPr>
          <p:cNvPr id="24" name="Picture 23">
            <a:extLst>
              <a:ext uri="{FF2B5EF4-FFF2-40B4-BE49-F238E27FC236}">
                <a16:creationId xmlns:a16="http://schemas.microsoft.com/office/drawing/2014/main" id="{9143B172-BE3B-43E9-BC3D-B8516C5C71CF}"/>
              </a:ext>
            </a:extLst>
          </p:cNvPr>
          <p:cNvPicPr>
            <a:picLocks noChangeAspect="1"/>
          </p:cNvPicPr>
          <p:nvPr/>
        </p:nvPicPr>
        <p:blipFill>
          <a:blip r:embed="rId4"/>
          <a:stretch>
            <a:fillRect/>
          </a:stretch>
        </p:blipFill>
        <p:spPr>
          <a:xfrm>
            <a:off x="2879060" y="2784898"/>
            <a:ext cx="1081192" cy="1081192"/>
          </a:xfrm>
          <a:prstGeom prst="rect">
            <a:avLst/>
          </a:prstGeom>
          <a:effectLst>
            <a:outerShdw blurRad="50800" dist="38100" dir="5400000" algn="t" rotWithShape="0">
              <a:prstClr val="black">
                <a:alpha val="40000"/>
              </a:prstClr>
            </a:outerShdw>
          </a:effectLst>
        </p:spPr>
      </p:pic>
      <p:pic>
        <p:nvPicPr>
          <p:cNvPr id="25" name="Picture 24">
            <a:extLst>
              <a:ext uri="{FF2B5EF4-FFF2-40B4-BE49-F238E27FC236}">
                <a16:creationId xmlns:a16="http://schemas.microsoft.com/office/drawing/2014/main" id="{4C225800-8B6C-4ED0-A443-670C1C03F3B6}"/>
              </a:ext>
            </a:extLst>
          </p:cNvPr>
          <p:cNvPicPr>
            <a:picLocks noChangeAspect="1"/>
          </p:cNvPicPr>
          <p:nvPr/>
        </p:nvPicPr>
        <p:blipFill>
          <a:blip r:embed="rId5"/>
          <a:stretch>
            <a:fillRect/>
          </a:stretch>
        </p:blipFill>
        <p:spPr>
          <a:xfrm>
            <a:off x="4614293" y="2784898"/>
            <a:ext cx="1081192" cy="1081192"/>
          </a:xfrm>
          <a:prstGeom prst="rect">
            <a:avLst/>
          </a:prstGeom>
          <a:effectLst>
            <a:outerShdw blurRad="50800" dist="38100" dir="5400000" algn="t" rotWithShape="0">
              <a:prstClr val="black">
                <a:alpha val="40000"/>
              </a:prstClr>
            </a:outerShdw>
          </a:effectLst>
        </p:spPr>
      </p:pic>
      <p:pic>
        <p:nvPicPr>
          <p:cNvPr id="26" name="Picture 25">
            <a:extLst>
              <a:ext uri="{FF2B5EF4-FFF2-40B4-BE49-F238E27FC236}">
                <a16:creationId xmlns:a16="http://schemas.microsoft.com/office/drawing/2014/main" id="{BFEA1F0C-2B91-4005-99E8-61F7BF256449}"/>
              </a:ext>
            </a:extLst>
          </p:cNvPr>
          <p:cNvPicPr>
            <a:picLocks noChangeAspect="1"/>
          </p:cNvPicPr>
          <p:nvPr/>
        </p:nvPicPr>
        <p:blipFill>
          <a:blip r:embed="rId6"/>
          <a:stretch>
            <a:fillRect/>
          </a:stretch>
        </p:blipFill>
        <p:spPr>
          <a:xfrm>
            <a:off x="6383130" y="2784898"/>
            <a:ext cx="1081192" cy="1081192"/>
          </a:xfrm>
          <a:prstGeom prst="rect">
            <a:avLst/>
          </a:prstGeom>
          <a:effectLst>
            <a:outerShdw blurRad="50800" dist="38100" dir="5400000" algn="t" rotWithShape="0">
              <a:prstClr val="black">
                <a:alpha val="40000"/>
              </a:prstClr>
            </a:outerShdw>
          </a:effectLst>
        </p:spPr>
      </p:pic>
      <p:pic>
        <p:nvPicPr>
          <p:cNvPr id="27" name="Picture 26">
            <a:extLst>
              <a:ext uri="{FF2B5EF4-FFF2-40B4-BE49-F238E27FC236}">
                <a16:creationId xmlns:a16="http://schemas.microsoft.com/office/drawing/2014/main" id="{255AC187-FF08-4B31-8CCC-33FA69D409FB}"/>
              </a:ext>
            </a:extLst>
          </p:cNvPr>
          <p:cNvPicPr>
            <a:picLocks noChangeAspect="1"/>
          </p:cNvPicPr>
          <p:nvPr/>
        </p:nvPicPr>
        <p:blipFill>
          <a:blip r:embed="rId7"/>
          <a:stretch>
            <a:fillRect/>
          </a:stretch>
        </p:blipFill>
        <p:spPr>
          <a:xfrm>
            <a:off x="8067476" y="2784898"/>
            <a:ext cx="1081192" cy="1081192"/>
          </a:xfrm>
          <a:prstGeom prst="rect">
            <a:avLst/>
          </a:prstGeom>
          <a:effectLst>
            <a:outerShdw blurRad="50800" dist="38100" dir="5400000" algn="t" rotWithShape="0">
              <a:prstClr val="black">
                <a:alpha val="40000"/>
              </a:prstClr>
            </a:outerShdw>
          </a:effectLst>
        </p:spPr>
      </p:pic>
      <p:pic>
        <p:nvPicPr>
          <p:cNvPr id="28" name="Picture 27">
            <a:extLst>
              <a:ext uri="{FF2B5EF4-FFF2-40B4-BE49-F238E27FC236}">
                <a16:creationId xmlns:a16="http://schemas.microsoft.com/office/drawing/2014/main" id="{40B30543-CFB2-49BD-B12A-E336F0156324}"/>
              </a:ext>
            </a:extLst>
          </p:cNvPr>
          <p:cNvPicPr>
            <a:picLocks noChangeAspect="1"/>
          </p:cNvPicPr>
          <p:nvPr/>
        </p:nvPicPr>
        <p:blipFill>
          <a:blip r:embed="rId8"/>
          <a:stretch>
            <a:fillRect/>
          </a:stretch>
        </p:blipFill>
        <p:spPr>
          <a:xfrm>
            <a:off x="9633818" y="2784898"/>
            <a:ext cx="1081192" cy="1081192"/>
          </a:xfrm>
          <a:prstGeom prst="rect">
            <a:avLst/>
          </a:prstGeom>
          <a:effectLst>
            <a:outerShdw blurRad="50800" dist="38100" dir="5400000" algn="t" rotWithShape="0">
              <a:prstClr val="black">
                <a:alpha val="40000"/>
              </a:prstClr>
            </a:outerShdw>
          </a:effectLst>
        </p:spPr>
      </p:pic>
      <p:sp>
        <p:nvSpPr>
          <p:cNvPr id="29" name="Content Placeholder 2">
            <a:extLst>
              <a:ext uri="{FF2B5EF4-FFF2-40B4-BE49-F238E27FC236}">
                <a16:creationId xmlns:a16="http://schemas.microsoft.com/office/drawing/2014/main" id="{24445947-08BA-47CA-8C25-52AF5DA6822A}"/>
              </a:ext>
            </a:extLst>
          </p:cNvPr>
          <p:cNvSpPr txBox="1">
            <a:spLocks/>
          </p:cNvSpPr>
          <p:nvPr/>
        </p:nvSpPr>
        <p:spPr>
          <a:xfrm>
            <a:off x="685792" y="2242636"/>
            <a:ext cx="10321070" cy="62248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ts val="2600"/>
              </a:lnSpc>
            </a:pPr>
            <a:r>
              <a:rPr lang="en-US" sz="1800" dirty="0">
                <a:solidFill>
                  <a:srgbClr val="093340"/>
                </a:solidFill>
              </a:rPr>
              <a:t>c</a:t>
            </a:r>
            <a:r>
              <a:rPr lang="sl-SI" sz="1800" dirty="0">
                <a:solidFill>
                  <a:srgbClr val="093340"/>
                </a:solidFill>
              </a:rPr>
              <a:t>limate adaptation</a:t>
            </a:r>
            <a:r>
              <a:rPr lang="en-US" sz="1800" dirty="0">
                <a:solidFill>
                  <a:srgbClr val="093340"/>
                </a:solidFill>
              </a:rPr>
              <a:t> </a:t>
            </a:r>
            <a:r>
              <a:rPr lang="sl-SI" sz="1800" dirty="0">
                <a:solidFill>
                  <a:srgbClr val="093340"/>
                </a:solidFill>
              </a:rPr>
              <a:t> </a:t>
            </a:r>
            <a:r>
              <a:rPr lang="en-US" sz="1800" dirty="0">
                <a:solidFill>
                  <a:srgbClr val="093340"/>
                </a:solidFill>
              </a:rPr>
              <a:t>        </a:t>
            </a:r>
            <a:r>
              <a:rPr lang="sl-SI" sz="1800" dirty="0">
                <a:solidFill>
                  <a:srgbClr val="093340"/>
                </a:solidFill>
              </a:rPr>
              <a:t>food</a:t>
            </a:r>
            <a:r>
              <a:rPr lang="en-US" sz="1800" dirty="0">
                <a:solidFill>
                  <a:srgbClr val="093340"/>
                </a:solidFill>
              </a:rPr>
              <a:t>           </a:t>
            </a:r>
            <a:r>
              <a:rPr lang="sl-SI" sz="1800" dirty="0">
                <a:solidFill>
                  <a:srgbClr val="093340"/>
                </a:solidFill>
              </a:rPr>
              <a:t> </a:t>
            </a:r>
            <a:r>
              <a:rPr lang="en-US" sz="1800" dirty="0">
                <a:solidFill>
                  <a:srgbClr val="093340"/>
                </a:solidFill>
              </a:rPr>
              <a:t>   </a:t>
            </a:r>
            <a:r>
              <a:rPr lang="sl-SI" sz="1800" dirty="0">
                <a:solidFill>
                  <a:srgbClr val="093340"/>
                </a:solidFill>
              </a:rPr>
              <a:t>connections </a:t>
            </a:r>
            <a:r>
              <a:rPr lang="en-US" sz="1800" dirty="0">
                <a:solidFill>
                  <a:srgbClr val="093340"/>
                </a:solidFill>
              </a:rPr>
              <a:t>   </a:t>
            </a:r>
            <a:r>
              <a:rPr lang="sl-SI" sz="1800" dirty="0">
                <a:solidFill>
                  <a:srgbClr val="093340"/>
                </a:solidFill>
              </a:rPr>
              <a:t>circular economy </a:t>
            </a:r>
            <a:r>
              <a:rPr lang="en-US" sz="1800" dirty="0">
                <a:solidFill>
                  <a:srgbClr val="093340"/>
                </a:solidFill>
              </a:rPr>
              <a:t>      </a:t>
            </a:r>
            <a:r>
              <a:rPr lang="sl-SI" sz="1800" dirty="0">
                <a:solidFill>
                  <a:srgbClr val="093340"/>
                </a:solidFill>
              </a:rPr>
              <a:t>culture </a:t>
            </a:r>
            <a:r>
              <a:rPr lang="en-US" sz="1800" dirty="0">
                <a:solidFill>
                  <a:srgbClr val="093340"/>
                </a:solidFill>
              </a:rPr>
              <a:t>          </a:t>
            </a:r>
            <a:r>
              <a:rPr lang="sl-SI" sz="1800" dirty="0">
                <a:solidFill>
                  <a:srgbClr val="093340"/>
                </a:solidFill>
              </a:rPr>
              <a:t>transport</a:t>
            </a:r>
            <a:r>
              <a:rPr lang="en-US" sz="1800" dirty="0">
                <a:solidFill>
                  <a:srgbClr val="093340"/>
                </a:solidFill>
              </a:rPr>
              <a:t>….</a:t>
            </a:r>
            <a:endParaRPr lang="sl-SI" sz="1800" dirty="0">
              <a:solidFill>
                <a:srgbClr val="093340"/>
              </a:solidFill>
            </a:endParaRPr>
          </a:p>
        </p:txBody>
      </p:sp>
      <p:sp>
        <p:nvSpPr>
          <p:cNvPr id="30" name="Left Brace 29">
            <a:extLst>
              <a:ext uri="{FF2B5EF4-FFF2-40B4-BE49-F238E27FC236}">
                <a16:creationId xmlns:a16="http://schemas.microsoft.com/office/drawing/2014/main" id="{1C8EEADC-6BCC-440A-B812-21F0535CF6C7}"/>
              </a:ext>
            </a:extLst>
          </p:cNvPr>
          <p:cNvSpPr/>
          <p:nvPr/>
        </p:nvSpPr>
        <p:spPr>
          <a:xfrm rot="16200000">
            <a:off x="5454836" y="-827289"/>
            <a:ext cx="880006" cy="9640340"/>
          </a:xfrm>
          <a:prstGeom prst="leftBrace">
            <a:avLst/>
          </a:prstGeom>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31" name="Group 30">
            <a:extLst>
              <a:ext uri="{FF2B5EF4-FFF2-40B4-BE49-F238E27FC236}">
                <a16:creationId xmlns:a16="http://schemas.microsoft.com/office/drawing/2014/main" id="{2AC9F1C6-3D28-45A1-A0D2-F1D6848EE51B}"/>
              </a:ext>
            </a:extLst>
          </p:cNvPr>
          <p:cNvGrpSpPr/>
          <p:nvPr/>
        </p:nvGrpSpPr>
        <p:grpSpPr>
          <a:xfrm>
            <a:off x="5289678" y="4059958"/>
            <a:ext cx="1210319" cy="1765529"/>
            <a:chOff x="9592755" y="3867014"/>
            <a:chExt cx="1147835" cy="1617234"/>
          </a:xfrm>
        </p:grpSpPr>
        <p:pic>
          <p:nvPicPr>
            <p:cNvPr id="32" name="Graphic 31" descr="Protecting hand with solid fill">
              <a:extLst>
                <a:ext uri="{FF2B5EF4-FFF2-40B4-BE49-F238E27FC236}">
                  <a16:creationId xmlns:a16="http://schemas.microsoft.com/office/drawing/2014/main" id="{E4FC16EB-40C5-44AE-ADF7-1034958EE1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592755" y="3867014"/>
              <a:ext cx="950846" cy="965720"/>
            </a:xfrm>
            <a:prstGeom prst="rect">
              <a:avLst/>
            </a:prstGeom>
          </p:spPr>
        </p:pic>
        <p:pic>
          <p:nvPicPr>
            <p:cNvPr id="33" name="Graphic 32" descr="Protecting hand with solid fill">
              <a:extLst>
                <a:ext uri="{FF2B5EF4-FFF2-40B4-BE49-F238E27FC236}">
                  <a16:creationId xmlns:a16="http://schemas.microsoft.com/office/drawing/2014/main" id="{D52B11C4-0066-473A-9D48-1D64F5E271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flipH="1" flipV="1">
              <a:off x="9744011" y="4518527"/>
              <a:ext cx="950845" cy="965721"/>
            </a:xfrm>
            <a:prstGeom prst="rect">
              <a:avLst/>
            </a:prstGeom>
          </p:spPr>
        </p:pic>
        <p:sp>
          <p:nvSpPr>
            <p:cNvPr id="34" name="TextBox 19">
              <a:extLst>
                <a:ext uri="{FF2B5EF4-FFF2-40B4-BE49-F238E27FC236}">
                  <a16:creationId xmlns:a16="http://schemas.microsoft.com/office/drawing/2014/main" id="{F16AAE4A-E849-4952-8019-46D894AED01D}"/>
                </a:ext>
              </a:extLst>
            </p:cNvPr>
            <p:cNvSpPr txBox="1"/>
            <p:nvPr/>
          </p:nvSpPr>
          <p:spPr>
            <a:xfrm>
              <a:off x="9811212" y="4366255"/>
              <a:ext cx="929378" cy="479685"/>
            </a:xfrm>
            <a:prstGeom prst="rect">
              <a:avLst/>
            </a:prstGeom>
          </p:spPr>
          <p:txBody>
            <a:bodyPr wrap="square" lIns="0" tIns="0" rIns="0" bIns="0" rtlCol="0" anchor="t">
              <a:spAutoFit/>
            </a:bodyPr>
            <a:lstStyle/>
            <a:p>
              <a:pPr>
                <a:lnSpc>
                  <a:spcPts val="4584"/>
                </a:lnSpc>
                <a:buClr>
                  <a:schemeClr val="accent1"/>
                </a:buClr>
              </a:pPr>
              <a:r>
                <a:rPr lang="en-US" sz="2400" b="1" dirty="0">
                  <a:solidFill>
                    <a:schemeClr val="accent1"/>
                  </a:solidFill>
                  <a:latin typeface="Red Hat Display" panose="02010503040201060303" pitchFamily="2" charset="77"/>
                  <a:ea typeface="Blogger Sans" panose="02000506030000020004" pitchFamily="2" charset="0"/>
                </a:rPr>
                <a:t>QoL</a:t>
              </a:r>
              <a:endParaRPr lang="en-US" sz="2400" dirty="0">
                <a:solidFill>
                  <a:schemeClr val="accent1"/>
                </a:solidFill>
                <a:latin typeface="Red Hat Display" panose="02010503040201060303" pitchFamily="2" charset="77"/>
                <a:ea typeface="Blogger Sans" panose="02000506030000020004" pitchFamily="2" charset="0"/>
              </a:endParaRPr>
            </a:p>
          </p:txBody>
        </p:sp>
      </p:grpSp>
      <p:sp>
        <p:nvSpPr>
          <p:cNvPr id="3" name="TextBox 2">
            <a:extLst>
              <a:ext uri="{FF2B5EF4-FFF2-40B4-BE49-F238E27FC236}">
                <a16:creationId xmlns:a16="http://schemas.microsoft.com/office/drawing/2014/main" id="{DF1F55BC-32E5-412B-9C68-BF60A50BDEE5}"/>
              </a:ext>
            </a:extLst>
          </p:cNvPr>
          <p:cNvSpPr txBox="1"/>
          <p:nvPr/>
        </p:nvSpPr>
        <p:spPr>
          <a:xfrm>
            <a:off x="1348740" y="5357395"/>
            <a:ext cx="9366270" cy="523671"/>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7351A83C-2F0E-4D41-922B-D30407A6C82B}"/>
              </a:ext>
            </a:extLst>
          </p:cNvPr>
          <p:cNvSpPr txBox="1"/>
          <p:nvPr/>
        </p:nvSpPr>
        <p:spPr>
          <a:xfrm>
            <a:off x="845520" y="5530057"/>
            <a:ext cx="10321070" cy="923330"/>
          </a:xfrm>
          <a:prstGeom prst="rect">
            <a:avLst/>
          </a:prstGeom>
          <a:noFill/>
        </p:spPr>
        <p:txBody>
          <a:bodyPr wrap="square" rtlCol="0">
            <a:spAutoFit/>
          </a:bodyPr>
          <a:lstStyle/>
          <a:p>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ESPON defines territorial quality of life as the capability of living beings to </a:t>
            </a:r>
            <a:r>
              <a:rPr lang="en-US" sz="1800" b="1" dirty="0">
                <a:solidFill>
                  <a:schemeClr val="accent1">
                    <a:lumMod val="75000"/>
                  </a:schemeClr>
                </a:solidFill>
                <a:effectLst/>
                <a:latin typeface="+mj-lt"/>
                <a:ea typeface="Calibri" panose="020F0502020204030204" pitchFamily="34" charset="0"/>
                <a:cs typeface="Times New Roman" panose="02020603050405020304" pitchFamily="18" charset="0"/>
              </a:rPr>
              <a:t>survive</a:t>
            </a:r>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 and </a:t>
            </a:r>
            <a:r>
              <a:rPr lang="en-US" sz="1800" b="1" dirty="0">
                <a:solidFill>
                  <a:schemeClr val="accent1">
                    <a:lumMod val="75000"/>
                  </a:schemeClr>
                </a:solidFill>
                <a:effectLst/>
                <a:latin typeface="+mj-lt"/>
                <a:ea typeface="Calibri" panose="020F0502020204030204" pitchFamily="34" charset="0"/>
                <a:cs typeface="Times New Roman" panose="02020603050405020304" pitchFamily="18" charset="0"/>
              </a:rPr>
              <a:t>flourish</a:t>
            </a:r>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 in a </a:t>
            </a:r>
            <a:r>
              <a:rPr lang="en-US" sz="1800" b="1" dirty="0">
                <a:solidFill>
                  <a:schemeClr val="accent1">
                    <a:lumMod val="75000"/>
                  </a:schemeClr>
                </a:solidFill>
                <a:effectLst/>
                <a:latin typeface="+mj-lt"/>
                <a:ea typeface="Calibri" panose="020F0502020204030204" pitchFamily="34" charset="0"/>
                <a:cs typeface="Times New Roman" panose="02020603050405020304" pitchFamily="18" charset="0"/>
              </a:rPr>
              <a:t>place</a:t>
            </a:r>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 thanks to the </a:t>
            </a:r>
            <a:r>
              <a:rPr lang="en-US" sz="1800" b="1" dirty="0">
                <a:solidFill>
                  <a:schemeClr val="accent1">
                    <a:lumMod val="75000"/>
                  </a:schemeClr>
                </a:solidFill>
                <a:effectLst/>
                <a:latin typeface="+mj-lt"/>
                <a:ea typeface="Calibri" panose="020F0502020204030204" pitchFamily="34" charset="0"/>
                <a:cs typeface="Times New Roman" panose="02020603050405020304" pitchFamily="18" charset="0"/>
              </a:rPr>
              <a:t>economic</a:t>
            </a:r>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1800" b="1" dirty="0">
                <a:solidFill>
                  <a:schemeClr val="accent1">
                    <a:lumMod val="75000"/>
                  </a:schemeClr>
                </a:solidFill>
                <a:effectLst/>
                <a:latin typeface="+mj-lt"/>
                <a:ea typeface="Calibri" panose="020F0502020204030204" pitchFamily="34" charset="0"/>
                <a:cs typeface="Times New Roman" panose="02020603050405020304" pitchFamily="18" charset="0"/>
              </a:rPr>
              <a:t>social</a:t>
            </a:r>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 and </a:t>
            </a:r>
            <a:r>
              <a:rPr lang="en-US" sz="1800" b="1" dirty="0">
                <a:solidFill>
                  <a:schemeClr val="accent1">
                    <a:lumMod val="75000"/>
                  </a:schemeClr>
                </a:solidFill>
                <a:effectLst/>
                <a:latin typeface="+mj-lt"/>
                <a:ea typeface="Calibri" panose="020F0502020204030204" pitchFamily="34" charset="0"/>
                <a:cs typeface="Times New Roman" panose="02020603050405020304" pitchFamily="18" charset="0"/>
              </a:rPr>
              <a:t>ecological</a:t>
            </a:r>
            <a:r>
              <a:rPr lang="en-US" sz="1800" dirty="0">
                <a:solidFill>
                  <a:schemeClr val="accent1">
                    <a:lumMod val="75000"/>
                  </a:schemeClr>
                </a:solidFill>
                <a:effectLst/>
                <a:latin typeface="+mj-lt"/>
                <a:ea typeface="Calibri" panose="020F0502020204030204" pitchFamily="34" charset="0"/>
                <a:cs typeface="Times New Roman" panose="02020603050405020304" pitchFamily="18" charset="0"/>
              </a:rPr>
              <a:t> conditions that support life in that place. </a:t>
            </a:r>
          </a:p>
          <a:p>
            <a:r>
              <a:rPr lang="en-US" dirty="0"/>
              <a:t> </a:t>
            </a:r>
          </a:p>
        </p:txBody>
      </p:sp>
    </p:spTree>
    <p:extLst>
      <p:ext uri="{BB962C8B-B14F-4D97-AF65-F5344CB8AC3E}">
        <p14:creationId xmlns:p14="http://schemas.microsoft.com/office/powerpoint/2010/main" val="262345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4</a:t>
            </a:fld>
            <a:endParaRPr lang="da-DK"/>
          </a:p>
        </p:txBody>
      </p:sp>
      <p:sp>
        <p:nvSpPr>
          <p:cNvPr id="10" name="Slide Number Placeholder 3">
            <a:extLst>
              <a:ext uri="{FF2B5EF4-FFF2-40B4-BE49-F238E27FC236}">
                <a16:creationId xmlns:a16="http://schemas.microsoft.com/office/drawing/2014/main" id="{BCDF3EDA-8B7F-44A7-8BF4-E8C783040A91}"/>
              </a:ext>
            </a:extLst>
          </p:cNvPr>
          <p:cNvSpPr txBox="1">
            <a:spLocks/>
          </p:cNvSpPr>
          <p:nvPr/>
        </p:nvSpPr>
        <p:spPr>
          <a:xfrm>
            <a:off x="81000" y="6480000"/>
            <a:ext cx="351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27" name="Google Shape;253;p19">
            <a:extLst>
              <a:ext uri="{FF2B5EF4-FFF2-40B4-BE49-F238E27FC236}">
                <a16:creationId xmlns:a16="http://schemas.microsoft.com/office/drawing/2014/main" id="{849F7D34-9E75-4960-9B83-2F4D73CE0AF4}"/>
              </a:ext>
            </a:extLst>
          </p:cNvPr>
          <p:cNvSpPr/>
          <p:nvPr/>
        </p:nvSpPr>
        <p:spPr>
          <a:xfrm rot="16200000">
            <a:off x="2049096" y="3876180"/>
            <a:ext cx="818788" cy="3359592"/>
          </a:xfrm>
          <a:prstGeom prst="round2SameRect">
            <a:avLst>
              <a:gd name="adj1" fmla="val 50000"/>
              <a:gd name="adj2" fmla="val 0"/>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19">
            <a:extLst>
              <a:ext uri="{FF2B5EF4-FFF2-40B4-BE49-F238E27FC236}">
                <a16:creationId xmlns:a16="http://schemas.microsoft.com/office/drawing/2014/main" id="{07409CFE-1DE7-4D35-9993-964F1A2AB078}"/>
              </a:ext>
            </a:extLst>
          </p:cNvPr>
          <p:cNvSpPr txBox="1"/>
          <p:nvPr/>
        </p:nvSpPr>
        <p:spPr>
          <a:xfrm>
            <a:off x="5650797" y="3249708"/>
            <a:ext cx="6134806" cy="71563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600">
                <a:ea typeface="Roboto"/>
                <a:cs typeface="Roboto"/>
                <a:sym typeface="Roboto"/>
              </a:rPr>
              <a:t>renewed National Spatial Development Policy of Slovenia</a:t>
            </a:r>
            <a:endParaRPr sz="1600" b="1">
              <a:ea typeface="Roboto"/>
              <a:cs typeface="Roboto"/>
              <a:sym typeface="Roboto"/>
            </a:endParaRPr>
          </a:p>
        </p:txBody>
      </p:sp>
      <p:sp>
        <p:nvSpPr>
          <p:cNvPr id="29" name="Google Shape;257;p19">
            <a:extLst>
              <a:ext uri="{FF2B5EF4-FFF2-40B4-BE49-F238E27FC236}">
                <a16:creationId xmlns:a16="http://schemas.microsoft.com/office/drawing/2014/main" id="{7A3B5586-6726-4F42-B057-9578999F64D3}"/>
              </a:ext>
            </a:extLst>
          </p:cNvPr>
          <p:cNvSpPr/>
          <p:nvPr/>
        </p:nvSpPr>
        <p:spPr>
          <a:xfrm rot="16200000">
            <a:off x="2049096" y="2833855"/>
            <a:ext cx="818788" cy="3359592"/>
          </a:xfrm>
          <a:prstGeom prst="round2SameRect">
            <a:avLst>
              <a:gd name="adj1" fmla="val 50000"/>
              <a:gd name="adj2" fmla="val 0"/>
            </a:avLst>
          </a:pr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9;p19">
            <a:extLst>
              <a:ext uri="{FF2B5EF4-FFF2-40B4-BE49-F238E27FC236}">
                <a16:creationId xmlns:a16="http://schemas.microsoft.com/office/drawing/2014/main" id="{4404A550-6FE7-4D6E-A063-697055CFDCA4}"/>
              </a:ext>
            </a:extLst>
          </p:cNvPr>
          <p:cNvSpPr txBox="1"/>
          <p:nvPr/>
        </p:nvSpPr>
        <p:spPr>
          <a:xfrm>
            <a:off x="6355218" y="4273859"/>
            <a:ext cx="5430384" cy="71563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600">
                <a:ea typeface="Roboto"/>
                <a:cs typeface="Roboto"/>
                <a:sym typeface="Roboto"/>
              </a:rPr>
              <a:t>improve people’s well-being and quality of life</a:t>
            </a:r>
            <a:endParaRPr sz="1600">
              <a:ea typeface="Roboto"/>
              <a:cs typeface="Roboto"/>
              <a:sym typeface="Roboto"/>
            </a:endParaRPr>
          </a:p>
        </p:txBody>
      </p:sp>
      <p:sp>
        <p:nvSpPr>
          <p:cNvPr id="31" name="Google Shape;261;p19">
            <a:extLst>
              <a:ext uri="{FF2B5EF4-FFF2-40B4-BE49-F238E27FC236}">
                <a16:creationId xmlns:a16="http://schemas.microsoft.com/office/drawing/2014/main" id="{D9FF22BF-B3C1-4AA6-A899-183E5587002F}"/>
              </a:ext>
            </a:extLst>
          </p:cNvPr>
          <p:cNvSpPr/>
          <p:nvPr/>
        </p:nvSpPr>
        <p:spPr>
          <a:xfrm rot="16200000">
            <a:off x="2049099" y="825306"/>
            <a:ext cx="818788" cy="3359595"/>
          </a:xfrm>
          <a:prstGeom prst="round2SameRect">
            <a:avLst>
              <a:gd name="adj1" fmla="val 50000"/>
              <a:gd name="adj2" fmla="val 3619"/>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2;p19">
            <a:extLst>
              <a:ext uri="{FF2B5EF4-FFF2-40B4-BE49-F238E27FC236}">
                <a16:creationId xmlns:a16="http://schemas.microsoft.com/office/drawing/2014/main" id="{E79E7E90-0275-4E0D-83D1-C73170B8B4DA}"/>
              </a:ext>
            </a:extLst>
          </p:cNvPr>
          <p:cNvSpPr/>
          <p:nvPr/>
        </p:nvSpPr>
        <p:spPr>
          <a:xfrm>
            <a:off x="990609" y="2217548"/>
            <a:ext cx="4533906" cy="529804"/>
          </a:xfrm>
          <a:prstGeom prst="roundRect">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600">
                <a:solidFill>
                  <a:schemeClr val="accent1"/>
                </a:solidFill>
                <a:ea typeface="Fira Sans Extra Condensed Medium"/>
                <a:cs typeface="Fira Sans Extra Condensed Medium"/>
                <a:sym typeface="Fira Sans Extra Condensed Medium"/>
              </a:rPr>
              <a:t>Policy framework at EU level</a:t>
            </a:r>
          </a:p>
        </p:txBody>
      </p:sp>
      <p:sp>
        <p:nvSpPr>
          <p:cNvPr id="33" name="Google Shape;263;p19">
            <a:extLst>
              <a:ext uri="{FF2B5EF4-FFF2-40B4-BE49-F238E27FC236}">
                <a16:creationId xmlns:a16="http://schemas.microsoft.com/office/drawing/2014/main" id="{8F33601C-5096-4FB4-AC15-99F9A7E7CFFC}"/>
              </a:ext>
            </a:extLst>
          </p:cNvPr>
          <p:cNvSpPr txBox="1"/>
          <p:nvPr/>
        </p:nvSpPr>
        <p:spPr>
          <a:xfrm>
            <a:off x="5736429" y="2122042"/>
            <a:ext cx="6049173" cy="974621"/>
          </a:xfrm>
          <a:prstGeom prst="rect">
            <a:avLst/>
          </a:prstGeom>
          <a:noFill/>
          <a:ln>
            <a:noFill/>
          </a:ln>
        </p:spPr>
        <p:txBody>
          <a:bodyPr spcFirstLastPara="1" wrap="square" lIns="91425" tIns="91425" rIns="91425" bIns="91425" anchor="t" anchorCtr="0">
            <a:noAutofit/>
          </a:bodyPr>
          <a:lstStyle>
            <a:defPPr>
              <a:defRPr lang="en-US"/>
            </a:defPPr>
            <a:lvl1pPr lvl="0" indent="0">
              <a:spcBef>
                <a:spcPts val="0"/>
              </a:spcBef>
              <a:spcAft>
                <a:spcPts val="0"/>
              </a:spcAft>
              <a:buNone/>
              <a:defRPr sz="1200">
                <a:latin typeface="Roboto"/>
                <a:ea typeface="Roboto"/>
                <a:cs typeface="Roboto"/>
              </a:defRPr>
            </a:lvl1pPr>
          </a:lstStyle>
          <a:p>
            <a:pPr algn="r"/>
            <a:r>
              <a:rPr lang="en-US" sz="1600">
                <a:latin typeface="+mn-lt"/>
                <a:sym typeface="Roboto"/>
              </a:rPr>
              <a:t>Lisbon Treaty; </a:t>
            </a:r>
            <a:r>
              <a:rPr lang="en-US" sz="1600">
                <a:latin typeface="+mn-lt"/>
                <a:ea typeface="Roboto"/>
                <a:cs typeface="Roboto"/>
                <a:sym typeface="Roboto"/>
              </a:rPr>
              <a:t>Cohesion Policy; Territorial Agenda 2030; the New European Bauhaus Initiative; Long-term vision for rural areas </a:t>
            </a:r>
            <a:endParaRPr sz="1600">
              <a:latin typeface="+mn-lt"/>
              <a:sym typeface="Roboto"/>
            </a:endParaRPr>
          </a:p>
        </p:txBody>
      </p:sp>
      <p:sp>
        <p:nvSpPr>
          <p:cNvPr id="34" name="Google Shape;262;p19">
            <a:extLst>
              <a:ext uri="{FF2B5EF4-FFF2-40B4-BE49-F238E27FC236}">
                <a16:creationId xmlns:a16="http://schemas.microsoft.com/office/drawing/2014/main" id="{C3B31DC7-1B50-441B-B322-6B4BE7D2B8D2}"/>
              </a:ext>
            </a:extLst>
          </p:cNvPr>
          <p:cNvSpPr/>
          <p:nvPr/>
        </p:nvSpPr>
        <p:spPr>
          <a:xfrm>
            <a:off x="990609" y="5272320"/>
            <a:ext cx="4533906" cy="529804"/>
          </a:xfrm>
          <a:prstGeom prst="roundRect">
            <a:avLst>
              <a:gd name="adj" fmla="val 50000"/>
            </a:avLst>
          </a:prstGeom>
          <a:solidFill>
            <a:srgbClr val="FFFFFF"/>
          </a:solidFill>
          <a:ln w="12700" cap="flat" cmpd="sng">
            <a:solidFill>
              <a:srgbClr val="48AF4E"/>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182875" tIns="91425" rIns="91425" bIns="91425" anchor="ctr" anchorCtr="0">
            <a:noAutofit/>
          </a:bodyPr>
          <a:lstStyle/>
          <a:p>
            <a:pPr>
              <a:buClr>
                <a:schemeClr val="dk1"/>
              </a:buClr>
              <a:buSzPts val="1100"/>
            </a:pPr>
            <a:r>
              <a:rPr lang="en-US" sz="1600">
                <a:solidFill>
                  <a:srgbClr val="48AF4E"/>
                </a:solidFill>
                <a:ea typeface="Fira Sans Extra Condensed Medium"/>
                <a:cs typeface="Fira Sans Extra Condensed Medium"/>
                <a:sym typeface="Fira Sans Extra Condensed Medium"/>
              </a:rPr>
              <a:t>Citizens’ participation </a:t>
            </a:r>
          </a:p>
        </p:txBody>
      </p:sp>
      <p:sp>
        <p:nvSpPr>
          <p:cNvPr id="35" name="Google Shape;262;p19">
            <a:extLst>
              <a:ext uri="{FF2B5EF4-FFF2-40B4-BE49-F238E27FC236}">
                <a16:creationId xmlns:a16="http://schemas.microsoft.com/office/drawing/2014/main" id="{48070E69-4427-4759-A357-69A7A78E0C96}"/>
              </a:ext>
            </a:extLst>
          </p:cNvPr>
          <p:cNvSpPr/>
          <p:nvPr/>
        </p:nvSpPr>
        <p:spPr>
          <a:xfrm>
            <a:off x="990609" y="4223127"/>
            <a:ext cx="4533906" cy="529804"/>
          </a:xfrm>
          <a:prstGeom prst="roundRect">
            <a:avLst>
              <a:gd name="adj" fmla="val 50000"/>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600">
                <a:solidFill>
                  <a:schemeClr val="accent5"/>
                </a:solidFill>
                <a:ea typeface="Fira Sans Extra Condensed Medium"/>
                <a:cs typeface="Fira Sans Extra Condensed Medium"/>
                <a:sym typeface="Fira Sans Extra Condensed Medium"/>
              </a:rPr>
              <a:t>Public policies </a:t>
            </a:r>
          </a:p>
        </p:txBody>
      </p:sp>
      <p:sp>
        <p:nvSpPr>
          <p:cNvPr id="36" name="Google Shape;257;p19">
            <a:extLst>
              <a:ext uri="{FF2B5EF4-FFF2-40B4-BE49-F238E27FC236}">
                <a16:creationId xmlns:a16="http://schemas.microsoft.com/office/drawing/2014/main" id="{3AB659D4-35A8-4949-A2F5-E5D6B1343290}"/>
              </a:ext>
            </a:extLst>
          </p:cNvPr>
          <p:cNvSpPr/>
          <p:nvPr/>
        </p:nvSpPr>
        <p:spPr>
          <a:xfrm rot="16200000">
            <a:off x="2049096" y="1826262"/>
            <a:ext cx="818788" cy="3359592"/>
          </a:xfrm>
          <a:prstGeom prst="round2SameRect">
            <a:avLst>
              <a:gd name="adj1" fmla="val 50000"/>
              <a:gd name="adj2" fmla="val 0"/>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9;p19">
            <a:extLst>
              <a:ext uri="{FF2B5EF4-FFF2-40B4-BE49-F238E27FC236}">
                <a16:creationId xmlns:a16="http://schemas.microsoft.com/office/drawing/2014/main" id="{F0CA36E8-E7CA-4405-82C0-9DDDB2AA7E7E}"/>
              </a:ext>
            </a:extLst>
          </p:cNvPr>
          <p:cNvSpPr txBox="1"/>
          <p:nvPr/>
        </p:nvSpPr>
        <p:spPr>
          <a:xfrm>
            <a:off x="6044432" y="5444306"/>
            <a:ext cx="5741170" cy="71563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600">
                <a:ea typeface="Roboto"/>
                <a:cs typeface="Roboto"/>
                <a:sym typeface="Roboto"/>
              </a:rPr>
              <a:t>increasingly also more explicitly reflected in policy making </a:t>
            </a:r>
            <a:endParaRPr sz="1600">
              <a:ea typeface="Roboto"/>
              <a:cs typeface="Roboto"/>
              <a:sym typeface="Roboto"/>
            </a:endParaRPr>
          </a:p>
        </p:txBody>
      </p:sp>
      <p:sp>
        <p:nvSpPr>
          <p:cNvPr id="38" name="Google Shape;262;p19">
            <a:extLst>
              <a:ext uri="{FF2B5EF4-FFF2-40B4-BE49-F238E27FC236}">
                <a16:creationId xmlns:a16="http://schemas.microsoft.com/office/drawing/2014/main" id="{628637A5-47EB-4294-A762-E1FC4676B415}"/>
              </a:ext>
            </a:extLst>
          </p:cNvPr>
          <p:cNvSpPr/>
          <p:nvPr/>
        </p:nvSpPr>
        <p:spPr>
          <a:xfrm>
            <a:off x="990609" y="3237981"/>
            <a:ext cx="4533906" cy="529804"/>
          </a:xfrm>
          <a:prstGeom prst="roundRect">
            <a:avLst>
              <a:gd name="adj" fmla="val 5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600">
                <a:solidFill>
                  <a:schemeClr val="accent2"/>
                </a:solidFill>
                <a:ea typeface="Fira Sans Extra Condensed Medium"/>
                <a:cs typeface="Fira Sans Extra Condensed Medium"/>
                <a:sym typeface="Fira Sans Extra Condensed Medium"/>
              </a:rPr>
              <a:t>Slovenian EU Presidency</a:t>
            </a:r>
          </a:p>
        </p:txBody>
      </p:sp>
      <p:sp>
        <p:nvSpPr>
          <p:cNvPr id="39" name="Title 16">
            <a:extLst>
              <a:ext uri="{FF2B5EF4-FFF2-40B4-BE49-F238E27FC236}">
                <a16:creationId xmlns:a16="http://schemas.microsoft.com/office/drawing/2014/main" id="{2C26F913-C2BC-4D26-BEAF-C3ECB0538532}"/>
              </a:ext>
            </a:extLst>
          </p:cNvPr>
          <p:cNvSpPr txBox="1">
            <a:spLocks/>
          </p:cNvSpPr>
          <p:nvPr/>
        </p:nvSpPr>
        <p:spPr>
          <a:xfrm>
            <a:off x="778694" y="538375"/>
            <a:ext cx="9578489"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r>
              <a:rPr lang="en-US" sz="4000" dirty="0"/>
              <a:t>Why quality of life?</a:t>
            </a:r>
          </a:p>
        </p:txBody>
      </p:sp>
    </p:spTree>
    <p:extLst>
      <p:ext uri="{BB962C8B-B14F-4D97-AF65-F5344CB8AC3E}">
        <p14:creationId xmlns:p14="http://schemas.microsoft.com/office/powerpoint/2010/main" val="425732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9">
            <a:extLst>
              <a:ext uri="{FF2B5EF4-FFF2-40B4-BE49-F238E27FC236}">
                <a16:creationId xmlns:a16="http://schemas.microsoft.com/office/drawing/2014/main" id="{305359BA-DBFB-46DB-B381-6CB7AA023152}"/>
              </a:ext>
            </a:extLst>
          </p:cNvPr>
          <p:cNvSpPr/>
          <p:nvPr/>
        </p:nvSpPr>
        <p:spPr>
          <a:xfrm>
            <a:off x="9376405" y="1907826"/>
            <a:ext cx="2674114" cy="573597"/>
          </a:xfrm>
          <a:prstGeom prst="roundRect">
            <a:avLst>
              <a:gd name="adj" fmla="val 23431"/>
            </a:avLst>
          </a:prstGeom>
          <a:ln/>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600" b="1">
                <a:cs typeface="Arial"/>
              </a:rPr>
              <a:t>Data collection and </a:t>
            </a:r>
            <a:r>
              <a:rPr lang="en-US" sz="1600" b="1" err="1">
                <a:cs typeface="Arial"/>
              </a:rPr>
              <a:t>harmonisation</a:t>
            </a:r>
            <a:endParaRPr lang="en-US" sz="1600" b="1">
              <a:cs typeface="Arial"/>
            </a:endParaRPr>
          </a:p>
        </p:txBody>
      </p:sp>
      <p:sp>
        <p:nvSpPr>
          <p:cNvPr id="16" name="Rounded Rectangle 5">
            <a:extLst>
              <a:ext uri="{FF2B5EF4-FFF2-40B4-BE49-F238E27FC236}">
                <a16:creationId xmlns:a16="http://schemas.microsoft.com/office/drawing/2014/main" id="{73EE3471-5D69-4F45-AF0F-702F493C9FF5}"/>
              </a:ext>
            </a:extLst>
          </p:cNvPr>
          <p:cNvSpPr/>
          <p:nvPr/>
        </p:nvSpPr>
        <p:spPr>
          <a:xfrm>
            <a:off x="3427799" y="1914891"/>
            <a:ext cx="2674114" cy="560229"/>
          </a:xfrm>
          <a:prstGeom prst="roundRect">
            <a:avLst>
              <a:gd name="adj" fmla="val 27331"/>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00" b="1">
                <a:solidFill>
                  <a:schemeClr val="bg1"/>
                </a:solidFill>
                <a:cs typeface="Poppins"/>
              </a:rPr>
              <a:t>Living labs</a:t>
            </a:r>
            <a:endParaRPr lang="en-US" sz="1800" b="1">
              <a:solidFill>
                <a:schemeClr val="bg1"/>
              </a:solidFill>
              <a:cs typeface="Poppins" pitchFamily="2" charset="77"/>
            </a:endParaRPr>
          </a:p>
        </p:txBody>
      </p:sp>
      <p:sp>
        <p:nvSpPr>
          <p:cNvPr id="18" name="Rounded Rectangle 7">
            <a:extLst>
              <a:ext uri="{FF2B5EF4-FFF2-40B4-BE49-F238E27FC236}">
                <a16:creationId xmlns:a16="http://schemas.microsoft.com/office/drawing/2014/main" id="{02582573-4E91-4532-A1ED-ECE040A01BD0}"/>
              </a:ext>
            </a:extLst>
          </p:cNvPr>
          <p:cNvSpPr/>
          <p:nvPr/>
        </p:nvSpPr>
        <p:spPr>
          <a:xfrm>
            <a:off x="6384247" y="1917564"/>
            <a:ext cx="2674113" cy="560229"/>
          </a:xfrm>
          <a:prstGeom prst="roundRect">
            <a:avLst>
              <a:gd name="adj" fmla="val 25064"/>
            </a:avLst>
          </a:prstGeom>
          <a:ln/>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1600" b="1">
                <a:cs typeface="Arial"/>
              </a:rPr>
              <a:t>Dashboard tool</a:t>
            </a:r>
            <a:endParaRPr lang="en-US" sz="1600">
              <a:cs typeface="Arial"/>
            </a:endParaRPr>
          </a:p>
        </p:txBody>
      </p:sp>
      <p:grpSp>
        <p:nvGrpSpPr>
          <p:cNvPr id="2" name="Group 1">
            <a:extLst>
              <a:ext uri="{FF2B5EF4-FFF2-40B4-BE49-F238E27FC236}">
                <a16:creationId xmlns:a16="http://schemas.microsoft.com/office/drawing/2014/main" id="{D413EE3E-C93F-4B18-9150-7BA7E72728D0}"/>
              </a:ext>
            </a:extLst>
          </p:cNvPr>
          <p:cNvGrpSpPr/>
          <p:nvPr/>
        </p:nvGrpSpPr>
        <p:grpSpPr>
          <a:xfrm>
            <a:off x="2560062" y="1459692"/>
            <a:ext cx="7073454" cy="626393"/>
            <a:chOff x="2623562" y="1459692"/>
            <a:chExt cx="7073454" cy="626393"/>
          </a:xfrm>
        </p:grpSpPr>
        <p:sp>
          <p:nvSpPr>
            <p:cNvPr id="34" name="Bent Arrow 24">
              <a:extLst>
                <a:ext uri="{FF2B5EF4-FFF2-40B4-BE49-F238E27FC236}">
                  <a16:creationId xmlns:a16="http://schemas.microsoft.com/office/drawing/2014/main" id="{321BF4E6-8D17-456A-AE0E-69817F216FE9}"/>
                </a:ext>
              </a:extLst>
            </p:cNvPr>
            <p:cNvSpPr/>
            <p:nvPr/>
          </p:nvSpPr>
          <p:spPr>
            <a:xfrm rot="5400000">
              <a:off x="6027630" y="-1583301"/>
              <a:ext cx="626393" cy="6712379"/>
            </a:xfrm>
            <a:prstGeom prst="bentArrow">
              <a:avLst>
                <a:gd name="adj1" fmla="val 7371"/>
                <a:gd name="adj2" fmla="val 16242"/>
                <a:gd name="adj3" fmla="val 29639"/>
                <a:gd name="adj4" fmla="val 37398"/>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2" name="Bent Arrow 15">
              <a:extLst>
                <a:ext uri="{FF2B5EF4-FFF2-40B4-BE49-F238E27FC236}">
                  <a16:creationId xmlns:a16="http://schemas.microsoft.com/office/drawing/2014/main" id="{8694B1C5-B986-4C3A-AD6F-5D88BB60AD99}"/>
                </a:ext>
              </a:extLst>
            </p:cNvPr>
            <p:cNvSpPr/>
            <p:nvPr/>
          </p:nvSpPr>
          <p:spPr>
            <a:xfrm rot="5400000">
              <a:off x="3080703" y="1454367"/>
              <a:ext cx="288448" cy="916146"/>
            </a:xfrm>
            <a:prstGeom prst="bentArrow">
              <a:avLst>
                <a:gd name="adj1" fmla="val 7371"/>
                <a:gd name="adj2" fmla="val 15721"/>
                <a:gd name="adj3" fmla="val 29639"/>
                <a:gd name="adj4" fmla="val 38571"/>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3" name="Bent Arrow 24">
              <a:extLst>
                <a:ext uri="{FF2B5EF4-FFF2-40B4-BE49-F238E27FC236}">
                  <a16:creationId xmlns:a16="http://schemas.microsoft.com/office/drawing/2014/main" id="{6FF851B9-8C96-4E78-B560-AB539C32D549}"/>
                </a:ext>
              </a:extLst>
            </p:cNvPr>
            <p:cNvSpPr/>
            <p:nvPr/>
          </p:nvSpPr>
          <p:spPr>
            <a:xfrm rot="5400000">
              <a:off x="4398343" y="-167496"/>
              <a:ext cx="449381" cy="3998944"/>
            </a:xfrm>
            <a:prstGeom prst="bentArrow">
              <a:avLst>
                <a:gd name="adj1" fmla="val 7371"/>
                <a:gd name="adj2" fmla="val 15721"/>
                <a:gd name="adj3" fmla="val 29639"/>
                <a:gd name="adj4" fmla="val 43749"/>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grpSp>
      <p:sp>
        <p:nvSpPr>
          <p:cNvPr id="13" name="Rounded Rectangle 3">
            <a:extLst>
              <a:ext uri="{FF2B5EF4-FFF2-40B4-BE49-F238E27FC236}">
                <a16:creationId xmlns:a16="http://schemas.microsoft.com/office/drawing/2014/main" id="{7A2509FF-23B5-41A0-BF0B-50ECF9932210}"/>
              </a:ext>
            </a:extLst>
          </p:cNvPr>
          <p:cNvSpPr/>
          <p:nvPr/>
        </p:nvSpPr>
        <p:spPr>
          <a:xfrm>
            <a:off x="524542" y="1308100"/>
            <a:ext cx="2674114" cy="5090826"/>
          </a:xfrm>
          <a:prstGeom prst="roundRect">
            <a:avLst>
              <a:gd name="adj" fmla="val 5902"/>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Rounded Rectangle 3">
            <a:extLst>
              <a:ext uri="{FF2B5EF4-FFF2-40B4-BE49-F238E27FC236}">
                <a16:creationId xmlns:a16="http://schemas.microsoft.com/office/drawing/2014/main" id="{5F56E10F-90E1-47A4-A30F-C75BF53BDD11}"/>
              </a:ext>
            </a:extLst>
          </p:cNvPr>
          <p:cNvSpPr/>
          <p:nvPr/>
        </p:nvSpPr>
        <p:spPr>
          <a:xfrm>
            <a:off x="3427800" y="2672390"/>
            <a:ext cx="2674113" cy="3754084"/>
          </a:xfrm>
          <a:prstGeom prst="roundRect">
            <a:avLst>
              <a:gd name="adj" fmla="val 5765"/>
            </a:avLst>
          </a:prstGeom>
          <a:solidFill>
            <a:srgbClr val="F48120">
              <a:alpha val="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Rounded Rectangle 3">
            <a:extLst>
              <a:ext uri="{FF2B5EF4-FFF2-40B4-BE49-F238E27FC236}">
                <a16:creationId xmlns:a16="http://schemas.microsoft.com/office/drawing/2014/main" id="{C4F2E82F-E8BA-4D1B-9F94-EA336E95C16E}"/>
              </a:ext>
            </a:extLst>
          </p:cNvPr>
          <p:cNvSpPr/>
          <p:nvPr/>
        </p:nvSpPr>
        <p:spPr>
          <a:xfrm>
            <a:off x="6389824" y="2672390"/>
            <a:ext cx="2674113" cy="3754084"/>
          </a:xfrm>
          <a:prstGeom prst="roundRect">
            <a:avLst>
              <a:gd name="adj" fmla="val 5765"/>
            </a:avLst>
          </a:prstGeom>
          <a:solidFill>
            <a:srgbClr val="F48120">
              <a:alpha val="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Rounded Rectangle 3">
            <a:extLst>
              <a:ext uri="{FF2B5EF4-FFF2-40B4-BE49-F238E27FC236}">
                <a16:creationId xmlns:a16="http://schemas.microsoft.com/office/drawing/2014/main" id="{E60622B6-AC8E-4640-9D08-C73943D886E2}"/>
              </a:ext>
            </a:extLst>
          </p:cNvPr>
          <p:cNvSpPr/>
          <p:nvPr/>
        </p:nvSpPr>
        <p:spPr>
          <a:xfrm>
            <a:off x="9376405" y="2672389"/>
            <a:ext cx="2674113" cy="3754085"/>
          </a:xfrm>
          <a:prstGeom prst="roundRect">
            <a:avLst>
              <a:gd name="adj" fmla="val 5765"/>
            </a:avLst>
          </a:prstGeom>
          <a:solidFill>
            <a:srgbClr val="F48120">
              <a:alpha val="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itle 16">
            <a:extLst>
              <a:ext uri="{FF2B5EF4-FFF2-40B4-BE49-F238E27FC236}">
                <a16:creationId xmlns:a16="http://schemas.microsoft.com/office/drawing/2014/main" id="{2F040906-C812-48DF-8621-C8CF8B26DB0B}"/>
              </a:ext>
            </a:extLst>
          </p:cNvPr>
          <p:cNvSpPr txBox="1">
            <a:spLocks/>
          </p:cNvSpPr>
          <p:nvPr/>
        </p:nvSpPr>
        <p:spPr>
          <a:xfrm>
            <a:off x="391859" y="90660"/>
            <a:ext cx="1141999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gn="l"/>
            <a:r>
              <a:rPr lang="en-GB" sz="3600" dirty="0"/>
              <a:t>QoL - the </a:t>
            </a:r>
            <a:r>
              <a:rPr lang="en-GB" sz="3600" dirty="0">
                <a:solidFill>
                  <a:schemeClr val="accent2"/>
                </a:solidFill>
              </a:rPr>
              <a:t>ESPON</a:t>
            </a:r>
            <a:r>
              <a:rPr lang="en-GB" sz="3600" dirty="0"/>
              <a:t> approach</a:t>
            </a:r>
            <a:endParaRPr lang="en-US" sz="3600" dirty="0"/>
          </a:p>
        </p:txBody>
      </p:sp>
      <p:sp>
        <p:nvSpPr>
          <p:cNvPr id="15" name="TextBox 14">
            <a:extLst>
              <a:ext uri="{FF2B5EF4-FFF2-40B4-BE49-F238E27FC236}">
                <a16:creationId xmlns:a16="http://schemas.microsoft.com/office/drawing/2014/main" id="{D9730341-2A00-4DD8-9F50-A487AAC0F72E}"/>
              </a:ext>
            </a:extLst>
          </p:cNvPr>
          <p:cNvSpPr txBox="1"/>
          <p:nvPr/>
        </p:nvSpPr>
        <p:spPr>
          <a:xfrm>
            <a:off x="453563" y="1656554"/>
            <a:ext cx="2818249" cy="400110"/>
          </a:xfrm>
          <a:prstGeom prst="rect">
            <a:avLst/>
          </a:prstGeom>
          <a:noFill/>
        </p:spPr>
        <p:txBody>
          <a:bodyPr wrap="square" rtlCol="0" anchor="ctr" anchorCtr="0">
            <a:spAutoFit/>
          </a:bodyPr>
          <a:lstStyle/>
          <a:p>
            <a:pPr algn="ctr"/>
            <a:r>
              <a:rPr lang="en-US" sz="2000" b="1">
                <a:solidFill>
                  <a:schemeClr val="bg1"/>
                </a:solidFill>
                <a:ea typeface="League Spartan" charset="0"/>
                <a:cs typeface="Poppins" pitchFamily="2" charset="77"/>
              </a:rPr>
              <a:t>ESPON approach </a:t>
            </a:r>
          </a:p>
        </p:txBody>
      </p:sp>
      <p:sp>
        <p:nvSpPr>
          <p:cNvPr id="26" name="TextBox 25">
            <a:extLst>
              <a:ext uri="{FF2B5EF4-FFF2-40B4-BE49-F238E27FC236}">
                <a16:creationId xmlns:a16="http://schemas.microsoft.com/office/drawing/2014/main" id="{AAC7A943-6F35-4B0B-A559-BB114EBED68A}"/>
              </a:ext>
            </a:extLst>
          </p:cNvPr>
          <p:cNvSpPr txBox="1"/>
          <p:nvPr/>
        </p:nvSpPr>
        <p:spPr>
          <a:xfrm>
            <a:off x="3424603" y="2828718"/>
            <a:ext cx="2520000" cy="3570208"/>
          </a:xfrm>
          <a:prstGeom prst="rect">
            <a:avLst/>
          </a:prstGeom>
          <a:noFill/>
        </p:spPr>
        <p:txBody>
          <a:bodyPr wrap="square" lIns="91440" tIns="45720" rIns="91440" bIns="45720" anchor="t">
            <a:spAutoFit/>
          </a:bodyPr>
          <a:lstStyle>
            <a:defPPr>
              <a:defRPr lang="da-DK"/>
            </a:defPPr>
            <a:lvl1pPr marL="285750" indent="-285750">
              <a:spcBef>
                <a:spcPts val="600"/>
              </a:spcBef>
              <a:spcAft>
                <a:spcPts val="600"/>
              </a:spcAft>
              <a:buClr>
                <a:srgbClr val="000000"/>
              </a:buClr>
              <a:buSzPts val="1100"/>
              <a:buFont typeface="Arial" panose="020B0604020202020204" pitchFamily="34" charset="0"/>
              <a:buChar char="•"/>
              <a:defRPr sz="1600">
                <a:ea typeface="Roboto"/>
                <a:cs typeface="Roboto"/>
              </a:defRPr>
            </a:lvl1pPr>
          </a:lstStyle>
          <a:p>
            <a:r>
              <a:rPr lang="en-US" sz="1400">
                <a:sym typeface="Roboto"/>
              </a:rPr>
              <a:t>Useful in facilitating </a:t>
            </a:r>
            <a:r>
              <a:rPr lang="en-US" sz="1400" b="1">
                <a:sym typeface="Roboto"/>
              </a:rPr>
              <a:t>participatory approaches </a:t>
            </a:r>
            <a:r>
              <a:rPr lang="en-US" sz="1400">
                <a:sym typeface="Roboto"/>
              </a:rPr>
              <a:t>in the policy cycle </a:t>
            </a:r>
          </a:p>
          <a:p>
            <a:r>
              <a:rPr lang="en-US" sz="1400"/>
              <a:t>Opportunity to  combine </a:t>
            </a:r>
            <a:r>
              <a:rPr lang="en-US" sz="1400" b="1"/>
              <a:t>bottom-up and top-down </a:t>
            </a:r>
            <a:r>
              <a:rPr lang="en-US" sz="1400"/>
              <a:t>approaches</a:t>
            </a:r>
          </a:p>
          <a:p>
            <a:r>
              <a:rPr lang="en-US" sz="1400">
                <a:sym typeface="Roboto"/>
              </a:rPr>
              <a:t>Tool for </a:t>
            </a:r>
            <a:r>
              <a:rPr lang="en-US" sz="1400" b="1">
                <a:sym typeface="Roboto"/>
              </a:rPr>
              <a:t>integrating QoL </a:t>
            </a:r>
            <a:r>
              <a:rPr lang="en-US" sz="1400">
                <a:sym typeface="Roboto"/>
              </a:rPr>
              <a:t>in spatial planning and other policies</a:t>
            </a:r>
            <a:endParaRPr lang="en-US" sz="1400"/>
          </a:p>
          <a:p>
            <a:r>
              <a:rPr lang="en-US" sz="1400"/>
              <a:t>Tool for </a:t>
            </a:r>
            <a:r>
              <a:rPr lang="en-US" sz="1400" b="1"/>
              <a:t>increasing public participation </a:t>
            </a:r>
            <a:r>
              <a:rPr lang="en-US" sz="1400"/>
              <a:t>as part of spatial planning processes</a:t>
            </a:r>
          </a:p>
        </p:txBody>
      </p:sp>
      <p:sp>
        <p:nvSpPr>
          <p:cNvPr id="27" name="TextBox 26">
            <a:extLst>
              <a:ext uri="{FF2B5EF4-FFF2-40B4-BE49-F238E27FC236}">
                <a16:creationId xmlns:a16="http://schemas.microsoft.com/office/drawing/2014/main" id="{40C38FC3-0A72-4652-AFE7-844094404598}"/>
              </a:ext>
            </a:extLst>
          </p:cNvPr>
          <p:cNvSpPr txBox="1"/>
          <p:nvPr/>
        </p:nvSpPr>
        <p:spPr>
          <a:xfrm>
            <a:off x="9376405" y="2828718"/>
            <a:ext cx="2520000" cy="2985433"/>
          </a:xfrm>
          <a:prstGeom prst="rect">
            <a:avLst/>
          </a:prstGeom>
          <a:noFill/>
        </p:spPr>
        <p:txBody>
          <a:bodyPr wrap="square" lIns="91440" tIns="45720" rIns="91440" bIns="45720" anchor="t">
            <a:spAutoFit/>
          </a:bodyPr>
          <a:lstStyle>
            <a:defPPr>
              <a:defRPr lang="da-DK"/>
            </a:defPPr>
            <a:lvl1pPr marL="285750" indent="-285750">
              <a:spcBef>
                <a:spcPts val="600"/>
              </a:spcBef>
              <a:spcAft>
                <a:spcPts val="600"/>
              </a:spcAft>
              <a:buClr>
                <a:srgbClr val="000000"/>
              </a:buClr>
              <a:buSzPts val="1100"/>
              <a:buFont typeface="Arial" panose="020B0604020202020204" pitchFamily="34" charset="0"/>
              <a:buChar char="•"/>
              <a:defRPr sz="1600">
                <a:ea typeface="Roboto"/>
                <a:cs typeface="Roboto"/>
              </a:defRPr>
            </a:lvl1pPr>
          </a:lstStyle>
          <a:p>
            <a:r>
              <a:rPr lang="en-US" sz="1400" b="1">
                <a:sym typeface="Roboto"/>
              </a:rPr>
              <a:t>Qualitative data </a:t>
            </a:r>
            <a:r>
              <a:rPr lang="en-US" sz="1400">
                <a:sym typeface="Roboto"/>
              </a:rPr>
              <a:t>are major elements complementing the statistical data </a:t>
            </a:r>
          </a:p>
          <a:p>
            <a:r>
              <a:rPr lang="en-US" sz="1400" b="1"/>
              <a:t>Innovative actions </a:t>
            </a:r>
            <a:r>
              <a:rPr lang="en-US" sz="1400"/>
              <a:t>to collect qualitative (subjective) data are needed</a:t>
            </a:r>
          </a:p>
          <a:p>
            <a:r>
              <a:rPr lang="en-US" sz="1400" b="1"/>
              <a:t>Citizens' involvement </a:t>
            </a:r>
            <a:r>
              <a:rPr lang="en-US" sz="1400"/>
              <a:t>in the collection of subjective data is essential</a:t>
            </a:r>
          </a:p>
        </p:txBody>
      </p:sp>
      <p:sp>
        <p:nvSpPr>
          <p:cNvPr id="28" name="TextBox 27">
            <a:extLst>
              <a:ext uri="{FF2B5EF4-FFF2-40B4-BE49-F238E27FC236}">
                <a16:creationId xmlns:a16="http://schemas.microsoft.com/office/drawing/2014/main" id="{B9E82306-C3AB-4CCF-B128-668EE0FE8380}"/>
              </a:ext>
            </a:extLst>
          </p:cNvPr>
          <p:cNvSpPr txBox="1"/>
          <p:nvPr/>
        </p:nvSpPr>
        <p:spPr>
          <a:xfrm>
            <a:off x="6384247" y="2828718"/>
            <a:ext cx="2520000" cy="3570208"/>
          </a:xfrm>
          <a:prstGeom prst="rect">
            <a:avLst/>
          </a:prstGeom>
          <a:noFill/>
        </p:spPr>
        <p:txBody>
          <a:bodyPr wrap="square" lIns="91440" tIns="45720" rIns="91440" bIns="45720" anchor="t">
            <a:spAutoFit/>
          </a:bodyPr>
          <a:lstStyle>
            <a:defPPr>
              <a:defRPr lang="da-DK"/>
            </a:defPPr>
            <a:lvl1pPr marL="285750" indent="-285750">
              <a:spcBef>
                <a:spcPts val="600"/>
              </a:spcBef>
              <a:spcAft>
                <a:spcPts val="600"/>
              </a:spcAft>
              <a:buClr>
                <a:srgbClr val="000000"/>
              </a:buClr>
              <a:buSzPts val="1100"/>
              <a:buFont typeface="Arial" panose="020B0604020202020204" pitchFamily="34" charset="0"/>
              <a:buChar char="•"/>
              <a:defRPr sz="1600">
                <a:ea typeface="Roboto"/>
                <a:cs typeface="Roboto"/>
              </a:defRPr>
            </a:lvl1pPr>
          </a:lstStyle>
          <a:p>
            <a:r>
              <a:rPr lang="en-US" sz="1400" b="1">
                <a:sym typeface="Roboto"/>
              </a:rPr>
              <a:t>Simple tool </a:t>
            </a:r>
            <a:r>
              <a:rPr lang="en-US" sz="1400">
                <a:sym typeface="Roboto"/>
              </a:rPr>
              <a:t>(.</a:t>
            </a:r>
            <a:r>
              <a:rPr lang="en-US" sz="1400" err="1">
                <a:sym typeface="Roboto"/>
              </a:rPr>
              <a:t>xls</a:t>
            </a:r>
            <a:r>
              <a:rPr lang="en-GB" sz="1400">
                <a:sym typeface="Roboto"/>
              </a:rPr>
              <a:t>), in illustrating the ESPON method to measure quality of life</a:t>
            </a:r>
            <a:endParaRPr lang="en-US" sz="1400">
              <a:sym typeface="Roboto"/>
            </a:endParaRPr>
          </a:p>
          <a:p>
            <a:r>
              <a:rPr lang="en-US" sz="1400">
                <a:sym typeface="Roboto"/>
              </a:rPr>
              <a:t>Capture the results in a </a:t>
            </a:r>
            <a:r>
              <a:rPr lang="en-US" sz="1400" b="1">
                <a:sym typeface="Roboto"/>
              </a:rPr>
              <a:t>structured and comparable </a:t>
            </a:r>
            <a:r>
              <a:rPr lang="en-US" sz="1400">
                <a:sym typeface="Roboto"/>
              </a:rPr>
              <a:t>format</a:t>
            </a:r>
            <a:endParaRPr lang="en-US" sz="1400"/>
          </a:p>
          <a:p>
            <a:r>
              <a:rPr lang="en-US" sz="1400">
                <a:sym typeface="Roboto"/>
              </a:rPr>
              <a:t>Useful to compare quality of life indicators at </a:t>
            </a:r>
            <a:r>
              <a:rPr lang="en-US" sz="1400" b="1">
                <a:sym typeface="Roboto"/>
              </a:rPr>
              <a:t>different territorial scales</a:t>
            </a:r>
          </a:p>
          <a:p>
            <a:r>
              <a:rPr lang="en-US" sz="1400">
                <a:sym typeface="Roboto"/>
              </a:rPr>
              <a:t> Allowing </a:t>
            </a:r>
            <a:r>
              <a:rPr lang="en-US" sz="1400" b="1">
                <a:sym typeface="Roboto"/>
              </a:rPr>
              <a:t>benchmarking</a:t>
            </a:r>
            <a:r>
              <a:rPr lang="en-US" sz="1400">
                <a:sym typeface="Roboto"/>
              </a:rPr>
              <a:t> the relative position in a European context</a:t>
            </a:r>
            <a:endParaRPr lang="en-US" sz="1400"/>
          </a:p>
        </p:txBody>
      </p:sp>
      <p:sp>
        <p:nvSpPr>
          <p:cNvPr id="35" name="Rounded Rectangle 3">
            <a:extLst>
              <a:ext uri="{FF2B5EF4-FFF2-40B4-BE49-F238E27FC236}">
                <a16:creationId xmlns:a16="http://schemas.microsoft.com/office/drawing/2014/main" id="{5CCFC3DB-1089-480C-9B3D-1424F37B5138}"/>
              </a:ext>
            </a:extLst>
          </p:cNvPr>
          <p:cNvSpPr/>
          <p:nvPr/>
        </p:nvSpPr>
        <p:spPr>
          <a:xfrm>
            <a:off x="524542" y="2672389"/>
            <a:ext cx="2674113" cy="3726537"/>
          </a:xfrm>
          <a:prstGeom prst="roundRect">
            <a:avLst>
              <a:gd name="adj" fmla="val 5765"/>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55FB198-5E90-4F3C-B2F9-88880722116C}"/>
              </a:ext>
            </a:extLst>
          </p:cNvPr>
          <p:cNvSpPr txBox="1"/>
          <p:nvPr/>
        </p:nvSpPr>
        <p:spPr>
          <a:xfrm>
            <a:off x="455495" y="2828718"/>
            <a:ext cx="2743160" cy="3447098"/>
          </a:xfrm>
          <a:prstGeom prst="rect">
            <a:avLst/>
          </a:prstGeom>
          <a:noFill/>
        </p:spPr>
        <p:txBody>
          <a:bodyPr wrap="square" lIns="91440" tIns="45720" rIns="91440" bIns="45720" anchor="t">
            <a:spAutoFit/>
          </a:bodyPr>
          <a:lstStyle/>
          <a:p>
            <a:pPr marL="285750" indent="-285750">
              <a:spcBef>
                <a:spcPts val="600"/>
              </a:spcBef>
              <a:spcAft>
                <a:spcPts val="600"/>
              </a:spcAft>
              <a:buClr>
                <a:srgbClr val="000000"/>
              </a:buClr>
              <a:buSzPts val="1100"/>
              <a:buFont typeface="Arial" panose="020B0604020202020204" pitchFamily="34" charset="0"/>
              <a:buChar char="•"/>
              <a:tabLst>
                <a:tab pos="536575" algn="l"/>
              </a:tabLst>
            </a:pPr>
            <a:r>
              <a:rPr lang="en-US" sz="1400">
                <a:solidFill>
                  <a:schemeClr val="bg1"/>
                </a:solidFill>
                <a:ea typeface="Roboto"/>
                <a:cs typeface="Roboto"/>
                <a:sym typeface="Roboto"/>
              </a:rPr>
              <a:t>QoL </a:t>
            </a:r>
            <a:r>
              <a:rPr lang="en-US" sz="1400" b="1">
                <a:solidFill>
                  <a:schemeClr val="bg1"/>
                </a:solidFill>
                <a:ea typeface="Roboto"/>
                <a:cs typeface="Roboto"/>
                <a:sym typeface="Roboto"/>
              </a:rPr>
              <a:t>Conceptual</a:t>
            </a:r>
            <a:r>
              <a:rPr lang="en-US" sz="1400">
                <a:solidFill>
                  <a:schemeClr val="bg1"/>
                </a:solidFill>
                <a:ea typeface="Roboto"/>
                <a:cs typeface="Roboto"/>
                <a:sym typeface="Roboto"/>
              </a:rPr>
              <a:t> map  </a:t>
            </a:r>
            <a:endParaRPr lang="en-US" sz="1400">
              <a:solidFill>
                <a:schemeClr val="bg1"/>
              </a:solidFill>
              <a:ea typeface="Roboto"/>
              <a:cs typeface="Roboto"/>
            </a:endParaRPr>
          </a:p>
          <a:p>
            <a:pPr marL="285750" indent="-285750">
              <a:spcBef>
                <a:spcPts val="600"/>
              </a:spcBef>
              <a:spcAft>
                <a:spcPts val="600"/>
              </a:spcAft>
              <a:buClr>
                <a:srgbClr val="000000"/>
              </a:buClr>
              <a:buSzPts val="1100"/>
              <a:buFont typeface="Arial" panose="020B0604020202020204" pitchFamily="34" charset="0"/>
              <a:buChar char="•"/>
              <a:tabLst>
                <a:tab pos="536575" algn="l"/>
              </a:tabLst>
            </a:pPr>
            <a:r>
              <a:rPr lang="en-US" sz="1400">
                <a:solidFill>
                  <a:schemeClr val="bg1"/>
                </a:solidFill>
                <a:ea typeface="Roboto"/>
                <a:cs typeface="Roboto"/>
                <a:sym typeface="Roboto"/>
              </a:rPr>
              <a:t>QoL </a:t>
            </a:r>
            <a:r>
              <a:rPr lang="en-US" sz="1400" b="1">
                <a:solidFill>
                  <a:schemeClr val="bg1"/>
                </a:solidFill>
                <a:ea typeface="Roboto"/>
                <a:cs typeface="Roboto"/>
                <a:sym typeface="Roboto"/>
              </a:rPr>
              <a:t>Dashboard</a:t>
            </a:r>
            <a:endParaRPr lang="en-US" sz="1400" b="1">
              <a:solidFill>
                <a:schemeClr val="bg1"/>
              </a:solidFill>
              <a:ea typeface="Roboto"/>
              <a:cs typeface="Roboto"/>
            </a:endParaRPr>
          </a:p>
          <a:p>
            <a:pPr marL="285750" indent="-285750">
              <a:spcBef>
                <a:spcPts val="600"/>
              </a:spcBef>
              <a:spcAft>
                <a:spcPts val="600"/>
              </a:spcAft>
              <a:buClr>
                <a:srgbClr val="000000"/>
              </a:buClr>
              <a:buSzPts val="1100"/>
              <a:buFont typeface="Arial" panose="020B0604020202020204" pitchFamily="34" charset="0"/>
              <a:buChar char="•"/>
              <a:tabLst>
                <a:tab pos="536575" algn="l"/>
              </a:tabLst>
            </a:pPr>
            <a:r>
              <a:rPr lang="en-US" sz="1400">
                <a:solidFill>
                  <a:schemeClr val="bg1"/>
                </a:solidFill>
                <a:ea typeface="Roboto"/>
                <a:cs typeface="Roboto"/>
                <a:sym typeface="Roboto"/>
              </a:rPr>
              <a:t>Territorial QoL </a:t>
            </a:r>
            <a:r>
              <a:rPr lang="en-US" sz="1400" b="1">
                <a:solidFill>
                  <a:schemeClr val="bg1"/>
                </a:solidFill>
                <a:ea typeface="Roboto"/>
                <a:cs typeface="Roboto"/>
                <a:sym typeface="Roboto"/>
              </a:rPr>
              <a:t>Living Labs</a:t>
            </a:r>
            <a:endParaRPr lang="en-US" sz="1400" b="1">
              <a:solidFill>
                <a:schemeClr val="bg1"/>
              </a:solidFill>
              <a:ea typeface="Roboto"/>
              <a:cs typeface="Roboto"/>
            </a:endParaRPr>
          </a:p>
          <a:p>
            <a:pPr marL="285750" indent="-285750">
              <a:spcBef>
                <a:spcPts val="600"/>
              </a:spcBef>
              <a:spcAft>
                <a:spcPts val="600"/>
              </a:spcAft>
              <a:buClr>
                <a:srgbClr val="000000"/>
              </a:buClr>
              <a:buSzPts val="1100"/>
              <a:buFont typeface="Arial" panose="020B0604020202020204" pitchFamily="34" charset="0"/>
              <a:buChar char="•"/>
              <a:tabLst>
                <a:tab pos="536575" algn="l"/>
              </a:tabLst>
            </a:pPr>
            <a:r>
              <a:rPr lang="en-US" sz="1400">
                <a:solidFill>
                  <a:schemeClr val="bg1"/>
                </a:solidFill>
                <a:ea typeface="Roboto"/>
                <a:cs typeface="Roboto"/>
              </a:rPr>
              <a:t>Deliberative approach with a </a:t>
            </a:r>
            <a:r>
              <a:rPr lang="en-US" sz="1400" b="1">
                <a:solidFill>
                  <a:schemeClr val="bg1"/>
                </a:solidFill>
                <a:ea typeface="Roboto"/>
                <a:cs typeface="Roboto"/>
              </a:rPr>
              <a:t>co-creation process</a:t>
            </a:r>
          </a:p>
          <a:p>
            <a:pPr marL="285750" indent="-285750">
              <a:spcBef>
                <a:spcPts val="600"/>
              </a:spcBef>
              <a:spcAft>
                <a:spcPts val="600"/>
              </a:spcAft>
              <a:buClr>
                <a:srgbClr val="000000"/>
              </a:buClr>
              <a:buSzPts val="1100"/>
              <a:buFont typeface="Arial" panose="020B0604020202020204" pitchFamily="34" charset="0"/>
              <a:buChar char="•"/>
              <a:tabLst>
                <a:tab pos="536575" algn="l"/>
              </a:tabLst>
            </a:pPr>
            <a:r>
              <a:rPr lang="en-US" sz="1400">
                <a:solidFill>
                  <a:schemeClr val="bg1"/>
                </a:solidFill>
                <a:ea typeface="Roboto"/>
                <a:cs typeface="Roboto"/>
              </a:rPr>
              <a:t>Placed based and </a:t>
            </a:r>
            <a:r>
              <a:rPr lang="en-US" sz="1400" b="1">
                <a:solidFill>
                  <a:schemeClr val="bg1"/>
                </a:solidFill>
                <a:ea typeface="Roboto"/>
                <a:cs typeface="Roboto"/>
              </a:rPr>
              <a:t>citizen-centric</a:t>
            </a:r>
          </a:p>
          <a:p>
            <a:pPr marL="285750" indent="-285750">
              <a:spcBef>
                <a:spcPts val="600"/>
              </a:spcBef>
              <a:spcAft>
                <a:spcPts val="600"/>
              </a:spcAft>
              <a:buClr>
                <a:srgbClr val="000000"/>
              </a:buClr>
              <a:buSzPts val="1100"/>
              <a:buFont typeface="Arial" panose="020B0604020202020204" pitchFamily="34" charset="0"/>
              <a:buChar char="•"/>
              <a:tabLst>
                <a:tab pos="536575" algn="l"/>
              </a:tabLst>
            </a:pPr>
            <a:r>
              <a:rPr lang="en-US" sz="1400">
                <a:solidFill>
                  <a:schemeClr val="bg1"/>
                </a:solidFill>
                <a:ea typeface="+mn-lt"/>
                <a:cs typeface="+mn-lt"/>
              </a:rPr>
              <a:t>Unique possibility to move beyond GDP, tailoring policies to citizens’ needs and implement new practices and solutions</a:t>
            </a:r>
            <a:endParaRPr lang="en-US" sz="1400">
              <a:solidFill>
                <a:schemeClr val="bg1"/>
              </a:solidFill>
              <a:ea typeface="Roboto"/>
              <a:cs typeface="Roboto"/>
            </a:endParaRPr>
          </a:p>
        </p:txBody>
      </p:sp>
    </p:spTree>
    <p:extLst>
      <p:ext uri="{BB962C8B-B14F-4D97-AF65-F5344CB8AC3E}">
        <p14:creationId xmlns:p14="http://schemas.microsoft.com/office/powerpoint/2010/main" val="124506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6</a:t>
            </a:fld>
            <a:endParaRPr lang="da-DK"/>
          </a:p>
        </p:txBody>
      </p:sp>
      <p:sp>
        <p:nvSpPr>
          <p:cNvPr id="10" name="Slide Number Placeholder 3">
            <a:extLst>
              <a:ext uri="{FF2B5EF4-FFF2-40B4-BE49-F238E27FC236}">
                <a16:creationId xmlns:a16="http://schemas.microsoft.com/office/drawing/2014/main" id="{BCDF3EDA-8B7F-44A7-8BF4-E8C783040A91}"/>
              </a:ext>
            </a:extLst>
          </p:cNvPr>
          <p:cNvSpPr txBox="1">
            <a:spLocks/>
          </p:cNvSpPr>
          <p:nvPr/>
        </p:nvSpPr>
        <p:spPr>
          <a:xfrm>
            <a:off x="81000" y="6480000"/>
            <a:ext cx="351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3" name="Title 16">
            <a:extLst>
              <a:ext uri="{FF2B5EF4-FFF2-40B4-BE49-F238E27FC236}">
                <a16:creationId xmlns:a16="http://schemas.microsoft.com/office/drawing/2014/main" id="{240B2E64-BEFA-4BEF-BB8C-174CD084EA54}"/>
              </a:ext>
            </a:extLst>
          </p:cNvPr>
          <p:cNvSpPr txBox="1">
            <a:spLocks/>
          </p:cNvSpPr>
          <p:nvPr/>
        </p:nvSpPr>
        <p:spPr>
          <a:xfrm>
            <a:off x="878130" y="378000"/>
            <a:ext cx="1078499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endParaRPr lang="en-GB" sz="4000" dirty="0"/>
          </a:p>
          <a:p>
            <a:r>
              <a:rPr lang="en-US" sz="4000" dirty="0"/>
              <a:t>Territorial Quality of Life - conceptual map</a:t>
            </a:r>
          </a:p>
        </p:txBody>
      </p:sp>
      <p:pic>
        <p:nvPicPr>
          <p:cNvPr id="15" name="Immagine 12">
            <a:extLst>
              <a:ext uri="{FF2B5EF4-FFF2-40B4-BE49-F238E27FC236}">
                <a16:creationId xmlns:a16="http://schemas.microsoft.com/office/drawing/2014/main" id="{CA148F78-9DB2-44FD-83C2-AA05D3EC823A}"/>
              </a:ext>
            </a:extLst>
          </p:cNvPr>
          <p:cNvPicPr/>
          <p:nvPr/>
        </p:nvPicPr>
        <p:blipFill rotWithShape="1">
          <a:blip r:embed="rId3"/>
          <a:srcRect l="3446"/>
          <a:stretch/>
        </p:blipFill>
        <p:spPr>
          <a:xfrm>
            <a:off x="1797050" y="1398433"/>
            <a:ext cx="8947150" cy="5081567"/>
          </a:xfrm>
          <a:prstGeom prst="rect">
            <a:avLst/>
          </a:prstGeom>
        </p:spPr>
      </p:pic>
    </p:spTree>
    <p:extLst>
      <p:ext uri="{BB962C8B-B14F-4D97-AF65-F5344CB8AC3E}">
        <p14:creationId xmlns:p14="http://schemas.microsoft.com/office/powerpoint/2010/main" val="400824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7</a:t>
            </a:fld>
            <a:endParaRPr lang="da-DK"/>
          </a:p>
        </p:txBody>
      </p:sp>
      <p:sp>
        <p:nvSpPr>
          <p:cNvPr id="10" name="Slide Number Placeholder 3">
            <a:extLst>
              <a:ext uri="{FF2B5EF4-FFF2-40B4-BE49-F238E27FC236}">
                <a16:creationId xmlns:a16="http://schemas.microsoft.com/office/drawing/2014/main" id="{BCDF3EDA-8B7F-44A7-8BF4-E8C783040A91}"/>
              </a:ext>
            </a:extLst>
          </p:cNvPr>
          <p:cNvSpPr txBox="1">
            <a:spLocks/>
          </p:cNvSpPr>
          <p:nvPr/>
        </p:nvSpPr>
        <p:spPr>
          <a:xfrm>
            <a:off x="81000" y="6480000"/>
            <a:ext cx="351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3" name="Title 16">
            <a:extLst>
              <a:ext uri="{FF2B5EF4-FFF2-40B4-BE49-F238E27FC236}">
                <a16:creationId xmlns:a16="http://schemas.microsoft.com/office/drawing/2014/main" id="{240B2E64-BEFA-4BEF-BB8C-174CD084EA54}"/>
              </a:ext>
            </a:extLst>
          </p:cNvPr>
          <p:cNvSpPr txBox="1">
            <a:spLocks/>
          </p:cNvSpPr>
          <p:nvPr/>
        </p:nvSpPr>
        <p:spPr>
          <a:xfrm>
            <a:off x="820980" y="942394"/>
            <a:ext cx="1078499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endParaRPr lang="en-GB" sz="4000" dirty="0"/>
          </a:p>
          <a:p>
            <a:r>
              <a:rPr lang="en-US" sz="4000" dirty="0"/>
              <a:t>What is the state of territorial quality of life in Europe? </a:t>
            </a:r>
          </a:p>
          <a:p>
            <a:endParaRPr lang="en-US" sz="4000" dirty="0"/>
          </a:p>
        </p:txBody>
      </p:sp>
      <p:pic>
        <p:nvPicPr>
          <p:cNvPr id="6" name="Imagen 1133810291">
            <a:extLst>
              <a:ext uri="{FF2B5EF4-FFF2-40B4-BE49-F238E27FC236}">
                <a16:creationId xmlns:a16="http://schemas.microsoft.com/office/drawing/2014/main" id="{AE0DA43D-50DF-4581-A845-E523BD931A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80" y="1153909"/>
            <a:ext cx="6231330" cy="5554160"/>
          </a:xfrm>
          <a:prstGeom prst="rect">
            <a:avLst/>
          </a:prstGeom>
          <a:noFill/>
          <a:ln>
            <a:noFill/>
          </a:ln>
        </p:spPr>
      </p:pic>
      <p:sp>
        <p:nvSpPr>
          <p:cNvPr id="2" name="TextBox 1">
            <a:extLst>
              <a:ext uri="{FF2B5EF4-FFF2-40B4-BE49-F238E27FC236}">
                <a16:creationId xmlns:a16="http://schemas.microsoft.com/office/drawing/2014/main" id="{88CF6699-9376-4EFB-875D-97BE7A9F43E3}"/>
              </a:ext>
            </a:extLst>
          </p:cNvPr>
          <p:cNvSpPr txBox="1"/>
          <p:nvPr/>
        </p:nvSpPr>
        <p:spPr>
          <a:xfrm>
            <a:off x="7222313" y="1363973"/>
            <a:ext cx="4213654" cy="5355312"/>
          </a:xfrm>
          <a:prstGeom prst="rect">
            <a:avLst/>
          </a:prstGeom>
          <a:noFill/>
        </p:spPr>
        <p:txBody>
          <a:bodyPr wrap="square" rtlCol="0">
            <a:spAutoFit/>
          </a:bodyPr>
          <a:lstStyle/>
          <a:p>
            <a:pPr marL="285750" indent="-285750">
              <a:buFont typeface="Arial" panose="020B0604020202020204" pitchFamily="34" charset="0"/>
              <a:buChar char="•"/>
            </a:pPr>
            <a:r>
              <a:rPr lang="en-US" dirty="0"/>
              <a:t>High QoL in the </a:t>
            </a:r>
            <a:r>
              <a:rPr lang="en-US" b="1" dirty="0"/>
              <a:t>Nordic countries</a:t>
            </a:r>
            <a:r>
              <a:rPr lang="en-US" dirty="0"/>
              <a:t>, in particular in Norway, Sweden, Iceland, Finland and Denmark. </a:t>
            </a:r>
          </a:p>
          <a:p>
            <a:pPr marL="285750" indent="-285750">
              <a:buFont typeface="Arial" panose="020B0604020202020204" pitchFamily="34" charset="0"/>
              <a:buChar char="•"/>
            </a:pPr>
            <a:r>
              <a:rPr lang="en-US" b="1" dirty="0"/>
              <a:t>Regions located in south-western Germany, Switzerland, western parts of Austria, the Netherlands </a:t>
            </a:r>
            <a:r>
              <a:rPr lang="en-US" dirty="0"/>
              <a:t>perform well </a:t>
            </a:r>
          </a:p>
          <a:p>
            <a:pPr marL="285750" indent="-285750">
              <a:buFont typeface="Arial" panose="020B0604020202020204" pitchFamily="34" charset="0"/>
              <a:buChar char="•"/>
            </a:pPr>
            <a:r>
              <a:rPr lang="en-GB" dirty="0">
                <a:ea typeface="Times New Roman" panose="02020603050405020304" pitchFamily="18" charset="0"/>
                <a:cs typeface="Times New Roman" panose="02020603050405020304" pitchFamily="18" charset="0"/>
              </a:rPr>
              <a:t>High QoL has been identified in </a:t>
            </a:r>
            <a:r>
              <a:rPr lang="en-GB" b="1" dirty="0">
                <a:ea typeface="Times New Roman" panose="02020603050405020304" pitchFamily="18" charset="0"/>
                <a:cs typeface="Times New Roman" panose="02020603050405020304" pitchFamily="18" charset="0"/>
              </a:rPr>
              <a:t>several regions in the Mediterranean</a:t>
            </a:r>
            <a:r>
              <a:rPr lang="en-GB" dirty="0">
                <a:ea typeface="Times New Roman" panose="02020603050405020304" pitchFamily="18" charset="0"/>
                <a:cs typeface="Times New Roman" panose="02020603050405020304" pitchFamily="18" charset="0"/>
              </a:rPr>
              <a:t>: the Basque Country, Cantabria, Catalonia, Madrid and parts of Castilla León in Spain; eastern Macedonia and Epirus in Greece; Malta and Cyprus; Liguria, Friuli and Trentino in Italy; Slovenia; and the Rhone Valley, French Alps and </a:t>
            </a:r>
            <a:r>
              <a:rPr lang="en-GB" dirty="0" err="1">
                <a:ea typeface="Times New Roman" panose="02020603050405020304" pitchFamily="18" charset="0"/>
                <a:cs typeface="Times New Roman" panose="02020603050405020304" pitchFamily="18" charset="0"/>
              </a:rPr>
              <a:t>Occitanie</a:t>
            </a:r>
            <a:r>
              <a:rPr lang="en-GB" dirty="0">
                <a:ea typeface="Times New Roman" panose="02020603050405020304" pitchFamily="18" charset="0"/>
                <a:cs typeface="Times New Roman" panose="02020603050405020304" pitchFamily="18" charset="0"/>
              </a:rPr>
              <a:t> region in south-eastern France.</a:t>
            </a:r>
            <a:endParaRPr lang="en-US"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009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8</a:t>
            </a:fld>
            <a:endParaRPr lang="da-DK"/>
          </a:p>
        </p:txBody>
      </p:sp>
      <p:sp>
        <p:nvSpPr>
          <p:cNvPr id="10" name="Slide Number Placeholder 3">
            <a:extLst>
              <a:ext uri="{FF2B5EF4-FFF2-40B4-BE49-F238E27FC236}">
                <a16:creationId xmlns:a16="http://schemas.microsoft.com/office/drawing/2014/main" id="{BCDF3EDA-8B7F-44A7-8BF4-E8C783040A91}"/>
              </a:ext>
            </a:extLst>
          </p:cNvPr>
          <p:cNvSpPr txBox="1">
            <a:spLocks/>
          </p:cNvSpPr>
          <p:nvPr/>
        </p:nvSpPr>
        <p:spPr>
          <a:xfrm>
            <a:off x="81000" y="6480000"/>
            <a:ext cx="351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3" name="Title 16">
            <a:extLst>
              <a:ext uri="{FF2B5EF4-FFF2-40B4-BE49-F238E27FC236}">
                <a16:creationId xmlns:a16="http://schemas.microsoft.com/office/drawing/2014/main" id="{240B2E64-BEFA-4BEF-BB8C-174CD084EA54}"/>
              </a:ext>
            </a:extLst>
          </p:cNvPr>
          <p:cNvSpPr txBox="1">
            <a:spLocks/>
          </p:cNvSpPr>
          <p:nvPr/>
        </p:nvSpPr>
        <p:spPr>
          <a:xfrm>
            <a:off x="820980" y="942394"/>
            <a:ext cx="1078499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endParaRPr lang="en-GB" sz="4000" dirty="0"/>
          </a:p>
          <a:p>
            <a:r>
              <a:rPr lang="en-US" sz="4000" dirty="0"/>
              <a:t>What is the state of territorial quality of life in Europe? </a:t>
            </a:r>
          </a:p>
          <a:p>
            <a:endParaRPr lang="en-US" sz="4000" dirty="0"/>
          </a:p>
        </p:txBody>
      </p:sp>
      <p:pic>
        <p:nvPicPr>
          <p:cNvPr id="6" name="Imagen 1133810291">
            <a:extLst>
              <a:ext uri="{FF2B5EF4-FFF2-40B4-BE49-F238E27FC236}">
                <a16:creationId xmlns:a16="http://schemas.microsoft.com/office/drawing/2014/main" id="{AE0DA43D-50DF-4581-A845-E523BD931A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80" y="1153909"/>
            <a:ext cx="6231330" cy="5554160"/>
          </a:xfrm>
          <a:prstGeom prst="rect">
            <a:avLst/>
          </a:prstGeom>
          <a:noFill/>
          <a:ln>
            <a:noFill/>
          </a:ln>
        </p:spPr>
      </p:pic>
      <p:sp>
        <p:nvSpPr>
          <p:cNvPr id="2" name="TextBox 1">
            <a:extLst>
              <a:ext uri="{FF2B5EF4-FFF2-40B4-BE49-F238E27FC236}">
                <a16:creationId xmlns:a16="http://schemas.microsoft.com/office/drawing/2014/main" id="{88CF6699-9376-4EFB-875D-97BE7A9F43E3}"/>
              </a:ext>
            </a:extLst>
          </p:cNvPr>
          <p:cNvSpPr txBox="1"/>
          <p:nvPr/>
        </p:nvSpPr>
        <p:spPr>
          <a:xfrm>
            <a:off x="7157366" y="798759"/>
            <a:ext cx="4213654" cy="590931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Overall, the results reflect, a </a:t>
            </a:r>
            <a:r>
              <a:rPr lang="en-US" b="1" dirty="0" err="1">
                <a:solidFill>
                  <a:srgbClr val="FF0000"/>
                </a:solidFill>
              </a:rPr>
              <a:t>centre</a:t>
            </a:r>
            <a:r>
              <a:rPr lang="en-US" b="1" dirty="0">
                <a:solidFill>
                  <a:srgbClr val="FF0000"/>
                </a:solidFill>
              </a:rPr>
              <a:t>-periphery pattern</a:t>
            </a:r>
            <a:r>
              <a:rPr lang="en-US" dirty="0">
                <a:solidFill>
                  <a:srgbClr val="FF0000"/>
                </a:solidFill>
              </a:rPr>
              <a:t>, mostly driven by the economic indicators related to health, education and the </a:t>
            </a:r>
            <a:r>
              <a:rPr lang="en-US" dirty="0" err="1">
                <a:solidFill>
                  <a:srgbClr val="FF0000"/>
                </a:solidFill>
              </a:rPr>
              <a:t>labour</a:t>
            </a:r>
            <a:r>
              <a:rPr lang="en-US" dirty="0">
                <a:solidFill>
                  <a:srgbClr val="FF0000"/>
                </a:solidFill>
              </a:rPr>
              <a:t> market</a:t>
            </a:r>
          </a:p>
          <a:p>
            <a:r>
              <a:rPr lang="en-US" b="1" dirty="0">
                <a:solidFill>
                  <a:srgbClr val="FF0000"/>
                </a:solidFill>
              </a:rPr>
              <a:t> </a:t>
            </a:r>
          </a:p>
          <a:p>
            <a:pPr marL="285750" indent="-285750">
              <a:buFont typeface="Arial" panose="020B0604020202020204" pitchFamily="34" charset="0"/>
              <a:buChar char="•"/>
            </a:pPr>
            <a:r>
              <a:rPr lang="en-US" b="1" dirty="0">
                <a:solidFill>
                  <a:srgbClr val="FF0000"/>
                </a:solidFill>
              </a:rPr>
              <a:t>T</a:t>
            </a:r>
            <a:r>
              <a:rPr lang="en-US" dirty="0">
                <a:solidFill>
                  <a:srgbClr val="FF0000"/>
                </a:solidFill>
              </a:rPr>
              <a:t>he maps should be </a:t>
            </a:r>
            <a:r>
              <a:rPr lang="en-US" b="1" dirty="0">
                <a:solidFill>
                  <a:srgbClr val="FF0000"/>
                </a:solidFill>
              </a:rPr>
              <a:t>interpreted with caution </a:t>
            </a:r>
            <a:r>
              <a:rPr lang="en-US" dirty="0">
                <a:solidFill>
                  <a:srgbClr val="FF0000"/>
                </a:solidFill>
              </a:rPr>
              <a:t>as European maps at regional level (NUTS 3 regions) are affected by the limited availability of statistical data, in particular environmental indicators and subjective indicators</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Maps are very  useful in </a:t>
            </a:r>
            <a:r>
              <a:rPr lang="en-US" b="1" dirty="0">
                <a:solidFill>
                  <a:srgbClr val="FF0000"/>
                </a:solidFill>
              </a:rPr>
              <a:t>highlighting the consequences of data gaps</a:t>
            </a:r>
            <a:r>
              <a:rPr lang="en-US" dirty="0">
                <a:solidFill>
                  <a:srgbClr val="FF0000"/>
                </a:solidFill>
              </a:rPr>
              <a:t>, and can contribute to stimulate data collection improvements and, to start </a:t>
            </a:r>
            <a:r>
              <a:rPr lang="en-US" b="1" dirty="0">
                <a:solidFill>
                  <a:srgbClr val="FF0000"/>
                </a:solidFill>
              </a:rPr>
              <a:t>discussions among various actors</a:t>
            </a:r>
          </a:p>
        </p:txBody>
      </p:sp>
    </p:spTree>
    <p:extLst>
      <p:ext uri="{BB962C8B-B14F-4D97-AF65-F5344CB8AC3E}">
        <p14:creationId xmlns:p14="http://schemas.microsoft.com/office/powerpoint/2010/main" val="77557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9</a:t>
            </a:fld>
            <a:endParaRPr lang="da-DK"/>
          </a:p>
        </p:txBody>
      </p:sp>
      <p:sp>
        <p:nvSpPr>
          <p:cNvPr id="10" name="Slide Number Placeholder 3">
            <a:extLst>
              <a:ext uri="{FF2B5EF4-FFF2-40B4-BE49-F238E27FC236}">
                <a16:creationId xmlns:a16="http://schemas.microsoft.com/office/drawing/2014/main" id="{BCDF3EDA-8B7F-44A7-8BF4-E8C783040A91}"/>
              </a:ext>
            </a:extLst>
          </p:cNvPr>
          <p:cNvSpPr txBox="1">
            <a:spLocks/>
          </p:cNvSpPr>
          <p:nvPr/>
        </p:nvSpPr>
        <p:spPr>
          <a:xfrm>
            <a:off x="81000" y="6480000"/>
            <a:ext cx="351000" cy="18000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4" name="Title 16">
            <a:extLst>
              <a:ext uri="{FF2B5EF4-FFF2-40B4-BE49-F238E27FC236}">
                <a16:creationId xmlns:a16="http://schemas.microsoft.com/office/drawing/2014/main" id="{2F040906-C812-48DF-8621-C8CF8B26DB0B}"/>
              </a:ext>
            </a:extLst>
          </p:cNvPr>
          <p:cNvSpPr txBox="1">
            <a:spLocks/>
          </p:cNvSpPr>
          <p:nvPr/>
        </p:nvSpPr>
        <p:spPr>
          <a:xfrm>
            <a:off x="772010" y="775720"/>
            <a:ext cx="11019940" cy="843158"/>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gn="l"/>
            <a:r>
              <a:rPr lang="en-US" sz="4000" dirty="0"/>
              <a:t>How to measure the quality of life in practice? </a:t>
            </a:r>
            <a:endParaRPr lang="en-US" sz="4000" b="0" dirty="0">
              <a:solidFill>
                <a:schemeClr val="accent2"/>
              </a:solidFill>
            </a:endParaRPr>
          </a:p>
        </p:txBody>
      </p:sp>
      <p:sp>
        <p:nvSpPr>
          <p:cNvPr id="120" name="Google Shape;658;p26">
            <a:extLst>
              <a:ext uri="{FF2B5EF4-FFF2-40B4-BE49-F238E27FC236}">
                <a16:creationId xmlns:a16="http://schemas.microsoft.com/office/drawing/2014/main" id="{3A65C60D-9EAB-43F0-ADF4-5D59A4ECE4BB}"/>
              </a:ext>
            </a:extLst>
          </p:cNvPr>
          <p:cNvSpPr txBox="1"/>
          <p:nvPr/>
        </p:nvSpPr>
        <p:spPr>
          <a:xfrm>
            <a:off x="1985702" y="2568094"/>
            <a:ext cx="4352021" cy="444862"/>
          </a:xfrm>
          <a:prstGeom prst="rect">
            <a:avLst/>
          </a:prstGeom>
          <a:no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lang="en-US" sz="1400" b="1">
                <a:solidFill>
                  <a:schemeClr val="accent1"/>
                </a:solidFill>
                <a:ea typeface="Roboto"/>
                <a:cs typeface="Roboto"/>
                <a:sym typeface="Roboto"/>
              </a:rPr>
              <a:t>an advanced system for measuring the QoL </a:t>
            </a:r>
            <a:r>
              <a:rPr lang="en-US" sz="1400">
                <a:ea typeface="Roboto"/>
                <a:cs typeface="Roboto"/>
                <a:sym typeface="Roboto"/>
              </a:rPr>
              <a:t>is established</a:t>
            </a:r>
            <a:endParaRPr kumimoji="0" lang="en-US" sz="1400" b="1" i="0" u="none" strike="noStrike" kern="0" cap="none" spc="0" normalizeH="0" baseline="0" noProof="0">
              <a:ln>
                <a:noFill/>
              </a:ln>
              <a:solidFill>
                <a:srgbClr val="00BDD1"/>
              </a:solidFill>
              <a:effectLst/>
              <a:uLnTx/>
              <a:uFillTx/>
              <a:ea typeface="Fira Sans Extra Condensed Medium"/>
              <a:cs typeface="Fira Sans Extra Condensed Medium"/>
              <a:sym typeface="Fira Sans Extra Condensed Medium"/>
            </a:endParaRPr>
          </a:p>
        </p:txBody>
      </p:sp>
      <p:sp>
        <p:nvSpPr>
          <p:cNvPr id="121" name="Oval 120">
            <a:extLst>
              <a:ext uri="{FF2B5EF4-FFF2-40B4-BE49-F238E27FC236}">
                <a16:creationId xmlns:a16="http://schemas.microsoft.com/office/drawing/2014/main" id="{E1018321-4449-4D51-8951-B81C82705144}"/>
              </a:ext>
            </a:extLst>
          </p:cNvPr>
          <p:cNvSpPr/>
          <p:nvPr/>
        </p:nvSpPr>
        <p:spPr>
          <a:xfrm>
            <a:off x="938041" y="2414753"/>
            <a:ext cx="824570" cy="824570"/>
          </a:xfrm>
          <a:prstGeom prst="ellipse">
            <a:avLst/>
          </a:prstGeom>
          <a:ln/>
        </p:spPr>
        <p:style>
          <a:lnRef idx="0">
            <a:schemeClr val="accent3"/>
          </a:lnRef>
          <a:fillRef idx="3">
            <a:schemeClr val="accent3"/>
          </a:fillRef>
          <a:effectRef idx="3">
            <a:schemeClr val="accent3"/>
          </a:effectRef>
          <a:fontRef idx="minor">
            <a:schemeClr val="lt1"/>
          </a:fontRef>
        </p:style>
        <p:txBody>
          <a:bodyPr spcFirstLastPara="1" wrap="square" lIns="91425" tIns="91425" rIns="91425" bIns="91425" anchor="ctr" anchorCtr="0">
            <a:noAutofit/>
          </a:bodyPr>
          <a:lstStyle/>
          <a:p>
            <a:pPr>
              <a:buClr>
                <a:srgbClr val="000000"/>
              </a:buClr>
            </a:pPr>
            <a:endParaRPr lang="en-GB" sz="1050" kern="0">
              <a:solidFill>
                <a:srgbClr val="000000"/>
              </a:solidFill>
              <a:cs typeface="Arial"/>
            </a:endParaRPr>
          </a:p>
        </p:txBody>
      </p:sp>
      <p:sp>
        <p:nvSpPr>
          <p:cNvPr id="122" name="Google Shape;664;p26">
            <a:extLst>
              <a:ext uri="{FF2B5EF4-FFF2-40B4-BE49-F238E27FC236}">
                <a16:creationId xmlns:a16="http://schemas.microsoft.com/office/drawing/2014/main" id="{F7816C07-603A-490C-979C-0DE3FED1B959}"/>
              </a:ext>
            </a:extLst>
          </p:cNvPr>
          <p:cNvSpPr txBox="1"/>
          <p:nvPr/>
        </p:nvSpPr>
        <p:spPr>
          <a:xfrm>
            <a:off x="1952761" y="3791092"/>
            <a:ext cx="4448601" cy="555423"/>
          </a:xfrm>
          <a:prstGeom prst="rect">
            <a:avLst/>
          </a:prstGeom>
          <a:no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lang="en-US" sz="1400" b="1">
                <a:solidFill>
                  <a:schemeClr val="accent2"/>
                </a:solidFill>
                <a:ea typeface="Roboto"/>
                <a:cs typeface="Roboto"/>
                <a:sym typeface="Roboto"/>
              </a:rPr>
              <a:t>a first attempt for measuring the QoL at the level of statistical regions </a:t>
            </a:r>
            <a:r>
              <a:rPr lang="en-US" sz="1400">
                <a:ea typeface="Roboto"/>
                <a:cs typeface="Roboto"/>
                <a:sym typeface="Roboto"/>
              </a:rPr>
              <a:t>is proposed and will be implemented within next years</a:t>
            </a:r>
            <a:endParaRPr kumimoji="0" lang="en-US" sz="1250" b="1" i="0" u="none" strike="noStrike" kern="0" cap="none" spc="0" normalizeH="0" baseline="0" noProof="0">
              <a:ln>
                <a:noFill/>
              </a:ln>
              <a:solidFill>
                <a:srgbClr val="FBAF18"/>
              </a:solidFill>
              <a:effectLst/>
              <a:uLnTx/>
              <a:uFillTx/>
              <a:ea typeface="Fira Sans Extra Condensed Medium"/>
              <a:cs typeface="Fira Sans Extra Condensed Medium"/>
              <a:sym typeface="Fira Sans Extra Condensed Medium"/>
            </a:endParaRPr>
          </a:p>
        </p:txBody>
      </p:sp>
      <p:sp>
        <p:nvSpPr>
          <p:cNvPr id="123" name="Oval 122">
            <a:extLst>
              <a:ext uri="{FF2B5EF4-FFF2-40B4-BE49-F238E27FC236}">
                <a16:creationId xmlns:a16="http://schemas.microsoft.com/office/drawing/2014/main" id="{AF01D421-A0AB-4147-A9F1-9DE1581BF7D9}"/>
              </a:ext>
            </a:extLst>
          </p:cNvPr>
          <p:cNvSpPr/>
          <p:nvPr/>
        </p:nvSpPr>
        <p:spPr>
          <a:xfrm>
            <a:off x="969569" y="3621694"/>
            <a:ext cx="824570" cy="824570"/>
          </a:xfrm>
          <a:prstGeom prst="ellipse">
            <a:avLst/>
          </a:pr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a:buClr>
                <a:srgbClr val="000000"/>
              </a:buClr>
            </a:pPr>
            <a:endParaRPr lang="en-GB" sz="1050" kern="0">
              <a:solidFill>
                <a:srgbClr val="000000"/>
              </a:solidFill>
              <a:cs typeface="Arial"/>
            </a:endParaRPr>
          </a:p>
        </p:txBody>
      </p:sp>
      <p:sp>
        <p:nvSpPr>
          <p:cNvPr id="124" name="Oval 123">
            <a:extLst>
              <a:ext uri="{FF2B5EF4-FFF2-40B4-BE49-F238E27FC236}">
                <a16:creationId xmlns:a16="http://schemas.microsoft.com/office/drawing/2014/main" id="{B71D8D03-EBBD-48CB-8943-453B15C508B7}"/>
              </a:ext>
            </a:extLst>
          </p:cNvPr>
          <p:cNvSpPr/>
          <p:nvPr/>
        </p:nvSpPr>
        <p:spPr>
          <a:xfrm flipH="1">
            <a:off x="1011724" y="4848943"/>
            <a:ext cx="815393" cy="824570"/>
          </a:xfrm>
          <a:prstGeom prst="ellipse">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pPr>
              <a:buClr>
                <a:srgbClr val="000000"/>
              </a:buClr>
            </a:pPr>
            <a:endParaRPr lang="en-GB" sz="1050" kern="0">
              <a:solidFill>
                <a:srgbClr val="000000"/>
              </a:solidFill>
              <a:cs typeface="Arial"/>
            </a:endParaRPr>
          </a:p>
        </p:txBody>
      </p:sp>
      <p:sp>
        <p:nvSpPr>
          <p:cNvPr id="125" name="TextBox 124">
            <a:extLst>
              <a:ext uri="{FF2B5EF4-FFF2-40B4-BE49-F238E27FC236}">
                <a16:creationId xmlns:a16="http://schemas.microsoft.com/office/drawing/2014/main" id="{9760F21D-6586-44B0-B821-266C361D188E}"/>
              </a:ext>
            </a:extLst>
          </p:cNvPr>
          <p:cNvSpPr txBox="1"/>
          <p:nvPr/>
        </p:nvSpPr>
        <p:spPr>
          <a:xfrm>
            <a:off x="979144" y="2552371"/>
            <a:ext cx="779543" cy="665789"/>
          </a:xfrm>
          <a:prstGeom prst="rect">
            <a:avLst/>
          </a:prstGeom>
          <a:noFill/>
        </p:spPr>
        <p:txBody>
          <a:bodyPr wrap="square">
            <a:spAutoFit/>
          </a:bodyPr>
          <a:lstStyle/>
          <a:p>
            <a:pPr algn="ctr"/>
            <a:r>
              <a:rPr lang="en-US" sz="2800" b="1">
                <a:solidFill>
                  <a:schemeClr val="bg1"/>
                </a:solidFill>
                <a:ea typeface="Roboto"/>
                <a:cs typeface="Roboto"/>
                <a:sym typeface="Roboto"/>
              </a:rPr>
              <a:t>IT</a:t>
            </a:r>
            <a:endParaRPr lang="en-GB" sz="2800">
              <a:solidFill>
                <a:schemeClr val="bg1"/>
              </a:solidFill>
            </a:endParaRPr>
          </a:p>
        </p:txBody>
      </p:sp>
      <p:sp>
        <p:nvSpPr>
          <p:cNvPr id="126" name="TextBox 125">
            <a:extLst>
              <a:ext uri="{FF2B5EF4-FFF2-40B4-BE49-F238E27FC236}">
                <a16:creationId xmlns:a16="http://schemas.microsoft.com/office/drawing/2014/main" id="{AEC14F5A-C36B-475C-91DA-35408B7502AF}"/>
              </a:ext>
            </a:extLst>
          </p:cNvPr>
          <p:cNvSpPr txBox="1"/>
          <p:nvPr/>
        </p:nvSpPr>
        <p:spPr>
          <a:xfrm>
            <a:off x="945195" y="3762973"/>
            <a:ext cx="867828" cy="665789"/>
          </a:xfrm>
          <a:prstGeom prst="rect">
            <a:avLst/>
          </a:prstGeom>
          <a:noFill/>
        </p:spPr>
        <p:txBody>
          <a:bodyPr wrap="square">
            <a:spAutoFit/>
          </a:bodyPr>
          <a:lstStyle/>
          <a:p>
            <a:pPr algn="ctr"/>
            <a:r>
              <a:rPr lang="en-US" sz="2800" b="1">
                <a:solidFill>
                  <a:schemeClr val="bg1"/>
                </a:solidFill>
                <a:ea typeface="Roboto"/>
                <a:cs typeface="Roboto"/>
                <a:sym typeface="Roboto"/>
              </a:rPr>
              <a:t>SI</a:t>
            </a:r>
            <a:endParaRPr lang="en-GB" sz="2800">
              <a:solidFill>
                <a:schemeClr val="bg1"/>
              </a:solidFill>
            </a:endParaRPr>
          </a:p>
        </p:txBody>
      </p:sp>
      <p:sp>
        <p:nvSpPr>
          <p:cNvPr id="127" name="TextBox 126">
            <a:extLst>
              <a:ext uri="{FF2B5EF4-FFF2-40B4-BE49-F238E27FC236}">
                <a16:creationId xmlns:a16="http://schemas.microsoft.com/office/drawing/2014/main" id="{4BAAF49F-339C-4510-8395-6C73A3B7FAFE}"/>
              </a:ext>
            </a:extLst>
          </p:cNvPr>
          <p:cNvSpPr txBox="1"/>
          <p:nvPr/>
        </p:nvSpPr>
        <p:spPr>
          <a:xfrm>
            <a:off x="993197" y="5000116"/>
            <a:ext cx="864093" cy="1214086"/>
          </a:xfrm>
          <a:prstGeom prst="rect">
            <a:avLst/>
          </a:prstGeom>
          <a:noFill/>
        </p:spPr>
        <p:txBody>
          <a:bodyPr wrap="square">
            <a:spAutoFit/>
          </a:bodyPr>
          <a:lstStyle/>
          <a:p>
            <a:pPr algn="ctr"/>
            <a:r>
              <a:rPr lang="en-US" sz="2800" b="1">
                <a:solidFill>
                  <a:schemeClr val="bg1"/>
                </a:solidFill>
                <a:ea typeface="Roboto"/>
                <a:cs typeface="Roboto"/>
                <a:sym typeface="Roboto"/>
              </a:rPr>
              <a:t>HR</a:t>
            </a:r>
            <a:endParaRPr lang="en-GB" sz="2800">
              <a:solidFill>
                <a:schemeClr val="bg1"/>
              </a:solidFill>
            </a:endParaRPr>
          </a:p>
        </p:txBody>
      </p:sp>
      <p:sp>
        <p:nvSpPr>
          <p:cNvPr id="128" name="Google Shape;658;p26">
            <a:extLst>
              <a:ext uri="{FF2B5EF4-FFF2-40B4-BE49-F238E27FC236}">
                <a16:creationId xmlns:a16="http://schemas.microsoft.com/office/drawing/2014/main" id="{C878CDF7-DB7A-429D-B295-E5DD385CEFB9}"/>
              </a:ext>
            </a:extLst>
          </p:cNvPr>
          <p:cNvSpPr txBox="1"/>
          <p:nvPr/>
        </p:nvSpPr>
        <p:spPr>
          <a:xfrm>
            <a:off x="1988155" y="5071364"/>
            <a:ext cx="4404857" cy="444862"/>
          </a:xfrm>
          <a:prstGeom prst="rect">
            <a:avLst/>
          </a:prstGeom>
          <a:noFill/>
          <a:ln>
            <a:noFill/>
          </a:ln>
        </p:spPr>
        <p:txBody>
          <a:bodyPr spcFirstLastPara="1" wrap="square" lIns="91425" tIns="91425" rIns="91425" bIns="91425" anchor="ctr" anchorCtr="0">
            <a:noAutofit/>
          </a:bodyPr>
          <a:lstStyle/>
          <a:p>
            <a:pPr algn="just">
              <a:lnSpc>
                <a:spcPct val="150000"/>
              </a:lnSpc>
            </a:pPr>
            <a:r>
              <a:rPr lang="en-US" sz="1400" b="1">
                <a:solidFill>
                  <a:schemeClr val="accent4"/>
                </a:solidFill>
                <a:ea typeface="Roboto"/>
                <a:cs typeface="Roboto"/>
                <a:sym typeface="Roboto"/>
              </a:rPr>
              <a:t>measuring of QoL </a:t>
            </a:r>
            <a:r>
              <a:rPr lang="en-US" sz="1400">
                <a:ea typeface="Roboto"/>
                <a:sym typeface="Roboto"/>
              </a:rPr>
              <a:t>in a structured way is not established yet</a:t>
            </a:r>
            <a:endParaRPr lang="en-GB" sz="1400">
              <a:ea typeface="Roboto"/>
            </a:endParaRPr>
          </a:p>
        </p:txBody>
      </p:sp>
      <p:grpSp>
        <p:nvGrpSpPr>
          <p:cNvPr id="129" name="Group 128">
            <a:extLst>
              <a:ext uri="{FF2B5EF4-FFF2-40B4-BE49-F238E27FC236}">
                <a16:creationId xmlns:a16="http://schemas.microsoft.com/office/drawing/2014/main" id="{268D4C8D-A076-48A2-A895-5D75D32128F7}"/>
              </a:ext>
            </a:extLst>
          </p:cNvPr>
          <p:cNvGrpSpPr/>
          <p:nvPr/>
        </p:nvGrpSpPr>
        <p:grpSpPr>
          <a:xfrm>
            <a:off x="7253625" y="1203616"/>
            <a:ext cx="4873657" cy="5629969"/>
            <a:chOff x="6204709" y="1295470"/>
            <a:chExt cx="2939161" cy="3395271"/>
          </a:xfrm>
        </p:grpSpPr>
        <p:grpSp>
          <p:nvGrpSpPr>
            <p:cNvPr id="130" name="Group 129">
              <a:extLst>
                <a:ext uri="{FF2B5EF4-FFF2-40B4-BE49-F238E27FC236}">
                  <a16:creationId xmlns:a16="http://schemas.microsoft.com/office/drawing/2014/main" id="{3929F7AF-D8FD-41C7-BADC-6726EF032C9C}"/>
                </a:ext>
              </a:extLst>
            </p:cNvPr>
            <p:cNvGrpSpPr/>
            <p:nvPr/>
          </p:nvGrpSpPr>
          <p:grpSpPr>
            <a:xfrm>
              <a:off x="6204709" y="1295470"/>
              <a:ext cx="2939161" cy="3395271"/>
              <a:chOff x="3000375" y="3937003"/>
              <a:chExt cx="7594601" cy="7975599"/>
            </a:xfrm>
            <a:solidFill>
              <a:srgbClr val="D8DEE4"/>
            </a:solidFill>
          </p:grpSpPr>
          <p:sp>
            <p:nvSpPr>
              <p:cNvPr id="132" name="Shape 1676">
                <a:extLst>
                  <a:ext uri="{FF2B5EF4-FFF2-40B4-BE49-F238E27FC236}">
                    <a16:creationId xmlns:a16="http://schemas.microsoft.com/office/drawing/2014/main" id="{7EC5890B-4DA5-401F-9602-F81B33C92406}"/>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33" name="Shape 1677">
                <a:extLst>
                  <a:ext uri="{FF2B5EF4-FFF2-40B4-BE49-F238E27FC236}">
                    <a16:creationId xmlns:a16="http://schemas.microsoft.com/office/drawing/2014/main" id="{E36C4350-5594-48BD-A945-48ABF94116FB}"/>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34" name="Shape 1678">
                <a:extLst>
                  <a:ext uri="{FF2B5EF4-FFF2-40B4-BE49-F238E27FC236}">
                    <a16:creationId xmlns:a16="http://schemas.microsoft.com/office/drawing/2014/main" id="{66DA49CB-E4C7-4D47-9BFD-56A80D1CC357}"/>
                  </a:ext>
                </a:extLst>
              </p:cNvPr>
              <p:cNvSpPr/>
              <p:nvPr/>
            </p:nvSpPr>
            <p:spPr>
              <a:xfrm>
                <a:off x="3298348" y="9974603"/>
                <a:ext cx="2244115" cy="1774013"/>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35" name="Shape 1679">
                <a:extLst>
                  <a:ext uri="{FF2B5EF4-FFF2-40B4-BE49-F238E27FC236}">
                    <a16:creationId xmlns:a16="http://schemas.microsoft.com/office/drawing/2014/main" id="{F155837C-2FCF-4B3B-B680-98F2A9F32E46}"/>
                  </a:ext>
                </a:extLst>
              </p:cNvPr>
              <p:cNvSpPr/>
              <p:nvPr/>
            </p:nvSpPr>
            <p:spPr>
              <a:xfrm>
                <a:off x="3000375" y="10302572"/>
                <a:ext cx="784043" cy="1147891"/>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36" name="Shape 1680">
                <a:extLst>
                  <a:ext uri="{FF2B5EF4-FFF2-40B4-BE49-F238E27FC236}">
                    <a16:creationId xmlns:a16="http://schemas.microsoft.com/office/drawing/2014/main" id="{4923276A-2445-4D3F-9811-7B45A49EB6BC}"/>
                  </a:ext>
                </a:extLst>
              </p:cNvPr>
              <p:cNvSpPr/>
              <p:nvPr/>
            </p:nvSpPr>
            <p:spPr>
              <a:xfrm>
                <a:off x="3721098" y="7470117"/>
                <a:ext cx="737486" cy="760291"/>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37" name="Shape 1681">
                <a:extLst>
                  <a:ext uri="{FF2B5EF4-FFF2-40B4-BE49-F238E27FC236}">
                    <a16:creationId xmlns:a16="http://schemas.microsoft.com/office/drawing/2014/main" id="{633259A8-B877-480A-8EB1-A7E9CDE15CD9}"/>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38" name="Shape 1682">
                <a:extLst>
                  <a:ext uri="{FF2B5EF4-FFF2-40B4-BE49-F238E27FC236}">
                    <a16:creationId xmlns:a16="http://schemas.microsoft.com/office/drawing/2014/main" id="{B634C726-A439-4C24-80B2-48126944A13B}"/>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39" name="Shape 1683">
                <a:extLst>
                  <a:ext uri="{FF2B5EF4-FFF2-40B4-BE49-F238E27FC236}">
                    <a16:creationId xmlns:a16="http://schemas.microsoft.com/office/drawing/2014/main" id="{29ACE094-586F-442F-AF91-962DBF253CA8}"/>
                  </a:ext>
                </a:extLst>
              </p:cNvPr>
              <p:cNvSpPr/>
              <p:nvPr/>
            </p:nvSpPr>
            <p:spPr>
              <a:xfrm>
                <a:off x="4209029" y="7514841"/>
                <a:ext cx="376193" cy="268339"/>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0" name="Shape 1684">
                <a:extLst>
                  <a:ext uri="{FF2B5EF4-FFF2-40B4-BE49-F238E27FC236}">
                    <a16:creationId xmlns:a16="http://schemas.microsoft.com/office/drawing/2014/main" id="{28CB580E-EBBD-490C-9BEE-7225DF29346C}"/>
                  </a:ext>
                </a:extLst>
              </p:cNvPr>
              <p:cNvSpPr/>
              <p:nvPr/>
            </p:nvSpPr>
            <p:spPr>
              <a:xfrm>
                <a:off x="4302147" y="6814181"/>
                <a:ext cx="1240316" cy="1893274"/>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1" name="Shape 1685">
                <a:extLst>
                  <a:ext uri="{FF2B5EF4-FFF2-40B4-BE49-F238E27FC236}">
                    <a16:creationId xmlns:a16="http://schemas.microsoft.com/office/drawing/2014/main" id="{B45CF366-BFE3-49D7-B510-FA3369CC30E0}"/>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2" name="Shape 1686">
                <a:extLst>
                  <a:ext uri="{FF2B5EF4-FFF2-40B4-BE49-F238E27FC236}">
                    <a16:creationId xmlns:a16="http://schemas.microsoft.com/office/drawing/2014/main" id="{9F9E4AB1-6470-4E67-8097-F5779408BCC9}"/>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3" name="Shape 1687">
                <a:extLst>
                  <a:ext uri="{FF2B5EF4-FFF2-40B4-BE49-F238E27FC236}">
                    <a16:creationId xmlns:a16="http://schemas.microsoft.com/office/drawing/2014/main" id="{AC78D8E8-653C-46D7-A404-9991B059C8AD}"/>
                  </a:ext>
                </a:extLst>
              </p:cNvPr>
              <p:cNvSpPr/>
              <p:nvPr/>
            </p:nvSpPr>
            <p:spPr>
              <a:xfrm>
                <a:off x="3156811" y="5293600"/>
                <a:ext cx="1098778" cy="79010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4" name="Shape 1688">
                <a:extLst>
                  <a:ext uri="{FF2B5EF4-FFF2-40B4-BE49-F238E27FC236}">
                    <a16:creationId xmlns:a16="http://schemas.microsoft.com/office/drawing/2014/main" id="{EEDEBD7F-BD16-4B00-B52E-F41D79F62E13}"/>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5" name="Shape 1689">
                <a:extLst>
                  <a:ext uri="{FF2B5EF4-FFF2-40B4-BE49-F238E27FC236}">
                    <a16:creationId xmlns:a16="http://schemas.microsoft.com/office/drawing/2014/main" id="{2420CD03-4E0B-48AB-BB1A-285F70432EA5}"/>
                  </a:ext>
                </a:extLst>
              </p:cNvPr>
              <p:cNvSpPr/>
              <p:nvPr/>
            </p:nvSpPr>
            <p:spPr>
              <a:xfrm>
                <a:off x="6766014" y="7649008"/>
                <a:ext cx="124778" cy="119262"/>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6" name="Shape 1690">
                <a:extLst>
                  <a:ext uri="{FF2B5EF4-FFF2-40B4-BE49-F238E27FC236}">
                    <a16:creationId xmlns:a16="http://schemas.microsoft.com/office/drawing/2014/main" id="{5C4382C7-5327-4B90-BA74-8D71011FDCA4}"/>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7" name="Shape 1691">
                <a:extLst>
                  <a:ext uri="{FF2B5EF4-FFF2-40B4-BE49-F238E27FC236}">
                    <a16:creationId xmlns:a16="http://schemas.microsoft.com/office/drawing/2014/main" id="{1410D341-F87C-4827-A6B8-D0C019E08D67}"/>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8" name="Shape 1692">
                <a:extLst>
                  <a:ext uri="{FF2B5EF4-FFF2-40B4-BE49-F238E27FC236}">
                    <a16:creationId xmlns:a16="http://schemas.microsoft.com/office/drawing/2014/main" id="{FF218535-295F-4E5C-A7C6-035DEEBF48B3}"/>
                  </a:ext>
                </a:extLst>
              </p:cNvPr>
              <p:cNvSpPr/>
              <p:nvPr/>
            </p:nvSpPr>
            <p:spPr>
              <a:xfrm>
                <a:off x="6939212" y="7529748"/>
                <a:ext cx="202995" cy="327969"/>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49" name="Shape 1693">
                <a:extLst>
                  <a:ext uri="{FF2B5EF4-FFF2-40B4-BE49-F238E27FC236}">
                    <a16:creationId xmlns:a16="http://schemas.microsoft.com/office/drawing/2014/main" id="{4D44E4B8-E5F9-4F24-AF6E-C53BCC181F19}"/>
                  </a:ext>
                </a:extLst>
              </p:cNvPr>
              <p:cNvSpPr/>
              <p:nvPr/>
            </p:nvSpPr>
            <p:spPr>
              <a:xfrm>
                <a:off x="7300504" y="11495185"/>
                <a:ext cx="610847" cy="38760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0" name="Shape 1694">
                <a:extLst>
                  <a:ext uri="{FF2B5EF4-FFF2-40B4-BE49-F238E27FC236}">
                    <a16:creationId xmlns:a16="http://schemas.microsoft.com/office/drawing/2014/main" id="{FC861344-B4B0-48E0-B452-4347E43B801F}"/>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1" name="Shape 1695">
                <a:extLst>
                  <a:ext uri="{FF2B5EF4-FFF2-40B4-BE49-F238E27FC236}">
                    <a16:creationId xmlns:a16="http://schemas.microsoft.com/office/drawing/2014/main" id="{DFCC2A13-362F-4D46-9236-BBDCAA2A5C78}"/>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2" name="Shape 1696">
                <a:extLst>
                  <a:ext uri="{FF2B5EF4-FFF2-40B4-BE49-F238E27FC236}">
                    <a16:creationId xmlns:a16="http://schemas.microsoft.com/office/drawing/2014/main" id="{1A70F056-01E4-4273-93A9-BFC01392CC53}"/>
                  </a:ext>
                </a:extLst>
              </p:cNvPr>
              <p:cNvSpPr/>
              <p:nvPr/>
            </p:nvSpPr>
            <p:spPr>
              <a:xfrm>
                <a:off x="9622833" y="11778432"/>
                <a:ext cx="579187" cy="13417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3" name="Shape 1697">
                <a:extLst>
                  <a:ext uri="{FF2B5EF4-FFF2-40B4-BE49-F238E27FC236}">
                    <a16:creationId xmlns:a16="http://schemas.microsoft.com/office/drawing/2014/main" id="{E8F428A3-B0F7-48B6-AEC7-4A3FDD8B59FD}"/>
                  </a:ext>
                </a:extLst>
              </p:cNvPr>
              <p:cNvSpPr/>
              <p:nvPr/>
            </p:nvSpPr>
            <p:spPr>
              <a:xfrm>
                <a:off x="6453143" y="10869065"/>
                <a:ext cx="312873" cy="536676"/>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4" name="Shape 1698">
                <a:extLst>
                  <a:ext uri="{FF2B5EF4-FFF2-40B4-BE49-F238E27FC236}">
                    <a16:creationId xmlns:a16="http://schemas.microsoft.com/office/drawing/2014/main" id="{51BF014A-AF67-4034-8540-65B6F1D6A717}"/>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5" name="Shape 1699">
                <a:extLst>
                  <a:ext uri="{FF2B5EF4-FFF2-40B4-BE49-F238E27FC236}">
                    <a16:creationId xmlns:a16="http://schemas.microsoft.com/office/drawing/2014/main" id="{37D62689-98EF-4322-81BD-20F1227651D4}"/>
                  </a:ext>
                </a:extLst>
              </p:cNvPr>
              <p:cNvSpPr/>
              <p:nvPr/>
            </p:nvSpPr>
            <p:spPr>
              <a:xfrm>
                <a:off x="6531360" y="10466559"/>
                <a:ext cx="188097" cy="357785"/>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6" name="Shape 1700">
                <a:extLst>
                  <a:ext uri="{FF2B5EF4-FFF2-40B4-BE49-F238E27FC236}">
                    <a16:creationId xmlns:a16="http://schemas.microsoft.com/office/drawing/2014/main" id="{9210586A-71E9-411F-8E41-4E2548B48093}"/>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7" name="Shape 1701">
                <a:extLst>
                  <a:ext uri="{FF2B5EF4-FFF2-40B4-BE49-F238E27FC236}">
                    <a16:creationId xmlns:a16="http://schemas.microsoft.com/office/drawing/2014/main" id="{C11F9819-78CF-4B75-BFCF-E0FCFA5BA111}"/>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8" name="Shape 1702">
                <a:extLst>
                  <a:ext uri="{FF2B5EF4-FFF2-40B4-BE49-F238E27FC236}">
                    <a16:creationId xmlns:a16="http://schemas.microsoft.com/office/drawing/2014/main" id="{2161EC0B-7B8F-4D1D-80B0-579701A88AE7}"/>
                  </a:ext>
                </a:extLst>
              </p:cNvPr>
              <p:cNvSpPr/>
              <p:nvPr/>
            </p:nvSpPr>
            <p:spPr>
              <a:xfrm>
                <a:off x="6216625" y="9557188"/>
                <a:ext cx="2197555" cy="2012536"/>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59" name="Shape 1703">
                <a:extLst>
                  <a:ext uri="{FF2B5EF4-FFF2-40B4-BE49-F238E27FC236}">
                    <a16:creationId xmlns:a16="http://schemas.microsoft.com/office/drawing/2014/main" id="{D799F0B9-9F2A-4241-BDE5-0C43FEC71636}"/>
                  </a:ext>
                </a:extLst>
              </p:cNvPr>
              <p:cNvSpPr/>
              <p:nvPr/>
            </p:nvSpPr>
            <p:spPr>
              <a:xfrm>
                <a:off x="4365466" y="8603099"/>
                <a:ext cx="2134236" cy="2027442"/>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0" name="Shape 1704">
                <a:extLst>
                  <a:ext uri="{FF2B5EF4-FFF2-40B4-BE49-F238E27FC236}">
                    <a16:creationId xmlns:a16="http://schemas.microsoft.com/office/drawing/2014/main" id="{B7C4AECE-BB98-4FDF-BE55-C00AC127EA7C}"/>
                  </a:ext>
                </a:extLst>
              </p:cNvPr>
              <p:cNvSpPr/>
              <p:nvPr/>
            </p:nvSpPr>
            <p:spPr>
              <a:xfrm>
                <a:off x="5605780" y="8558378"/>
                <a:ext cx="610847" cy="432323"/>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1" name="Shape 1705">
                <a:extLst>
                  <a:ext uri="{FF2B5EF4-FFF2-40B4-BE49-F238E27FC236}">
                    <a16:creationId xmlns:a16="http://schemas.microsoft.com/office/drawing/2014/main" id="{B77E43A7-11C0-420B-87F0-5BFB6CAB4916}"/>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2" name="Shape 1706">
                <a:extLst>
                  <a:ext uri="{FF2B5EF4-FFF2-40B4-BE49-F238E27FC236}">
                    <a16:creationId xmlns:a16="http://schemas.microsoft.com/office/drawing/2014/main" id="{96B4420D-53F2-42D8-8387-1E559E3E9B35}"/>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3" name="Shape 1707">
                <a:extLst>
                  <a:ext uri="{FF2B5EF4-FFF2-40B4-BE49-F238E27FC236}">
                    <a16:creationId xmlns:a16="http://schemas.microsoft.com/office/drawing/2014/main" id="{B2575C43-B90C-4EE9-994F-497EC7196C47}"/>
                  </a:ext>
                </a:extLst>
              </p:cNvPr>
              <p:cNvSpPr/>
              <p:nvPr/>
            </p:nvSpPr>
            <p:spPr>
              <a:xfrm>
                <a:off x="6123511" y="8856529"/>
                <a:ext cx="109879" cy="149078"/>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4" name="Shape 1708">
                <a:extLst>
                  <a:ext uri="{FF2B5EF4-FFF2-40B4-BE49-F238E27FC236}">
                    <a16:creationId xmlns:a16="http://schemas.microsoft.com/office/drawing/2014/main" id="{BC9293B1-1A37-47AA-B382-AB047673A837}"/>
                  </a:ext>
                </a:extLst>
              </p:cNvPr>
              <p:cNvSpPr/>
              <p:nvPr/>
            </p:nvSpPr>
            <p:spPr>
              <a:xfrm>
                <a:off x="5745457" y="8111147"/>
                <a:ext cx="627607" cy="596307"/>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5" name="Shape 1709">
                <a:extLst>
                  <a:ext uri="{FF2B5EF4-FFF2-40B4-BE49-F238E27FC236}">
                    <a16:creationId xmlns:a16="http://schemas.microsoft.com/office/drawing/2014/main" id="{5B101C03-C35A-417B-A449-7571B4788951}"/>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6" name="Shape 1710">
                <a:extLst>
                  <a:ext uri="{FF2B5EF4-FFF2-40B4-BE49-F238E27FC236}">
                    <a16:creationId xmlns:a16="http://schemas.microsoft.com/office/drawing/2014/main" id="{2F3BDC46-D85B-4D88-AD89-51009FC6F5E7}"/>
                  </a:ext>
                </a:extLst>
              </p:cNvPr>
              <p:cNvSpPr/>
              <p:nvPr/>
            </p:nvSpPr>
            <p:spPr>
              <a:xfrm>
                <a:off x="6162617" y="7835355"/>
                <a:ext cx="1396752"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7" name="Shape 1711">
                <a:extLst>
                  <a:ext uri="{FF2B5EF4-FFF2-40B4-BE49-F238E27FC236}">
                    <a16:creationId xmlns:a16="http://schemas.microsoft.com/office/drawing/2014/main" id="{26E4FFFC-CF35-4C25-9DAC-5830E6A4B5BE}"/>
                  </a:ext>
                </a:extLst>
              </p:cNvPr>
              <p:cNvSpPr/>
              <p:nvPr/>
            </p:nvSpPr>
            <p:spPr>
              <a:xfrm>
                <a:off x="6514600" y="7201780"/>
                <a:ext cx="392953" cy="641030"/>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68" name="Shape 1712">
                <a:extLst>
                  <a:ext uri="{FF2B5EF4-FFF2-40B4-BE49-F238E27FC236}">
                    <a16:creationId xmlns:a16="http://schemas.microsoft.com/office/drawing/2014/main" id="{FD6AF1D0-1F70-4DFF-9475-9A88C25DE26A}"/>
                  </a:ext>
                </a:extLst>
              </p:cNvPr>
              <p:cNvSpPr/>
              <p:nvPr/>
            </p:nvSpPr>
            <p:spPr>
              <a:xfrm>
                <a:off x="6153305" y="7827902"/>
                <a:ext cx="1396751" cy="1654751"/>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a:p>
            </p:txBody>
          </p:sp>
          <p:sp>
            <p:nvSpPr>
              <p:cNvPr id="169" name="Shape 1713">
                <a:extLst>
                  <a:ext uri="{FF2B5EF4-FFF2-40B4-BE49-F238E27FC236}">
                    <a16:creationId xmlns:a16="http://schemas.microsoft.com/office/drawing/2014/main" id="{139AB529-17F2-43AE-9143-651B3BB92600}"/>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0" name="Shape 1714">
                <a:extLst>
                  <a:ext uri="{FF2B5EF4-FFF2-40B4-BE49-F238E27FC236}">
                    <a16:creationId xmlns:a16="http://schemas.microsoft.com/office/drawing/2014/main" id="{DAC6617D-E5ED-4F99-8662-51D2CE8623DA}"/>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1" name="Shape 1715">
                <a:extLst>
                  <a:ext uri="{FF2B5EF4-FFF2-40B4-BE49-F238E27FC236}">
                    <a16:creationId xmlns:a16="http://schemas.microsoft.com/office/drawing/2014/main" id="{DD2090EE-3D05-4C0B-BCF0-7DF24C897F0C}"/>
                  </a:ext>
                </a:extLst>
              </p:cNvPr>
              <p:cNvSpPr/>
              <p:nvPr/>
            </p:nvSpPr>
            <p:spPr>
              <a:xfrm>
                <a:off x="6106747" y="9408114"/>
                <a:ext cx="784043" cy="432323"/>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2" name="Shape 1716">
                <a:extLst>
                  <a:ext uri="{FF2B5EF4-FFF2-40B4-BE49-F238E27FC236}">
                    <a16:creationId xmlns:a16="http://schemas.microsoft.com/office/drawing/2014/main" id="{30E27654-2387-4C74-87F7-BEED80B908C7}"/>
                  </a:ext>
                </a:extLst>
              </p:cNvPr>
              <p:cNvSpPr/>
              <p:nvPr/>
            </p:nvSpPr>
            <p:spPr>
              <a:xfrm>
                <a:off x="6719456" y="9095053"/>
                <a:ext cx="1270113" cy="58140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3" name="Shape 1717">
                <a:extLst>
                  <a:ext uri="{FF2B5EF4-FFF2-40B4-BE49-F238E27FC236}">
                    <a16:creationId xmlns:a16="http://schemas.microsoft.com/office/drawing/2014/main" id="{7FC0834E-9F2B-4309-89FD-625C38DF0F4B}"/>
                  </a:ext>
                </a:extLst>
              </p:cNvPr>
              <p:cNvSpPr/>
              <p:nvPr/>
            </p:nvSpPr>
            <p:spPr>
              <a:xfrm>
                <a:off x="7127309" y="8632915"/>
                <a:ext cx="1082017" cy="58140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4" name="Shape 1718">
                <a:extLst>
                  <a:ext uri="{FF2B5EF4-FFF2-40B4-BE49-F238E27FC236}">
                    <a16:creationId xmlns:a16="http://schemas.microsoft.com/office/drawing/2014/main" id="{E5863CD5-E71F-4FC1-9FCF-77B75D22D4B0}"/>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5" name="Shape 1719">
                <a:extLst>
                  <a:ext uri="{FF2B5EF4-FFF2-40B4-BE49-F238E27FC236}">
                    <a16:creationId xmlns:a16="http://schemas.microsoft.com/office/drawing/2014/main" id="{1315670E-3DE6-4E7D-B113-69B33C84D72B}"/>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6" name="Shape 1720">
                <a:extLst>
                  <a:ext uri="{FF2B5EF4-FFF2-40B4-BE49-F238E27FC236}">
                    <a16:creationId xmlns:a16="http://schemas.microsoft.com/office/drawing/2014/main" id="{65DBEEE3-7271-4BF5-87B8-194FA5315079}"/>
                  </a:ext>
                </a:extLst>
              </p:cNvPr>
              <p:cNvSpPr/>
              <p:nvPr/>
            </p:nvSpPr>
            <p:spPr>
              <a:xfrm>
                <a:off x="7410383" y="9542282"/>
                <a:ext cx="517730" cy="37269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7" name="Shape 1721">
                <a:extLst>
                  <a:ext uri="{FF2B5EF4-FFF2-40B4-BE49-F238E27FC236}">
                    <a16:creationId xmlns:a16="http://schemas.microsoft.com/office/drawing/2014/main" id="{088969E7-8067-4805-8035-BD2831C88D42}"/>
                  </a:ext>
                </a:extLst>
              </p:cNvPr>
              <p:cNvSpPr/>
              <p:nvPr/>
            </p:nvSpPr>
            <p:spPr>
              <a:xfrm>
                <a:off x="7425280" y="9646637"/>
                <a:ext cx="1020560" cy="77519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8" name="Shape 1722">
                <a:extLst>
                  <a:ext uri="{FF2B5EF4-FFF2-40B4-BE49-F238E27FC236}">
                    <a16:creationId xmlns:a16="http://schemas.microsoft.com/office/drawing/2014/main" id="{CBC0E704-1FC3-498A-90EC-D4B327F4626E}"/>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79" name="Shape 1723">
                <a:extLst>
                  <a:ext uri="{FF2B5EF4-FFF2-40B4-BE49-F238E27FC236}">
                    <a16:creationId xmlns:a16="http://schemas.microsoft.com/office/drawing/2014/main" id="{34D90064-1526-475C-8880-32FF0646992F}"/>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0" name="Shape 1724">
                <a:extLst>
                  <a:ext uri="{FF2B5EF4-FFF2-40B4-BE49-F238E27FC236}">
                    <a16:creationId xmlns:a16="http://schemas.microsoft.com/office/drawing/2014/main" id="{199C4CF5-0082-489E-B0E3-D7CFA09ACAB2}"/>
                  </a:ext>
                </a:extLst>
              </p:cNvPr>
              <p:cNvSpPr/>
              <p:nvPr/>
            </p:nvSpPr>
            <p:spPr>
              <a:xfrm>
                <a:off x="7801472" y="9900065"/>
                <a:ext cx="722587" cy="59630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1" name="Shape 1725">
                <a:extLst>
                  <a:ext uri="{FF2B5EF4-FFF2-40B4-BE49-F238E27FC236}">
                    <a16:creationId xmlns:a16="http://schemas.microsoft.com/office/drawing/2014/main" id="{C6C20DF2-149D-44F2-AF3E-A1C021F98421}"/>
                  </a:ext>
                </a:extLst>
              </p:cNvPr>
              <p:cNvSpPr/>
              <p:nvPr/>
            </p:nvSpPr>
            <p:spPr>
              <a:xfrm>
                <a:off x="7848031" y="9095053"/>
                <a:ext cx="1067118" cy="685753"/>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2" name="Shape 1726">
                <a:extLst>
                  <a:ext uri="{FF2B5EF4-FFF2-40B4-BE49-F238E27FC236}">
                    <a16:creationId xmlns:a16="http://schemas.microsoft.com/office/drawing/2014/main" id="{3AF5F786-914C-4687-B938-13471CA1A7EC}"/>
                  </a:ext>
                </a:extLst>
              </p:cNvPr>
              <p:cNvSpPr/>
              <p:nvPr/>
            </p:nvSpPr>
            <p:spPr>
              <a:xfrm>
                <a:off x="8695393" y="9095053"/>
                <a:ext cx="48421" cy="14909"/>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lnTo>
                      <a:pt x="21600" y="21600"/>
                    </a:lnTo>
                    <a:lnTo>
                      <a:pt x="0" y="0"/>
                    </a:lnTo>
                    <a:lnTo>
                      <a:pt x="14123"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3" name="Shape 1727">
                <a:extLst>
                  <a:ext uri="{FF2B5EF4-FFF2-40B4-BE49-F238E27FC236}">
                    <a16:creationId xmlns:a16="http://schemas.microsoft.com/office/drawing/2014/main" id="{AF1A4FB8-52B3-4181-B740-8BDFB6A32CAE}"/>
                  </a:ext>
                </a:extLst>
              </p:cNvPr>
              <p:cNvSpPr/>
              <p:nvPr/>
            </p:nvSpPr>
            <p:spPr>
              <a:xfrm>
                <a:off x="8743814" y="9109959"/>
                <a:ext cx="31661"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4" name="Shape 1728">
                <a:extLst>
                  <a:ext uri="{FF2B5EF4-FFF2-40B4-BE49-F238E27FC236}">
                    <a16:creationId xmlns:a16="http://schemas.microsoft.com/office/drawing/2014/main" id="{EFF6A3DD-7B97-48B0-8C65-088D4E4C60E9}"/>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a:p>
            </p:txBody>
          </p:sp>
          <p:sp>
            <p:nvSpPr>
              <p:cNvPr id="185" name="Shape 1729">
                <a:extLst>
                  <a:ext uri="{FF2B5EF4-FFF2-40B4-BE49-F238E27FC236}">
                    <a16:creationId xmlns:a16="http://schemas.microsoft.com/office/drawing/2014/main" id="{021BA8F3-0AAF-44AE-8657-6A476FBF9B38}"/>
                  </a:ext>
                </a:extLst>
              </p:cNvPr>
              <p:cNvSpPr/>
              <p:nvPr/>
            </p:nvSpPr>
            <p:spPr>
              <a:xfrm flipV="1">
                <a:off x="8727054" y="9095053"/>
                <a:ext cx="48422" cy="14909"/>
              </a:xfrm>
              <a:prstGeom prst="line">
                <a:avLst/>
              </a:prstGeom>
              <a:grpFill/>
              <a:ln>
                <a:solidFill>
                  <a:srgbClr val="FFFFFF"/>
                </a:solidFill>
                <a:round/>
              </a:ln>
            </p:spPr>
            <p:txBody>
              <a:bodyPr lIns="50800" tIns="50800" rIns="50800" bIns="50800" anchor="ctr"/>
              <a:lstStyle/>
              <a:p>
                <a:pPr lvl="0" defTabSz="457200">
                  <a:defRPr sz="1200">
                    <a:solidFill>
                      <a:srgbClr val="000000"/>
                    </a:solidFill>
                    <a:latin typeface="Helvetica"/>
                    <a:ea typeface="Helvetica"/>
                    <a:cs typeface="Helvetica"/>
                    <a:sym typeface="Helvetica"/>
                  </a:defRPr>
                </a:pPr>
                <a:endParaRPr/>
              </a:p>
            </p:txBody>
          </p:sp>
          <p:sp>
            <p:nvSpPr>
              <p:cNvPr id="186" name="Shape 1730">
                <a:extLst>
                  <a:ext uri="{FF2B5EF4-FFF2-40B4-BE49-F238E27FC236}">
                    <a16:creationId xmlns:a16="http://schemas.microsoft.com/office/drawing/2014/main" id="{AD6F3B81-2C72-482F-9D2C-F9A3E87EB68D}"/>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7" name="Shape 1731">
                <a:extLst>
                  <a:ext uri="{FF2B5EF4-FFF2-40B4-BE49-F238E27FC236}">
                    <a16:creationId xmlns:a16="http://schemas.microsoft.com/office/drawing/2014/main" id="{D239BEC3-4BE7-40DF-ABFD-E569C7E5BEBA}"/>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8" name="Shape 1732">
                <a:extLst>
                  <a:ext uri="{FF2B5EF4-FFF2-40B4-BE49-F238E27FC236}">
                    <a16:creationId xmlns:a16="http://schemas.microsoft.com/office/drawing/2014/main" id="{DC59B130-ABB9-4A97-ACA3-B883F5F4B869}"/>
                  </a:ext>
                </a:extLst>
              </p:cNvPr>
              <p:cNvSpPr/>
              <p:nvPr/>
            </p:nvSpPr>
            <p:spPr>
              <a:xfrm>
                <a:off x="8680494" y="9095053"/>
                <a:ext cx="149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lnTo>
                      <a:pt x="0"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89" name="Shape 1733">
                <a:extLst>
                  <a:ext uri="{FF2B5EF4-FFF2-40B4-BE49-F238E27FC236}">
                    <a16:creationId xmlns:a16="http://schemas.microsoft.com/office/drawing/2014/main" id="{DA945F99-70EA-42F6-B96B-68DE3BEE9169}"/>
                  </a:ext>
                </a:extLst>
              </p:cNvPr>
              <p:cNvSpPr/>
              <p:nvPr/>
            </p:nvSpPr>
            <p:spPr>
              <a:xfrm>
                <a:off x="8209325" y="8916161"/>
                <a:ext cx="48421" cy="298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0" name="Shape 1734">
                <a:extLst>
                  <a:ext uri="{FF2B5EF4-FFF2-40B4-BE49-F238E27FC236}">
                    <a16:creationId xmlns:a16="http://schemas.microsoft.com/office/drawing/2014/main" id="{6CD92581-4AFF-49DD-A8E7-00E33B7824FA}"/>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1" name="Shape 1735">
                <a:extLst>
                  <a:ext uri="{FF2B5EF4-FFF2-40B4-BE49-F238E27FC236}">
                    <a16:creationId xmlns:a16="http://schemas.microsoft.com/office/drawing/2014/main" id="{BA5DE902-28C0-4CD9-BE34-0DF583D709A9}"/>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2" name="Shape 1736">
                <a:extLst>
                  <a:ext uri="{FF2B5EF4-FFF2-40B4-BE49-F238E27FC236}">
                    <a16:creationId xmlns:a16="http://schemas.microsoft.com/office/drawing/2014/main" id="{16E72CB1-2C9A-49A7-89C8-D80608233A2D}"/>
                  </a:ext>
                </a:extLst>
              </p:cNvPr>
              <p:cNvSpPr/>
              <p:nvPr/>
            </p:nvSpPr>
            <p:spPr>
              <a:xfrm>
                <a:off x="7928111" y="8901252"/>
                <a:ext cx="893921" cy="432323"/>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180" y="9683"/>
                    </a:lnTo>
                    <a:lnTo>
                      <a:pt x="18540" y="9683"/>
                    </a:lnTo>
                    <a:lnTo>
                      <a:pt x="19710" y="10428"/>
                    </a:lnTo>
                    <a:lnTo>
                      <a:pt x="20475" y="10428"/>
                    </a:lnTo>
                    <a:lnTo>
                      <a:pt x="20835" y="5959"/>
                    </a:lnTo>
                    <a:lnTo>
                      <a:pt x="21600" y="1490"/>
                    </a:lnTo>
                    <a:lnTo>
                      <a:pt x="18945" y="74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3" name="Shape 1737">
                <a:extLst>
                  <a:ext uri="{FF2B5EF4-FFF2-40B4-BE49-F238E27FC236}">
                    <a16:creationId xmlns:a16="http://schemas.microsoft.com/office/drawing/2014/main" id="{F85F6EDC-73BA-4496-A20E-477E01AB2562}"/>
                  </a:ext>
                </a:extLst>
              </p:cNvPr>
              <p:cNvSpPr/>
              <p:nvPr/>
            </p:nvSpPr>
            <p:spPr>
              <a:xfrm>
                <a:off x="8335964" y="9646637"/>
                <a:ext cx="815703" cy="939183"/>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4" name="Shape 1738">
                <a:extLst>
                  <a:ext uri="{FF2B5EF4-FFF2-40B4-BE49-F238E27FC236}">
                    <a16:creationId xmlns:a16="http://schemas.microsoft.com/office/drawing/2014/main" id="{0C3A0F09-3B78-42D6-9BEA-A9CA5DD2AFA6}"/>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5" name="Shape 1739">
                <a:extLst>
                  <a:ext uri="{FF2B5EF4-FFF2-40B4-BE49-F238E27FC236}">
                    <a16:creationId xmlns:a16="http://schemas.microsoft.com/office/drawing/2014/main" id="{DA7BFF5C-452A-4539-9268-4950B09753EF}"/>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6" name="Shape 1740">
                <a:extLst>
                  <a:ext uri="{FF2B5EF4-FFF2-40B4-BE49-F238E27FC236}">
                    <a16:creationId xmlns:a16="http://schemas.microsoft.com/office/drawing/2014/main" id="{DEE81220-3ED1-4522-AFE6-57DE7EA7E566}"/>
                  </a:ext>
                </a:extLst>
              </p:cNvPr>
              <p:cNvSpPr/>
              <p:nvPr/>
            </p:nvSpPr>
            <p:spPr>
              <a:xfrm>
                <a:off x="8524059" y="10436741"/>
                <a:ext cx="391091" cy="655938"/>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7" name="Shape 1741">
                <a:extLst>
                  <a:ext uri="{FF2B5EF4-FFF2-40B4-BE49-F238E27FC236}">
                    <a16:creationId xmlns:a16="http://schemas.microsoft.com/office/drawing/2014/main" id="{02C6813E-CA96-463E-AD02-BBB25795F1EE}"/>
                  </a:ext>
                </a:extLst>
              </p:cNvPr>
              <p:cNvSpPr/>
              <p:nvPr/>
            </p:nvSpPr>
            <p:spPr>
              <a:xfrm>
                <a:off x="8775470" y="10436741"/>
                <a:ext cx="1128576" cy="1311874"/>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8" name="Shape 1742">
                <a:extLst>
                  <a:ext uri="{FF2B5EF4-FFF2-40B4-BE49-F238E27FC236}">
                    <a16:creationId xmlns:a16="http://schemas.microsoft.com/office/drawing/2014/main" id="{DDDB6A04-AFBB-4803-8B1A-1191ADE099B6}"/>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199" name="Shape 1743">
                <a:extLst>
                  <a:ext uri="{FF2B5EF4-FFF2-40B4-BE49-F238E27FC236}">
                    <a16:creationId xmlns:a16="http://schemas.microsoft.com/office/drawing/2014/main" id="{FF908AB6-4F2D-4D65-989E-7118F765DACC}"/>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0" name="Shape 1744">
                <a:extLst>
                  <a:ext uri="{FF2B5EF4-FFF2-40B4-BE49-F238E27FC236}">
                    <a16:creationId xmlns:a16="http://schemas.microsoft.com/office/drawing/2014/main" id="{A1BF5D5F-5853-4F47-BD69-DFB2EF703DD5}"/>
                  </a:ext>
                </a:extLst>
              </p:cNvPr>
              <p:cNvSpPr/>
              <p:nvPr/>
            </p:nvSpPr>
            <p:spPr>
              <a:xfrm>
                <a:off x="8775470" y="10451648"/>
                <a:ext cx="454411" cy="357785"/>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1" name="Shape 1745">
                <a:extLst>
                  <a:ext uri="{FF2B5EF4-FFF2-40B4-BE49-F238E27FC236}">
                    <a16:creationId xmlns:a16="http://schemas.microsoft.com/office/drawing/2014/main" id="{A442EE70-A437-44F7-8FEE-90DFE6F4A2D1}"/>
                  </a:ext>
                </a:extLst>
              </p:cNvPr>
              <p:cNvSpPr/>
              <p:nvPr/>
            </p:nvSpPr>
            <p:spPr>
              <a:xfrm>
                <a:off x="9025025" y="9885159"/>
                <a:ext cx="1098778" cy="760291"/>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2" name="Shape 1746">
                <a:extLst>
                  <a:ext uri="{FF2B5EF4-FFF2-40B4-BE49-F238E27FC236}">
                    <a16:creationId xmlns:a16="http://schemas.microsoft.com/office/drawing/2014/main" id="{DB3F0077-D47E-4FC3-9B9C-E97144F8B62B}"/>
                  </a:ext>
                </a:extLst>
              </p:cNvPr>
              <p:cNvSpPr/>
              <p:nvPr/>
            </p:nvSpPr>
            <p:spPr>
              <a:xfrm>
                <a:off x="9842587" y="10317481"/>
                <a:ext cx="677891" cy="1147890"/>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3" name="Shape 1747">
                <a:extLst>
                  <a:ext uri="{FF2B5EF4-FFF2-40B4-BE49-F238E27FC236}">
                    <a16:creationId xmlns:a16="http://schemas.microsoft.com/office/drawing/2014/main" id="{5EAF2E2D-D4B0-457F-8B6F-69BA8DA85E09}"/>
                  </a:ext>
                </a:extLst>
              </p:cNvPr>
              <p:cNvSpPr/>
              <p:nvPr/>
            </p:nvSpPr>
            <p:spPr>
              <a:xfrm>
                <a:off x="9842587" y="10317481"/>
                <a:ext cx="674166" cy="1147890"/>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4" name="Shape 1748">
                <a:extLst>
                  <a:ext uri="{FF2B5EF4-FFF2-40B4-BE49-F238E27FC236}">
                    <a16:creationId xmlns:a16="http://schemas.microsoft.com/office/drawing/2014/main" id="{84A90380-C82A-4E4A-8297-1B8B59AFD1AB}"/>
                  </a:ext>
                </a:extLst>
              </p:cNvPr>
              <p:cNvSpPr/>
              <p:nvPr/>
            </p:nvSpPr>
            <p:spPr>
              <a:xfrm>
                <a:off x="9920809" y="10466559"/>
                <a:ext cx="573600" cy="342877"/>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5" name="Shape 1749">
                <a:extLst>
                  <a:ext uri="{FF2B5EF4-FFF2-40B4-BE49-F238E27FC236}">
                    <a16:creationId xmlns:a16="http://schemas.microsoft.com/office/drawing/2014/main" id="{4938660C-3B49-4B91-9B92-77CE5AF3A1B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6" name="Shape 1750">
                <a:extLst>
                  <a:ext uri="{FF2B5EF4-FFF2-40B4-BE49-F238E27FC236}">
                    <a16:creationId xmlns:a16="http://schemas.microsoft.com/office/drawing/2014/main" id="{7C00828B-818F-47C5-9A4F-B7B4A9BFFE19}"/>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7" name="Shape 1751">
                <a:extLst>
                  <a:ext uri="{FF2B5EF4-FFF2-40B4-BE49-F238E27FC236}">
                    <a16:creationId xmlns:a16="http://schemas.microsoft.com/office/drawing/2014/main" id="{955095D6-6202-46B4-A91B-21C582D5C8E2}"/>
                  </a:ext>
                </a:extLst>
              </p:cNvPr>
              <p:cNvSpPr/>
              <p:nvPr/>
            </p:nvSpPr>
            <p:spPr>
              <a:xfrm>
                <a:off x="8570616" y="8990699"/>
                <a:ext cx="1663066" cy="1103167"/>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8" name="Shape 1752">
                <a:extLst>
                  <a:ext uri="{FF2B5EF4-FFF2-40B4-BE49-F238E27FC236}">
                    <a16:creationId xmlns:a16="http://schemas.microsoft.com/office/drawing/2014/main" id="{8B400CC6-8860-4783-8097-F95982BBCA0A}"/>
                  </a:ext>
                </a:extLst>
              </p:cNvPr>
              <p:cNvSpPr/>
              <p:nvPr/>
            </p:nvSpPr>
            <p:spPr>
              <a:xfrm>
                <a:off x="9527853" y="8916161"/>
                <a:ext cx="659267" cy="626122"/>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09" name="Shape 1753">
                <a:extLst>
                  <a:ext uri="{FF2B5EF4-FFF2-40B4-BE49-F238E27FC236}">
                    <a16:creationId xmlns:a16="http://schemas.microsoft.com/office/drawing/2014/main" id="{B864DDAF-748F-4210-8DEF-6F118EFF6A48}"/>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0" name="Shape 1754">
                <a:extLst>
                  <a:ext uri="{FF2B5EF4-FFF2-40B4-BE49-F238E27FC236}">
                    <a16:creationId xmlns:a16="http://schemas.microsoft.com/office/drawing/2014/main" id="{F52004CA-2CFB-4698-B5F2-2BB01C2C6C36}"/>
                  </a:ext>
                </a:extLst>
              </p:cNvPr>
              <p:cNvSpPr/>
              <p:nvPr/>
            </p:nvSpPr>
            <p:spPr>
              <a:xfrm>
                <a:off x="8226086" y="7634101"/>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1" name="Shape 1755">
                <a:extLst>
                  <a:ext uri="{FF2B5EF4-FFF2-40B4-BE49-F238E27FC236}">
                    <a16:creationId xmlns:a16="http://schemas.microsoft.com/office/drawing/2014/main" id="{00269471-9C7D-4718-AB21-02ED368F0B44}"/>
                  </a:ext>
                </a:extLst>
              </p:cNvPr>
              <p:cNvSpPr/>
              <p:nvPr/>
            </p:nvSpPr>
            <p:spPr>
              <a:xfrm>
                <a:off x="7393622" y="7753363"/>
                <a:ext cx="1601608" cy="1222429"/>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2" name="Shape 1756">
                <a:extLst>
                  <a:ext uri="{FF2B5EF4-FFF2-40B4-BE49-F238E27FC236}">
                    <a16:creationId xmlns:a16="http://schemas.microsoft.com/office/drawing/2014/main" id="{AA8F06E8-D924-4924-AC09-9DCF130BD52A}"/>
                  </a:ext>
                </a:extLst>
              </p:cNvPr>
              <p:cNvSpPr/>
              <p:nvPr/>
            </p:nvSpPr>
            <p:spPr>
              <a:xfrm>
                <a:off x="8226086" y="7619196"/>
                <a:ext cx="391091" cy="20870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3" name="Shape 1757">
                <a:extLst>
                  <a:ext uri="{FF2B5EF4-FFF2-40B4-BE49-F238E27FC236}">
                    <a16:creationId xmlns:a16="http://schemas.microsoft.com/office/drawing/2014/main" id="{C3CC6AFF-31AE-4770-8DD4-E74D88C53BFE}"/>
                  </a:ext>
                </a:extLst>
              </p:cNvPr>
              <p:cNvSpPr/>
              <p:nvPr/>
            </p:nvSpPr>
            <p:spPr>
              <a:xfrm>
                <a:off x="8304303" y="7291224"/>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4" name="Shape 1758">
                <a:extLst>
                  <a:ext uri="{FF2B5EF4-FFF2-40B4-BE49-F238E27FC236}">
                    <a16:creationId xmlns:a16="http://schemas.microsoft.com/office/drawing/2014/main" id="{C21B24AA-1285-4A0A-BC63-2E26DA35FF05}"/>
                  </a:ext>
                </a:extLst>
              </p:cNvPr>
              <p:cNvSpPr/>
              <p:nvPr/>
            </p:nvSpPr>
            <p:spPr>
              <a:xfrm>
                <a:off x="8775470" y="7857718"/>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5" name="Shape 1761">
                <a:extLst>
                  <a:ext uri="{FF2B5EF4-FFF2-40B4-BE49-F238E27FC236}">
                    <a16:creationId xmlns:a16="http://schemas.microsoft.com/office/drawing/2014/main" id="{573C041F-4FC5-4303-A7D6-BBF1E55E6E35}"/>
                  </a:ext>
                </a:extLst>
              </p:cNvPr>
              <p:cNvSpPr/>
              <p:nvPr/>
            </p:nvSpPr>
            <p:spPr>
              <a:xfrm>
                <a:off x="8758713" y="7246503"/>
                <a:ext cx="1350194" cy="1118075"/>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6" name="Shape 1762">
                <a:extLst>
                  <a:ext uri="{FF2B5EF4-FFF2-40B4-BE49-F238E27FC236}">
                    <a16:creationId xmlns:a16="http://schemas.microsoft.com/office/drawing/2014/main" id="{18220C63-C808-4CEF-A36E-F9311382DD41}"/>
                  </a:ext>
                </a:extLst>
              </p:cNvPr>
              <p:cNvSpPr/>
              <p:nvPr/>
            </p:nvSpPr>
            <p:spPr>
              <a:xfrm>
                <a:off x="8287543" y="6933443"/>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7" name="Shape 1763">
                <a:extLst>
                  <a:ext uri="{FF2B5EF4-FFF2-40B4-BE49-F238E27FC236}">
                    <a16:creationId xmlns:a16="http://schemas.microsoft.com/office/drawing/2014/main" id="{610BCD8F-92B4-4BC6-9CAF-7E84590B6B72}"/>
                  </a:ext>
                </a:extLst>
              </p:cNvPr>
              <p:cNvSpPr/>
              <p:nvPr/>
            </p:nvSpPr>
            <p:spPr>
              <a:xfrm>
                <a:off x="8758713" y="7231595"/>
                <a:ext cx="1350194" cy="1118076"/>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grpFill/>
              <a:ln w="12700">
                <a:miter lim="400000"/>
              </a:ln>
            </p:spPr>
            <p:txBody>
              <a:bodyPr lIns="50800" tIns="50800" rIns="50800" bIns="50800" anchor="ctr"/>
              <a:lstStyle/>
              <a:p>
                <a:pPr lvl="0">
                  <a:defRPr sz="2400">
                    <a:solidFill>
                      <a:srgbClr val="767982"/>
                    </a:solidFill>
                    <a:latin typeface="Open Sans"/>
                    <a:ea typeface="Open Sans"/>
                    <a:cs typeface="Open Sans"/>
                    <a:sym typeface="Open Sans"/>
                  </a:defRPr>
                </a:pPr>
                <a:endParaRPr/>
              </a:p>
            </p:txBody>
          </p:sp>
          <p:sp>
            <p:nvSpPr>
              <p:cNvPr id="218" name="Shape 1764">
                <a:extLst>
                  <a:ext uri="{FF2B5EF4-FFF2-40B4-BE49-F238E27FC236}">
                    <a16:creationId xmlns:a16="http://schemas.microsoft.com/office/drawing/2014/main" id="{3D4A9DFF-1A74-4A36-B91C-55A3AD276ED3}"/>
                  </a:ext>
                </a:extLst>
              </p:cNvPr>
              <p:cNvSpPr/>
              <p:nvPr/>
            </p:nvSpPr>
            <p:spPr>
              <a:xfrm>
                <a:off x="8287543" y="6918398"/>
                <a:ext cx="988901" cy="521769"/>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19" name="Shape 1765">
                <a:extLst>
                  <a:ext uri="{FF2B5EF4-FFF2-40B4-BE49-F238E27FC236}">
                    <a16:creationId xmlns:a16="http://schemas.microsoft.com/office/drawing/2014/main" id="{E329CD45-ABCB-4391-A7B1-CDF921B59B22}"/>
                  </a:ext>
                </a:extLst>
              </p:cNvPr>
              <p:cNvSpPr/>
              <p:nvPr/>
            </p:nvSpPr>
            <p:spPr>
              <a:xfrm>
                <a:off x="8492401" y="6545843"/>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0" name="Shape 1766">
                <a:extLst>
                  <a:ext uri="{FF2B5EF4-FFF2-40B4-BE49-F238E27FC236}">
                    <a16:creationId xmlns:a16="http://schemas.microsoft.com/office/drawing/2014/main" id="{35970423-28A5-4425-90B8-1B907913BEBE}"/>
                  </a:ext>
                </a:extLst>
              </p:cNvPr>
              <p:cNvSpPr/>
              <p:nvPr/>
            </p:nvSpPr>
            <p:spPr>
              <a:xfrm>
                <a:off x="8507297" y="3937003"/>
                <a:ext cx="2087679" cy="4099607"/>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1" name="Shape 1767">
                <a:extLst>
                  <a:ext uri="{FF2B5EF4-FFF2-40B4-BE49-F238E27FC236}">
                    <a16:creationId xmlns:a16="http://schemas.microsoft.com/office/drawing/2014/main" id="{89E4BDEA-FC2B-4D46-AF3E-F20BABDEB1FC}"/>
                  </a:ext>
                </a:extLst>
              </p:cNvPr>
              <p:cNvSpPr/>
              <p:nvPr/>
            </p:nvSpPr>
            <p:spPr>
              <a:xfrm>
                <a:off x="8497102" y="6545708"/>
                <a:ext cx="627607" cy="462138"/>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2" name="Shape 1768">
                <a:extLst>
                  <a:ext uri="{FF2B5EF4-FFF2-40B4-BE49-F238E27FC236}">
                    <a16:creationId xmlns:a16="http://schemas.microsoft.com/office/drawing/2014/main" id="{0C3753FC-99C6-4CA2-88D5-1992C464F5D1}"/>
                  </a:ext>
                </a:extLst>
              </p:cNvPr>
              <p:cNvSpPr/>
              <p:nvPr/>
            </p:nvSpPr>
            <p:spPr>
              <a:xfrm>
                <a:off x="8507297" y="3955638"/>
                <a:ext cx="2076504" cy="4080972"/>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3" name="Shape 1769">
                <a:extLst>
                  <a:ext uri="{FF2B5EF4-FFF2-40B4-BE49-F238E27FC236}">
                    <a16:creationId xmlns:a16="http://schemas.microsoft.com/office/drawing/2014/main" id="{0FF5BE08-E920-44BB-B1E4-DEE0E09C86EC}"/>
                  </a:ext>
                </a:extLst>
              </p:cNvPr>
              <p:cNvSpPr/>
              <p:nvPr/>
            </p:nvSpPr>
            <p:spPr>
              <a:xfrm>
                <a:off x="7738154" y="4205340"/>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4" name="Shape 1770">
                <a:extLst>
                  <a:ext uri="{FF2B5EF4-FFF2-40B4-BE49-F238E27FC236}">
                    <a16:creationId xmlns:a16="http://schemas.microsoft.com/office/drawing/2014/main" id="{A07D5B32-CCB1-4DAC-830B-913DEF765AE1}"/>
                  </a:ext>
                </a:extLst>
              </p:cNvPr>
              <p:cNvSpPr/>
              <p:nvPr/>
            </p:nvSpPr>
            <p:spPr>
              <a:xfrm>
                <a:off x="6939212" y="4533309"/>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5" name="Shape 1771">
                <a:extLst>
                  <a:ext uri="{FF2B5EF4-FFF2-40B4-BE49-F238E27FC236}">
                    <a16:creationId xmlns:a16="http://schemas.microsoft.com/office/drawing/2014/main" id="{28D7FAB8-B177-44F1-A01E-AA1659F233F2}"/>
                  </a:ext>
                </a:extLst>
              </p:cNvPr>
              <p:cNvSpPr/>
              <p:nvPr/>
            </p:nvSpPr>
            <p:spPr>
              <a:xfrm>
                <a:off x="7738154" y="4190433"/>
                <a:ext cx="1491732" cy="2370319"/>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a:p>
            </p:txBody>
          </p:sp>
          <p:sp>
            <p:nvSpPr>
              <p:cNvPr id="226" name="Shape 1772">
                <a:extLst>
                  <a:ext uri="{FF2B5EF4-FFF2-40B4-BE49-F238E27FC236}">
                    <a16:creationId xmlns:a16="http://schemas.microsoft.com/office/drawing/2014/main" id="{57A30867-5DA0-4630-9550-3D16B36FA51A}"/>
                  </a:ext>
                </a:extLst>
              </p:cNvPr>
              <p:cNvSpPr/>
              <p:nvPr/>
            </p:nvSpPr>
            <p:spPr>
              <a:xfrm>
                <a:off x="6939212" y="4518401"/>
                <a:ext cx="1286874" cy="3160423"/>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grpFill/>
              <a:ln w="12700">
                <a:miter lim="400000"/>
              </a:ln>
            </p:spPr>
            <p:txBody>
              <a:bodyPr lIns="50800" tIns="50800" rIns="50800" bIns="50800" anchor="ctr"/>
              <a:lstStyle/>
              <a:p>
                <a:pPr lvl="0" defTabSz="914400">
                  <a:defRPr sz="1800">
                    <a:solidFill>
                      <a:srgbClr val="000000"/>
                    </a:solidFill>
                    <a:latin typeface="Arial"/>
                    <a:ea typeface="Arial"/>
                    <a:cs typeface="Arial"/>
                    <a:sym typeface="Arial"/>
                  </a:defRPr>
                </a:pPr>
                <a:endParaRPr/>
              </a:p>
            </p:txBody>
          </p:sp>
          <p:sp>
            <p:nvSpPr>
              <p:cNvPr id="227" name="Shape 1773">
                <a:extLst>
                  <a:ext uri="{FF2B5EF4-FFF2-40B4-BE49-F238E27FC236}">
                    <a16:creationId xmlns:a16="http://schemas.microsoft.com/office/drawing/2014/main" id="{D6C06D55-E844-4432-9464-E464EA9D7974}"/>
                  </a:ext>
                </a:extLst>
              </p:cNvPr>
              <p:cNvSpPr/>
              <p:nvPr/>
            </p:nvSpPr>
            <p:spPr>
              <a:xfrm>
                <a:off x="6153305" y="3951910"/>
                <a:ext cx="2495529" cy="3145518"/>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8" name="Shape 1774">
                <a:extLst>
                  <a:ext uri="{FF2B5EF4-FFF2-40B4-BE49-F238E27FC236}">
                    <a16:creationId xmlns:a16="http://schemas.microsoft.com/office/drawing/2014/main" id="{E0FE3DCD-9ACA-4629-86BD-F8B53FE7693D}"/>
                  </a:ext>
                </a:extLst>
              </p:cNvPr>
              <p:cNvSpPr/>
              <p:nvPr/>
            </p:nvSpPr>
            <p:spPr>
              <a:xfrm>
                <a:off x="6153305" y="3952046"/>
                <a:ext cx="2495529" cy="314551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29" name="Shape 1759">
                <a:extLst>
                  <a:ext uri="{FF2B5EF4-FFF2-40B4-BE49-F238E27FC236}">
                    <a16:creationId xmlns:a16="http://schemas.microsoft.com/office/drawing/2014/main" id="{513399C2-95D3-477A-84D6-94E0DFB398D9}"/>
                  </a:ext>
                </a:extLst>
              </p:cNvPr>
              <p:cNvSpPr/>
              <p:nvPr/>
            </p:nvSpPr>
            <p:spPr>
              <a:xfrm>
                <a:off x="8300575" y="7283635"/>
                <a:ext cx="847363" cy="596307"/>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sp>
            <p:nvSpPr>
              <p:cNvPr id="230" name="Shape 1760">
                <a:extLst>
                  <a:ext uri="{FF2B5EF4-FFF2-40B4-BE49-F238E27FC236}">
                    <a16:creationId xmlns:a16="http://schemas.microsoft.com/office/drawing/2014/main" id="{FC471E75-4440-4E0B-8044-014DC5C37F5F}"/>
                  </a:ext>
                </a:extLst>
              </p:cNvPr>
              <p:cNvSpPr/>
              <p:nvPr/>
            </p:nvSpPr>
            <p:spPr>
              <a:xfrm>
                <a:off x="8773137" y="7848556"/>
                <a:ext cx="1804603" cy="1729289"/>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grpFill/>
              <a:ln>
                <a:solidFill>
                  <a:srgbClr val="FFFFFF"/>
                </a:solidFill>
                <a:round/>
              </a:ln>
            </p:spPr>
            <p:txBody>
              <a:bodyPr lIns="50800" tIns="50800" rIns="50800" bIns="50800" anchor="ctr"/>
              <a:lstStyle/>
              <a:p>
                <a:pPr marL="40639" marR="40639" lvl="0" defTabSz="914400">
                  <a:defRPr sz="1400" b="1">
                    <a:solidFill>
                      <a:srgbClr val="FFFFFF"/>
                    </a:solidFill>
                    <a:uFill>
                      <a:solidFill>
                        <a:srgbClr val="FFFFFF"/>
                      </a:solidFill>
                    </a:uFill>
                    <a:latin typeface="Arial"/>
                    <a:ea typeface="Arial"/>
                    <a:cs typeface="Arial"/>
                    <a:sym typeface="Arial"/>
                  </a:defRPr>
                </a:pPr>
                <a:endParaRPr/>
              </a:p>
            </p:txBody>
          </p:sp>
        </p:grpSp>
        <p:pic>
          <p:nvPicPr>
            <p:cNvPr id="131" name="Graphic 130" descr="Marker with solid fill">
              <a:extLst>
                <a:ext uri="{FF2B5EF4-FFF2-40B4-BE49-F238E27FC236}">
                  <a16:creationId xmlns:a16="http://schemas.microsoft.com/office/drawing/2014/main" id="{2C56EA62-A394-4D67-AFCF-078A9BA027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2823" y="3516368"/>
              <a:ext cx="419469" cy="419469"/>
            </a:xfrm>
            <a:prstGeom prst="rect">
              <a:avLst/>
            </a:prstGeom>
            <a:effectLst>
              <a:outerShdw dir="2040000" sx="91000" sy="91000" kx="1200000" algn="br" rotWithShape="0">
                <a:prstClr val="black"/>
              </a:outerShdw>
            </a:effectLst>
          </p:spPr>
        </p:pic>
      </p:grpSp>
      <p:sp>
        <p:nvSpPr>
          <p:cNvPr id="231" name="Oval 230">
            <a:extLst>
              <a:ext uri="{FF2B5EF4-FFF2-40B4-BE49-F238E27FC236}">
                <a16:creationId xmlns:a16="http://schemas.microsoft.com/office/drawing/2014/main" id="{F2219AE5-2CC3-4836-BB49-6F6528FAE5C1}"/>
              </a:ext>
            </a:extLst>
          </p:cNvPr>
          <p:cNvSpPr/>
          <p:nvPr/>
        </p:nvSpPr>
        <p:spPr>
          <a:xfrm>
            <a:off x="8507734" y="3183761"/>
            <a:ext cx="1797001" cy="1761795"/>
          </a:xfrm>
          <a:prstGeom prst="ellipse">
            <a:avLst/>
          </a:prstGeom>
          <a:solidFill>
            <a:schemeClr val="bg1">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32" name="TextBox 231">
            <a:extLst>
              <a:ext uri="{FF2B5EF4-FFF2-40B4-BE49-F238E27FC236}">
                <a16:creationId xmlns:a16="http://schemas.microsoft.com/office/drawing/2014/main" id="{5ADDBD18-7920-4A03-B6E0-A29A05485B41}"/>
              </a:ext>
            </a:extLst>
          </p:cNvPr>
          <p:cNvSpPr txBox="1"/>
          <p:nvPr/>
        </p:nvSpPr>
        <p:spPr>
          <a:xfrm>
            <a:off x="8603109" y="3392300"/>
            <a:ext cx="1559013" cy="1169551"/>
          </a:xfrm>
          <a:prstGeom prst="rect">
            <a:avLst/>
          </a:prstGeom>
          <a:noFill/>
          <a:ln>
            <a:noFill/>
          </a:ln>
        </p:spPr>
        <p:txBody>
          <a:bodyPr wrap="square" lIns="91440" tIns="45720" rIns="91440" bIns="45720" anchor="t">
            <a:spAutoFit/>
          </a:bodyPr>
          <a:lstStyle/>
          <a:p>
            <a:pPr algn="ctr"/>
            <a:r>
              <a:rPr lang="en-US" sz="1400" b="1">
                <a:ea typeface="Roboto"/>
                <a:cs typeface="Roboto"/>
                <a:sym typeface="Roboto"/>
              </a:rPr>
              <a:t>cross-border </a:t>
            </a:r>
            <a:endParaRPr lang="en-US" sz="1400" b="1">
              <a:ea typeface="Roboto"/>
              <a:cs typeface="Roboto"/>
            </a:endParaRPr>
          </a:p>
          <a:p>
            <a:pPr algn="ctr"/>
            <a:r>
              <a:rPr lang="en-US" sz="1400" b="1">
                <a:ea typeface="Roboto"/>
                <a:cs typeface="Roboto"/>
                <a:sym typeface="Roboto"/>
              </a:rPr>
              <a:t>region of Coastal–Karst Region (SI), </a:t>
            </a:r>
            <a:endParaRPr lang="en-US" sz="1400" b="1">
              <a:ea typeface="Roboto"/>
              <a:cs typeface="Roboto"/>
            </a:endParaRPr>
          </a:p>
          <a:p>
            <a:pPr algn="ctr"/>
            <a:r>
              <a:rPr lang="en-US" sz="1400" b="1">
                <a:ea typeface="Roboto"/>
                <a:cs typeface="Roboto"/>
                <a:sym typeface="Roboto"/>
              </a:rPr>
              <a:t>Istria (HR) and </a:t>
            </a:r>
            <a:endParaRPr lang="en-US" sz="1400" b="1">
              <a:ea typeface="Roboto"/>
              <a:cs typeface="Roboto"/>
            </a:endParaRPr>
          </a:p>
          <a:p>
            <a:pPr algn="ctr"/>
            <a:r>
              <a:rPr lang="en-US" sz="1400" b="1">
                <a:ea typeface="Roboto"/>
                <a:cs typeface="Roboto"/>
                <a:sym typeface="Roboto"/>
              </a:rPr>
              <a:t>Trieste (IT</a:t>
            </a:r>
            <a:r>
              <a:rPr lang="en-US" sz="1200" b="1">
                <a:ea typeface="Roboto"/>
                <a:cs typeface="Roboto"/>
                <a:sym typeface="Roboto"/>
              </a:rPr>
              <a:t>)</a:t>
            </a:r>
            <a:endParaRPr lang="en-GB" sz="1200" b="1">
              <a:cs typeface="Calibri"/>
            </a:endParaRPr>
          </a:p>
        </p:txBody>
      </p:sp>
    </p:spTree>
    <p:extLst>
      <p:ext uri="{BB962C8B-B14F-4D97-AF65-F5344CB8AC3E}">
        <p14:creationId xmlns:p14="http://schemas.microsoft.com/office/powerpoint/2010/main" val="1591810007"/>
      </p:ext>
    </p:extLst>
  </p:cSld>
  <p:clrMapOvr>
    <a:masterClrMapping/>
  </p:clrMapOvr>
</p:sld>
</file>

<file path=ppt/theme/theme1.xml><?xml version="1.0" encoding="utf-8"?>
<a:theme xmlns:a="http://schemas.openxmlformats.org/drawingml/2006/main" name="ESPON_PowerPoint_16_9_TEMPLATE">
  <a:themeElements>
    <a:clrScheme name="ESPON PowerPoint">
      <a:dk1>
        <a:sysClr val="windowText" lastClr="000000"/>
      </a:dk1>
      <a:lt1>
        <a:sysClr val="window" lastClr="FFFFFF"/>
      </a:lt1>
      <a:dk2>
        <a:srgbClr val="0B1741"/>
      </a:dk2>
      <a:lt2>
        <a:srgbClr val="D9D9D9"/>
      </a:lt2>
      <a:accent1>
        <a:srgbClr val="164193"/>
      </a:accent1>
      <a:accent2>
        <a:srgbClr val="EE7D00"/>
      </a:accent2>
      <a:accent3>
        <a:srgbClr val="4779B2"/>
      </a:accent3>
      <a:accent4>
        <a:srgbClr val="75B566"/>
      </a:accent4>
      <a:accent5>
        <a:srgbClr val="77BEDB"/>
      </a:accent5>
      <a:accent6>
        <a:srgbClr val="C85C54"/>
      </a:accent6>
      <a:hlink>
        <a:srgbClr val="308DAA"/>
      </a:hlink>
      <a:folHlink>
        <a:srgbClr val="783F91"/>
      </a:folHlink>
    </a:clrScheme>
    <a:fontScheme name="ESPON_PowerPoi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ON_PowerPoint_16_9_TEMPLATE" id="{E25A19CF-748D-4201-8386-395DB4E165DF}" vid="{CE6D13D0-FC79-4F27-A159-5AC86CDDB403}"/>
    </a:ext>
  </a:extLst>
</a:theme>
</file>

<file path=ppt/theme/theme2.xml><?xml version="1.0" encoding="utf-8"?>
<a:theme xmlns:a="http://schemas.openxmlformats.org/drawingml/2006/main" name="Template final 4_3">
  <a:themeElements>
    <a:clrScheme name="ESPON PowerPoint">
      <a:dk1>
        <a:sysClr val="windowText" lastClr="000000"/>
      </a:dk1>
      <a:lt1>
        <a:sysClr val="window" lastClr="FFFFFF"/>
      </a:lt1>
      <a:dk2>
        <a:srgbClr val="0B1741"/>
      </a:dk2>
      <a:lt2>
        <a:srgbClr val="D9D9D9"/>
      </a:lt2>
      <a:accent1>
        <a:srgbClr val="164193"/>
      </a:accent1>
      <a:accent2>
        <a:srgbClr val="EE7D00"/>
      </a:accent2>
      <a:accent3>
        <a:srgbClr val="4779B2"/>
      </a:accent3>
      <a:accent4>
        <a:srgbClr val="75B566"/>
      </a:accent4>
      <a:accent5>
        <a:srgbClr val="77BEDB"/>
      </a:accent5>
      <a:accent6>
        <a:srgbClr val="C85C54"/>
      </a:accent6>
      <a:hlink>
        <a:srgbClr val="308DAA"/>
      </a:hlink>
      <a:folHlink>
        <a:srgbClr val="783F91"/>
      </a:folHlink>
    </a:clrScheme>
    <a:fontScheme name="ESPON_PowerPoi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ON_PowerPoint_4_3_2" id="{EB03486D-E1BB-4FE1-8512-F6D7194A34F6}" vid="{36992ABC-8791-478F-9331-D25AE4BB10C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C52382EAEA54D9390D8ACAED8808A" ma:contentTypeVersion="13" ma:contentTypeDescription="Create a new document." ma:contentTypeScope="" ma:versionID="7fdc15d593a5b472801279383b303caf">
  <xsd:schema xmlns:xsd="http://www.w3.org/2001/XMLSchema" xmlns:xs="http://www.w3.org/2001/XMLSchema" xmlns:p="http://schemas.microsoft.com/office/2006/metadata/properties" xmlns:ns2="b264460c-6b94-418e-95f3-3fdf4e9ab72c" xmlns:ns3="93ba97d9-6800-48fe-81bf-c413e55fe923" targetNamespace="http://schemas.microsoft.com/office/2006/metadata/properties" ma:root="true" ma:fieldsID="71f718e1479a39687945b0ca3ab0651d" ns2:_="" ns3:_="">
    <xsd:import namespace="b264460c-6b94-418e-95f3-3fdf4e9ab72c"/>
    <xsd:import namespace="93ba97d9-6800-48fe-81bf-c413e55fe9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4460c-6b94-418e-95f3-3fdf4e9ab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a97d9-6800-48fe-81bf-c413e55fe92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346A4D-B4F3-4D6F-BA2F-84C4A6EB4C11}">
  <ds:schemaRefs>
    <ds:schemaRef ds:uri="93ba97d9-6800-48fe-81bf-c413e55fe923"/>
    <ds:schemaRef ds:uri="b264460c-6b94-418e-95f3-3fdf4e9ab7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5FEF71-D3FB-47D6-853F-567CB1D7F608}">
  <ds:schemaRefs>
    <ds:schemaRef ds:uri="93ba97d9-6800-48fe-81bf-c413e55fe923"/>
    <ds:schemaRef ds:uri="b264460c-6b94-418e-95f3-3fdf4e9ab7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ABB56E-4D48-4196-8FEC-C3EE49F07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2712</Words>
  <Application>Microsoft Office PowerPoint</Application>
  <PresentationFormat>Widescreen</PresentationFormat>
  <Paragraphs>220</Paragraphs>
  <Slides>18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Helvetica</vt:lpstr>
      <vt:lpstr>Open Sans</vt:lpstr>
      <vt:lpstr>Red Hat Display</vt:lpstr>
      <vt:lpstr>Symbol</vt:lpstr>
      <vt:lpstr>Wingdings</vt:lpstr>
      <vt:lpstr>ESPON_PowerPoint_16_9_TEMPLATE</vt:lpstr>
      <vt:lpstr>Template final 4_3</vt:lpstr>
      <vt:lpstr>Annual Conference 2021 Spatial planning for a better quality of life: How can the quality of life in urban and rural areas be strengthened?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Wiktor Szydarowski</dc:creator>
  <cp:lastModifiedBy>Sandra Di Biaggio</cp:lastModifiedBy>
  <cp:revision>16</cp:revision>
  <cp:lastPrinted>2021-03-16T06:24:32Z</cp:lastPrinted>
  <dcterms:created xsi:type="dcterms:W3CDTF">2020-10-02T06:08:38Z</dcterms:created>
  <dcterms:modified xsi:type="dcterms:W3CDTF">2021-11-10T01:30:48Z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0x0101004F7C52382EAEA54D9390D8ACAED8808A</vt:lpwstr>
  </property>
</Properties>
</file>