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0"/>
  </p:notesMasterIdLst>
  <p:sldIdLst>
    <p:sldId id="261" r:id="rId5"/>
    <p:sldId id="352" r:id="rId6"/>
    <p:sldId id="357" r:id="rId7"/>
    <p:sldId id="342" r:id="rId8"/>
    <p:sldId id="299" r:id="rId9"/>
    <p:sldId id="343" r:id="rId10"/>
    <p:sldId id="266" r:id="rId11"/>
    <p:sldId id="347" r:id="rId12"/>
    <p:sldId id="349" r:id="rId13"/>
    <p:sldId id="345" r:id="rId14"/>
    <p:sldId id="280" r:id="rId15"/>
    <p:sldId id="286" r:id="rId16"/>
    <p:sldId id="356" r:id="rId17"/>
    <p:sldId id="289" r:id="rId18"/>
    <p:sldId id="290" r:id="rId19"/>
    <p:sldId id="292" r:id="rId20"/>
    <p:sldId id="291" r:id="rId21"/>
    <p:sldId id="294" r:id="rId22"/>
    <p:sldId id="275" r:id="rId23"/>
    <p:sldId id="300" r:id="rId24"/>
    <p:sldId id="295" r:id="rId25"/>
    <p:sldId id="281" r:id="rId26"/>
    <p:sldId id="285" r:id="rId27"/>
    <p:sldId id="296" r:id="rId28"/>
    <p:sldId id="262" r:id="rId2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8120"/>
    <a:srgbClr val="164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A89A8F-53E0-4F1E-ADE9-27EB65C7C7E6}" v="8" dt="2020-05-01T12:03:29.5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0" autoAdjust="0"/>
    <p:restoredTop sz="81782" autoAdjust="0"/>
  </p:normalViewPr>
  <p:slideViewPr>
    <p:cSldViewPr snapToGrid="0">
      <p:cViewPr varScale="1">
        <p:scale>
          <a:sx n="54" d="100"/>
          <a:sy n="54" d="100"/>
        </p:scale>
        <p:origin x="95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40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era Petruzzi" userId="8ab5605d-d313-48a8-893e-bd868a8dc716" providerId="ADAL" clId="{ADA89A8F-53E0-4F1E-ADE9-27EB65C7C7E6}"/>
    <pc:docChg chg="modSld">
      <pc:chgData name="Piera Petruzzi" userId="8ab5605d-d313-48a8-893e-bd868a8dc716" providerId="ADAL" clId="{ADA89A8F-53E0-4F1E-ADE9-27EB65C7C7E6}" dt="2020-05-01T12:03:29.577" v="7" actId="20577"/>
      <pc:docMkLst>
        <pc:docMk/>
      </pc:docMkLst>
      <pc:sldChg chg="modSp">
        <pc:chgData name="Piera Petruzzi" userId="8ab5605d-d313-48a8-893e-bd868a8dc716" providerId="ADAL" clId="{ADA89A8F-53E0-4F1E-ADE9-27EB65C7C7E6}" dt="2020-05-01T12:03:29.577" v="7" actId="20577"/>
        <pc:sldMkLst>
          <pc:docMk/>
          <pc:sldMk cId="1743393390" sldId="293"/>
        </pc:sldMkLst>
        <pc:graphicFrameChg chg="mod">
          <ac:chgData name="Piera Petruzzi" userId="8ab5605d-d313-48a8-893e-bd868a8dc716" providerId="ADAL" clId="{ADA89A8F-53E0-4F1E-ADE9-27EB65C7C7E6}" dt="2020-05-01T12:03:29.577" v="7" actId="20577"/>
          <ac:graphicFrameMkLst>
            <pc:docMk/>
            <pc:sldMk cId="1743393390" sldId="293"/>
            <ac:graphicFrameMk id="9" creationId="{00000000-0000-0000-0000-000000000000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EBD3E-AF77-479F-ACF8-60D24D186A5F}" type="datetimeFigureOut">
              <a:rPr lang="da-DK" smtClean="0"/>
              <a:pPr/>
              <a:t>09-11-2021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E058F-3D64-452B-AED7-B561252B1864}" type="slidenum">
              <a:rPr lang="da-DK" smtClean="0"/>
              <a:pPr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642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E058F-3D64-452B-AED7-B561252B1864}" type="slidenum">
              <a:rPr lang="da-DK" smtClean="0"/>
              <a:pPr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52890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E058F-3D64-452B-AED7-B561252B1864}" type="slidenum">
              <a:rPr lang="da-DK" smtClean="0"/>
              <a:pPr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9045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E058F-3D64-452B-AED7-B561252B1864}" type="slidenum">
              <a:rPr lang="da-DK" smtClean="0"/>
              <a:pPr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77812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E058F-3D64-452B-AED7-B561252B1864}" type="slidenum">
              <a:rPr lang="da-DK" smtClean="0"/>
              <a:pPr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6914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E058F-3D64-452B-AED7-B561252B1864}" type="slidenum">
              <a:rPr lang="da-DK" smtClean="0"/>
              <a:pPr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1139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E058F-3D64-452B-AED7-B561252B1864}" type="slidenum">
              <a:rPr lang="da-DK" smtClean="0"/>
              <a:pPr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12312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E058F-3D64-452B-AED7-B561252B1864}" type="slidenum">
              <a:rPr lang="da-DK" smtClean="0"/>
              <a:pPr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36961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E058F-3D64-452B-AED7-B561252B1864}" type="slidenum">
              <a:rPr lang="da-DK" smtClean="0"/>
              <a:pPr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4621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E058F-3D64-452B-AED7-B561252B1864}" type="slidenum">
              <a:rPr lang="da-DK" smtClean="0"/>
              <a:pPr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3084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E058F-3D64-452B-AED7-B561252B1864}" type="slidenum">
              <a:rPr lang="da-DK" smtClean="0"/>
              <a:pPr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332076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E058F-3D64-452B-AED7-B561252B1864}" type="slidenum">
              <a:rPr lang="da-DK" smtClean="0"/>
              <a:pPr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1594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E058F-3D64-452B-AED7-B561252B1864}" type="slidenum">
              <a:rPr lang="da-DK" smtClean="0"/>
              <a:pPr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9921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E058F-3D64-452B-AED7-B561252B1864}" type="slidenum">
              <a:rPr lang="da-DK" smtClean="0"/>
              <a:pPr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67266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E058F-3D64-452B-AED7-B561252B1864}" type="slidenum">
              <a:rPr lang="da-DK" smtClean="0"/>
              <a:pPr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8687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E058F-3D64-452B-AED7-B561252B1864}" type="slidenum">
              <a:rPr lang="da-DK" smtClean="0"/>
              <a:pPr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3396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E058F-3D64-452B-AED7-B561252B1864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9490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E058F-3D64-452B-AED7-B561252B1864}" type="slidenum">
              <a:rPr lang="da-DK" smtClean="0"/>
              <a:pPr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8136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E058F-3D64-452B-AED7-B561252B1864}" type="slidenum">
              <a:rPr lang="da-DK" smtClean="0"/>
              <a:pPr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7275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E058F-3D64-452B-AED7-B561252B1864}" type="slidenum">
              <a:rPr lang="da-DK" smtClean="0"/>
              <a:pPr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4026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682956-8E44-4E61-9A81-17F8D19AA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000" y="1691999"/>
            <a:ext cx="7380000" cy="2376000"/>
          </a:xfrm>
          <a:noFill/>
        </p:spPr>
        <p:txBody>
          <a:bodyPr lIns="0" tIns="0" rIns="360000" bIns="72000" anchor="b" anchorCtr="0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55F94B69-B171-416D-9F2A-D0FA8E8DE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0000" y="4140000"/>
            <a:ext cx="7380000" cy="1260000"/>
          </a:xfrm>
          <a:noFill/>
        </p:spPr>
        <p:txBody>
          <a:bodyPr lIns="0" tIns="180000" rIns="0" bIns="180000" anchor="t" anchorCtr="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EC53E3D-0F77-450A-966E-0EEFEBC7FD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998" y="5346000"/>
            <a:ext cx="7380001" cy="1080000"/>
          </a:xfrm>
          <a:noFill/>
        </p:spPr>
        <p:txBody>
          <a:bodyPr lIns="0" tIns="180000" rIns="0" bIns="360000" anchor="t" anchorCtr="0"/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1pPr>
            <a:lvl2pPr marL="270000" indent="0">
              <a:buNone/>
              <a:defRPr/>
            </a:lvl2pPr>
            <a:lvl3pPr marL="540000" indent="0">
              <a:buNone/>
              <a:defRPr/>
            </a:lvl3pPr>
            <a:lvl4pPr marL="81000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927C0733-AA50-40CE-94CE-766F86E21FE7}"/>
              </a:ext>
            </a:extLst>
          </p:cNvPr>
          <p:cNvGrpSpPr/>
          <p:nvPr userDrawn="1"/>
        </p:nvGrpSpPr>
        <p:grpSpPr>
          <a:xfrm>
            <a:off x="943200" y="314252"/>
            <a:ext cx="2371532" cy="939616"/>
            <a:chOff x="547287" y="314252"/>
            <a:chExt cx="2371532" cy="939616"/>
          </a:xfrm>
        </p:grpSpPr>
        <p:pic>
          <p:nvPicPr>
            <p:cNvPr id="9" name="Billede 8">
              <a:extLst>
                <a:ext uri="{FF2B5EF4-FFF2-40B4-BE49-F238E27FC236}">
                  <a16:creationId xmlns:a16="http://schemas.microsoft.com/office/drawing/2014/main" id="{05FC8437-26A3-491F-86EB-D0C96B40D39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87" y="995218"/>
              <a:ext cx="2371532" cy="258650"/>
            </a:xfrm>
            <a:prstGeom prst="rect">
              <a:avLst/>
            </a:prstGeom>
          </p:spPr>
        </p:pic>
        <p:pic>
          <p:nvPicPr>
            <p:cNvPr id="11" name="Billede 10">
              <a:extLst>
                <a:ext uri="{FF2B5EF4-FFF2-40B4-BE49-F238E27FC236}">
                  <a16:creationId xmlns:a16="http://schemas.microsoft.com/office/drawing/2014/main" id="{7C85021B-2492-435B-AFAD-8614CE0B3C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730" y="314252"/>
              <a:ext cx="2001600" cy="654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1047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mall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4CD47-84E0-4DD6-89B7-FF3A76F2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414000"/>
            <a:ext cx="9720000" cy="12600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ts val="4400"/>
              </a:lnSpc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B46DE7-05A3-46DE-BA59-83F7FEF5FD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66000" y="6480000"/>
            <a:ext cx="5400000" cy="180000"/>
          </a:xfrm>
        </p:spPr>
        <p:txBody>
          <a:bodyPr/>
          <a:lstStyle/>
          <a:p>
            <a:r>
              <a:rPr lang="da-DK" dirty="0"/>
              <a:t>PowerPoint template 16:9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FE7A5C2-047B-4F46-B0B2-AB4D7EF81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BAFF7BD-0993-480E-92DE-7551CD4746C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000000" y="6480000"/>
            <a:ext cx="1800000" cy="180000"/>
          </a:xfrm>
        </p:spPr>
        <p:txBody>
          <a:bodyPr/>
          <a:lstStyle/>
          <a:p>
            <a:fld id="{F11BA858-80AA-4B34-B27B-B535B6FD4805}" type="datetime1">
              <a:rPr lang="en-US" smtClean="0"/>
              <a:pPr/>
              <a:t>11/9/2021</a:t>
            </a:fld>
            <a:endParaRPr lang="da-DK" dirty="0"/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6B9770CD-F4C3-4676-A139-D381A665F5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0000" y="1979010"/>
            <a:ext cx="3420000" cy="4140803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  <a:lvl2pPr marL="270000" indent="0">
              <a:buNone/>
              <a:defRPr/>
            </a:lvl2pPr>
            <a:lvl3pPr marL="540000" indent="0">
              <a:buNone/>
              <a:defRPr/>
            </a:lvl3pPr>
            <a:lvl4pPr marL="81000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3D1C4563-C02F-4994-88BF-5E79DAEBD3C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5220001" y="1979613"/>
            <a:ext cx="5580000" cy="4140200"/>
          </a:xfrm>
        </p:spPr>
        <p:txBody>
          <a:bodyPr/>
          <a:lstStyle>
            <a:lvl1pPr marL="0" indent="0">
              <a:buNone/>
              <a:defRPr/>
            </a:lvl1pPr>
            <a:lvl2pPr marL="270000" indent="0">
              <a:buNone/>
              <a:defRPr/>
            </a:lvl2pPr>
            <a:lvl3pPr marL="540000" indent="0">
              <a:buNone/>
              <a:defRPr/>
            </a:lvl3pPr>
            <a:lvl4pPr marL="81000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BCFD64D9-5E39-4F90-9BB2-7A3645E0F7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6480000"/>
            <a:ext cx="502345" cy="1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87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4CD47-84E0-4DD6-89B7-FF3A76F2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999" y="414000"/>
            <a:ext cx="9720001" cy="12600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ts val="4400"/>
              </a:lnSpc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B46DE7-05A3-46DE-BA59-83F7FEF5FD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66000" y="6480000"/>
            <a:ext cx="5400000" cy="180000"/>
          </a:xfrm>
        </p:spPr>
        <p:txBody>
          <a:bodyPr/>
          <a:lstStyle/>
          <a:p>
            <a:r>
              <a:rPr lang="da-DK" dirty="0"/>
              <a:t>PowerPoint template 16:9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FE7A5C2-047B-4F46-B0B2-AB4D7EF81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BAFF7BD-0993-480E-92DE-7551CD4746C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11BA858-80AA-4B34-B27B-B535B6FD4805}" type="datetime1">
              <a:rPr lang="en-US" smtClean="0"/>
              <a:pPr/>
              <a:t>11/9/2021</a:t>
            </a:fld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4678BF08-3083-472A-AA4E-BE2B2E25E4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6480000"/>
            <a:ext cx="502345" cy="179999"/>
          </a:xfrm>
          <a:prstGeom prst="rect">
            <a:avLst/>
          </a:prstGeom>
        </p:spPr>
      </p:pic>
      <p:sp>
        <p:nvSpPr>
          <p:cNvPr id="8" name="Pladsholder til SmartArt 7">
            <a:extLst>
              <a:ext uri="{FF2B5EF4-FFF2-40B4-BE49-F238E27FC236}">
                <a16:creationId xmlns:a16="http://schemas.microsoft.com/office/drawing/2014/main" id="{9B3FC587-2EF2-4A03-971E-2B639D59503E}"/>
              </a:ext>
            </a:extLst>
          </p:cNvPr>
          <p:cNvSpPr>
            <a:spLocks noGrp="1"/>
          </p:cNvSpPr>
          <p:nvPr>
            <p:ph type="dgm" sz="quarter" idx="19"/>
          </p:nvPr>
        </p:nvSpPr>
        <p:spPr>
          <a:xfrm>
            <a:off x="1079500" y="1980000"/>
            <a:ext cx="9720263" cy="414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SmartArt graphic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665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nfo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4CD47-84E0-4DD6-89B7-FF3A76F2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414000"/>
            <a:ext cx="9720000" cy="12600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ts val="4400"/>
              </a:lnSpc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B46DE7-05A3-46DE-BA59-83F7FEF5FD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66000" y="6480000"/>
            <a:ext cx="5400000" cy="180000"/>
          </a:xfrm>
        </p:spPr>
        <p:txBody>
          <a:bodyPr/>
          <a:lstStyle/>
          <a:p>
            <a:r>
              <a:rPr lang="da-DK" dirty="0"/>
              <a:t>PowerPoint template 16:9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FE7A5C2-047B-4F46-B0B2-AB4D7EF81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BAFF7BD-0993-480E-92DE-7551CD4746C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11BA858-80AA-4B34-B27B-B535B6FD4805}" type="datetime1">
              <a:rPr lang="en-US" smtClean="0"/>
              <a:pPr/>
              <a:t>11/9/2021</a:t>
            </a:fld>
            <a:endParaRPr lang="da-DK" dirty="0"/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6B9770CD-F4C3-4676-A139-D381A665F5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0000" y="1979009"/>
            <a:ext cx="4500000" cy="4140000"/>
          </a:xfrm>
        </p:spPr>
        <p:txBody>
          <a:bodyPr/>
          <a:lstStyle>
            <a:lvl1pPr marL="0" indent="0">
              <a:buNone/>
              <a:defRPr/>
            </a:lvl1pPr>
            <a:lvl2pPr marL="270000" indent="0">
              <a:buNone/>
              <a:defRPr/>
            </a:lvl2pPr>
            <a:lvl3pPr marL="540000" indent="0">
              <a:buNone/>
              <a:defRPr/>
            </a:lvl3pPr>
            <a:lvl4pPr marL="81000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356D445D-8253-4E53-AAAD-815D61F4CB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6480000"/>
            <a:ext cx="502345" cy="179999"/>
          </a:xfrm>
          <a:prstGeom prst="rect">
            <a:avLst/>
          </a:prstGeom>
        </p:spPr>
      </p:pic>
      <p:sp>
        <p:nvSpPr>
          <p:cNvPr id="9" name="Pladsholder til tekst 10">
            <a:extLst>
              <a:ext uri="{FF2B5EF4-FFF2-40B4-BE49-F238E27FC236}">
                <a16:creationId xmlns:a16="http://schemas.microsoft.com/office/drawing/2014/main" id="{D5335718-3FE3-453A-8AF3-F1D7EA742D3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0000" y="1979009"/>
            <a:ext cx="4500000" cy="4140000"/>
          </a:xfrm>
          <a:solidFill>
            <a:schemeClr val="tx2">
              <a:lumMod val="10000"/>
              <a:lumOff val="90000"/>
            </a:schemeClr>
          </a:solidFill>
        </p:spPr>
        <p:txBody>
          <a:bodyPr lIns="252000" tIns="252000" rIns="252000" bIns="252000">
            <a:normAutofit/>
          </a:bodyPr>
          <a:lstStyle>
            <a:lvl1pPr marL="180000" indent="-180000">
              <a:buClr>
                <a:schemeClr val="tx2"/>
              </a:buClr>
              <a:buFont typeface="Wingdings" panose="05000000000000000000" pitchFamily="2" charset="2"/>
              <a:buChar char="§"/>
              <a:defRPr sz="1600">
                <a:solidFill>
                  <a:schemeClr val="tx2"/>
                </a:solidFill>
              </a:defRPr>
            </a:lvl1pPr>
            <a:lvl2pPr marL="360000" indent="-180000">
              <a:buClr>
                <a:schemeClr val="tx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2pPr>
            <a:lvl3pPr marL="540000" indent="-180000">
              <a:buClr>
                <a:schemeClr val="tx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3pPr>
            <a:lvl4pPr marL="720000" indent="-180000">
              <a:buClr>
                <a:schemeClr val="tx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4pPr>
            <a:lvl5pPr marL="900000" indent="-180000">
              <a:buClr>
                <a:schemeClr val="tx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5pPr>
            <a:lvl6pPr>
              <a:buClr>
                <a:schemeClr val="tx2"/>
              </a:buClr>
              <a:defRPr>
                <a:solidFill>
                  <a:schemeClr val="tx2"/>
                </a:solidFill>
              </a:defRPr>
            </a:lvl6pPr>
            <a:lvl7pPr marL="1260000">
              <a:buClr>
                <a:schemeClr val="tx2"/>
              </a:buClr>
              <a:defRPr>
                <a:solidFill>
                  <a:schemeClr val="tx2"/>
                </a:solidFill>
              </a:defRPr>
            </a:lvl7pPr>
            <a:lvl8pPr marL="1440000" indent="-180000">
              <a:buClr>
                <a:schemeClr val="tx2"/>
              </a:buClr>
              <a:buFont typeface="Wingdings" panose="05000000000000000000" pitchFamily="2" charset="2"/>
              <a:buChar char="§"/>
              <a:defRPr>
                <a:solidFill>
                  <a:schemeClr val="tx2"/>
                </a:solidFill>
              </a:defRPr>
            </a:lvl8pPr>
            <a:lvl9pPr marL="1620000" indent="-180000">
              <a:buClr>
                <a:schemeClr val="tx2"/>
              </a:buClr>
              <a:buFont typeface="Wingdings" panose="05000000000000000000" pitchFamily="2" charset="2"/>
              <a:buChar char="§"/>
              <a:defRPr u="none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659916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and statements, DARK colour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B46DE7-05A3-46DE-BA59-83F7FEF5FD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66000" y="6480000"/>
            <a:ext cx="5400000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PowerPoint template 16:9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FE7A5C2-047B-4F46-B0B2-AB4D7EF81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5B7C27-3FE4-4A2D-B806-6F5728E302F6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BAFF7BD-0993-480E-92DE-7551CD4746C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1BA858-80AA-4B34-B27B-B535B6FD4805}" type="datetime1">
              <a:rPr lang="en-US" smtClean="0"/>
              <a:pPr/>
              <a:t>11/9/2021</a:t>
            </a:fld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4678BF08-3083-472A-AA4E-BE2B2E25E4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1" y="6480000"/>
            <a:ext cx="502342" cy="179999"/>
          </a:xfrm>
          <a:prstGeom prst="rect">
            <a:avLst/>
          </a:prstGeom>
        </p:spPr>
      </p:pic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B0096773-E7A9-4AAC-A357-31C12BE858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9762" y="1980000"/>
            <a:ext cx="9720001" cy="4345849"/>
          </a:xfrm>
        </p:spPr>
        <p:txBody>
          <a:bodyPr>
            <a:normAutofit/>
          </a:bodyPr>
          <a:lstStyle>
            <a:lvl1pPr marL="0" indent="0">
              <a:lnSpc>
                <a:spcPts val="5400"/>
              </a:lnSpc>
              <a:buNone/>
              <a:defRPr sz="5000" b="1">
                <a:solidFill>
                  <a:schemeClr val="accent2"/>
                </a:solidFill>
              </a:defRPr>
            </a:lvl1pPr>
            <a:lvl2pPr marL="180000" indent="0">
              <a:buNone/>
              <a:defRPr sz="6000"/>
            </a:lvl2pPr>
            <a:lvl3pPr marL="360000" indent="0">
              <a:buNone/>
              <a:defRPr sz="6000"/>
            </a:lvl3pPr>
            <a:lvl4pPr marL="540000" indent="0">
              <a:buNone/>
              <a:defRPr sz="6000"/>
            </a:lvl4pPr>
            <a:lvl5pPr marL="720000" indent="0">
              <a:buNone/>
              <a:defRPr sz="6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E0FCE05D-F9BE-42FE-98B1-A6A9054295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9499" y="360000"/>
            <a:ext cx="1260000" cy="1260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icon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78953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and statements, LIGHT colour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B46DE7-05A3-46DE-BA59-83F7FEF5FD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66000" y="6480000"/>
            <a:ext cx="5400000" cy="180000"/>
          </a:xfrm>
        </p:spPr>
        <p:txBody>
          <a:bodyPr/>
          <a:lstStyle/>
          <a:p>
            <a:r>
              <a:rPr lang="da-DK" dirty="0"/>
              <a:t>PowerPoint template 16:9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FE7A5C2-047B-4F46-B0B2-AB4D7EF81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BAFF7BD-0993-480E-92DE-7551CD4746C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11BA858-80AA-4B34-B27B-B535B6FD4805}" type="datetime1">
              <a:rPr lang="en-US" smtClean="0"/>
              <a:pPr/>
              <a:t>11/9/2021</a:t>
            </a:fld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4678BF08-3083-472A-AA4E-BE2B2E25E4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6480000"/>
            <a:ext cx="502345" cy="179999"/>
          </a:xfrm>
          <a:prstGeom prst="rect">
            <a:avLst/>
          </a:prstGeom>
        </p:spPr>
      </p:pic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B0096773-E7A9-4AAC-A357-31C12BE858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9762" y="1980000"/>
            <a:ext cx="9720001" cy="4345849"/>
          </a:xfrm>
        </p:spPr>
        <p:txBody>
          <a:bodyPr>
            <a:normAutofit/>
          </a:bodyPr>
          <a:lstStyle>
            <a:lvl1pPr marL="0" indent="0">
              <a:lnSpc>
                <a:spcPts val="5400"/>
              </a:lnSpc>
              <a:buNone/>
              <a:defRPr sz="5000" b="1">
                <a:solidFill>
                  <a:schemeClr val="accent2"/>
                </a:solidFill>
              </a:defRPr>
            </a:lvl1pPr>
            <a:lvl2pPr marL="180000" indent="0">
              <a:buNone/>
              <a:defRPr sz="6000"/>
            </a:lvl2pPr>
            <a:lvl3pPr marL="360000" indent="0">
              <a:buNone/>
              <a:defRPr sz="6000"/>
            </a:lvl3pPr>
            <a:lvl4pPr marL="540000" indent="0">
              <a:buNone/>
              <a:defRPr sz="6000"/>
            </a:lvl4pPr>
            <a:lvl5pPr marL="720000" indent="0">
              <a:buNone/>
              <a:defRPr sz="6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ladsholder til billede 10">
            <a:extLst>
              <a:ext uri="{FF2B5EF4-FFF2-40B4-BE49-F238E27FC236}">
                <a16:creationId xmlns:a16="http://schemas.microsoft.com/office/drawing/2014/main" id="{E0FCE05D-F9BE-42FE-98B1-A6A9054295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79499" y="360000"/>
            <a:ext cx="1260000" cy="12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a-DK" dirty="0" err="1"/>
              <a:t>Insert</a:t>
            </a:r>
            <a:r>
              <a:rPr lang="da-DK" dirty="0"/>
              <a:t> </a:t>
            </a:r>
            <a:r>
              <a:rPr lang="da-DK" dirty="0" err="1"/>
              <a:t>icon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12114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m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12E354A1-E814-4CE3-B772-134096C5362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6CF52A7-6F2F-4BEE-B885-7246B0A3C4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PowerPoint template 16:9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1D332D0D-DDAB-4CCA-A24D-ACBC4D94DB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5FCB0D0-ED65-43CE-99DB-B5202260ED0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79D7D815-E001-4683-8B18-3683B19E45D8}" type="datetime1">
              <a:rPr lang="en-US" smtClean="0"/>
              <a:pPr/>
              <a:t>11/9/2021</a:t>
            </a:fld>
            <a:endParaRPr lang="da-DK" dirty="0"/>
          </a:p>
        </p:txBody>
      </p:sp>
      <p:sp>
        <p:nvSpPr>
          <p:cNvPr id="6" name="Pladsholder til tekst 8">
            <a:extLst>
              <a:ext uri="{FF2B5EF4-FFF2-40B4-BE49-F238E27FC236}">
                <a16:creationId xmlns:a16="http://schemas.microsoft.com/office/drawing/2014/main" id="{36D626E1-2497-40C2-B4A8-F19DDFB242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000" y="6480000"/>
            <a:ext cx="504000" cy="179010"/>
          </a:xfrm>
          <a:blipFill>
            <a:blip r:embed="rId2" cstate="print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817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682956-8E44-4E61-9A81-17F8D19AA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9999" y="3434400"/>
            <a:ext cx="10080000" cy="720000"/>
          </a:xfrm>
          <a:noFill/>
        </p:spPr>
        <p:txBody>
          <a:bodyPr lIns="0" tIns="0" rIns="360000" bIns="360000" anchor="t" anchorCtr="0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8645B696-1BA4-4F6C-B4A8-FBFF6560E3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0000" y="4140000"/>
            <a:ext cx="7357441" cy="1502805"/>
          </a:xfrm>
        </p:spPr>
        <p:txBody>
          <a:bodyPr tIns="180000">
            <a:no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800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lvl2pPr marL="270000" indent="0" algn="ctr">
              <a:buNone/>
              <a:defRPr>
                <a:solidFill>
                  <a:schemeClr val="bg1"/>
                </a:solidFill>
              </a:defRPr>
            </a:lvl2pPr>
            <a:lvl3pPr marL="540000" indent="0" algn="ctr">
              <a:buNone/>
              <a:defRPr>
                <a:solidFill>
                  <a:schemeClr val="bg1"/>
                </a:solidFill>
              </a:defRPr>
            </a:lvl3pPr>
            <a:lvl4pPr marL="810000" indent="0" algn="ctr">
              <a:buNone/>
              <a:defRPr>
                <a:solidFill>
                  <a:schemeClr val="bg1"/>
                </a:solidFill>
              </a:defRPr>
            </a:lvl4pPr>
            <a:lvl5pPr marL="10800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uppe 7">
            <a:extLst>
              <a:ext uri="{FF2B5EF4-FFF2-40B4-BE49-F238E27FC236}">
                <a16:creationId xmlns:a16="http://schemas.microsoft.com/office/drawing/2014/main" id="{DD2103AB-83F3-4128-AA8C-14C6E6E917DA}"/>
              </a:ext>
            </a:extLst>
          </p:cNvPr>
          <p:cNvGrpSpPr/>
          <p:nvPr userDrawn="1"/>
        </p:nvGrpSpPr>
        <p:grpSpPr>
          <a:xfrm>
            <a:off x="90720000" y="314252"/>
            <a:ext cx="2371532" cy="1180824"/>
            <a:chOff x="547287" y="314252"/>
            <a:chExt cx="2371532" cy="1180824"/>
          </a:xfrm>
        </p:grpSpPr>
        <p:pic>
          <p:nvPicPr>
            <p:cNvPr id="9" name="Billede 8">
              <a:extLst>
                <a:ext uri="{FF2B5EF4-FFF2-40B4-BE49-F238E27FC236}">
                  <a16:creationId xmlns:a16="http://schemas.microsoft.com/office/drawing/2014/main" id="{DF9E73F9-F0F5-4612-AE3E-C396AD88E2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287" y="995218"/>
              <a:ext cx="2371532" cy="258650"/>
            </a:xfrm>
            <a:prstGeom prst="rect">
              <a:avLst/>
            </a:prstGeom>
          </p:spPr>
        </p:pic>
        <p:pic>
          <p:nvPicPr>
            <p:cNvPr id="10" name="Billede 9">
              <a:extLst>
                <a:ext uri="{FF2B5EF4-FFF2-40B4-BE49-F238E27FC236}">
                  <a16:creationId xmlns:a16="http://schemas.microsoft.com/office/drawing/2014/main" id="{82107DE4-04FE-420D-A32F-B676F05E26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00" y="1279076"/>
              <a:ext cx="1456630" cy="216000"/>
            </a:xfrm>
            <a:prstGeom prst="rect">
              <a:avLst/>
            </a:prstGeom>
          </p:spPr>
        </p:pic>
        <p:pic>
          <p:nvPicPr>
            <p:cNvPr id="12" name="Billede 11">
              <a:extLst>
                <a:ext uri="{FF2B5EF4-FFF2-40B4-BE49-F238E27FC236}">
                  <a16:creationId xmlns:a16="http://schemas.microsoft.com/office/drawing/2014/main" id="{83F8E6BE-7234-45A0-96F9-4666685C791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730" y="314252"/>
              <a:ext cx="2001600" cy="654909"/>
            </a:xfrm>
            <a:prstGeom prst="rect">
              <a:avLst/>
            </a:prstGeom>
          </p:spPr>
        </p:pic>
      </p:grpSp>
      <p:grpSp>
        <p:nvGrpSpPr>
          <p:cNvPr id="3" name="Gruppe 2">
            <a:extLst>
              <a:ext uri="{FF2B5EF4-FFF2-40B4-BE49-F238E27FC236}">
                <a16:creationId xmlns:a16="http://schemas.microsoft.com/office/drawing/2014/main" id="{901CDADE-6AB5-4EB8-A34A-8F2BD8EB77A4}"/>
              </a:ext>
            </a:extLst>
          </p:cNvPr>
          <p:cNvGrpSpPr/>
          <p:nvPr userDrawn="1"/>
        </p:nvGrpSpPr>
        <p:grpSpPr>
          <a:xfrm>
            <a:off x="943200" y="314252"/>
            <a:ext cx="2371532" cy="1180824"/>
            <a:chOff x="907200" y="314252"/>
            <a:chExt cx="2371532" cy="1180824"/>
          </a:xfrm>
        </p:grpSpPr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B51919A2-3861-4007-9769-B55F2B1400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200" y="995218"/>
              <a:ext cx="2371532" cy="258650"/>
            </a:xfrm>
            <a:prstGeom prst="rect">
              <a:avLst/>
            </a:prstGeom>
          </p:spPr>
        </p:pic>
        <p:pic>
          <p:nvPicPr>
            <p:cNvPr id="17" name="Billede 16">
              <a:extLst>
                <a:ext uri="{FF2B5EF4-FFF2-40B4-BE49-F238E27FC236}">
                  <a16:creationId xmlns:a16="http://schemas.microsoft.com/office/drawing/2014/main" id="{F0C6E35A-CDB5-4B6B-9870-8E5905E7E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913" y="1279076"/>
              <a:ext cx="1456630" cy="216000"/>
            </a:xfrm>
            <a:prstGeom prst="rect">
              <a:avLst/>
            </a:prstGeom>
          </p:spPr>
        </p:pic>
        <p:pic>
          <p:nvPicPr>
            <p:cNvPr id="18" name="Billede 17">
              <a:extLst>
                <a:ext uri="{FF2B5EF4-FFF2-40B4-BE49-F238E27FC236}">
                  <a16:creationId xmlns:a16="http://schemas.microsoft.com/office/drawing/2014/main" id="{792E1E12-C3A6-4ABF-A03F-B03C341E4C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643" y="314252"/>
              <a:ext cx="2001600" cy="6549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7078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50E67-CB0C-48EF-AC26-D9FCE2BED5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DA29BE-F75C-45BF-87E4-F29399BE1F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BB3A0-42C3-45B5-991A-84D3A5BB8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ECF05-30A8-45E4-8DB9-CE062B28AB0B}" type="datetimeFigureOut">
              <a:rPr lang="nl-NL" smtClean="0"/>
              <a:t>9-11-2021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5B78E-48A6-4FE9-9F77-A0A3A77E3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3D4AA-DEAD-4171-A816-9176DB59A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2259D-5507-4C07-9195-6064EF6CA28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446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047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4CD47-84E0-4DD6-89B7-FF3A76F2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60000"/>
            <a:ext cx="9720000" cy="1314000"/>
          </a:xfrm>
        </p:spPr>
        <p:txBody>
          <a:bodyPr lIns="0" tIns="0" rIns="0" bIns="0" anchor="b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B46DE7-05A3-46DE-BA59-83F7FEF5FD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66000" y="6480000"/>
            <a:ext cx="5400000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PowerPoint template 16:9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FE7A5C2-047B-4F46-B0B2-AB4D7EF81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5B7C27-3FE4-4A2D-B806-6F5728E302F6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BAFF7BD-0993-480E-92DE-7551CD4746C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E12643-2F99-413E-B7E3-778448665D38}" type="datetime1">
              <a:rPr lang="en-US" smtClean="0"/>
              <a:pPr/>
              <a:t>11/9/2021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3DE1636-AA73-41D6-914A-14C26B56CF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1" y="6480000"/>
            <a:ext cx="502342" cy="179999"/>
          </a:xfrm>
          <a:prstGeom prst="rect">
            <a:avLst/>
          </a:prstGeom>
        </p:spPr>
      </p:pic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06ACD415-5B38-4FCB-B23C-F24B3427A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0000" y="1979999"/>
            <a:ext cx="9720000" cy="4140000"/>
          </a:xfrm>
        </p:spPr>
        <p:txBody>
          <a:bodyPr/>
          <a:lstStyle>
            <a:lvl1pPr marL="0" indent="-612000">
              <a:buNone/>
              <a:defRPr sz="1800">
                <a:solidFill>
                  <a:schemeClr val="bg1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441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dsholder til billede 7">
            <a:extLst>
              <a:ext uri="{FF2B5EF4-FFF2-40B4-BE49-F238E27FC236}">
                <a16:creationId xmlns:a16="http://schemas.microsoft.com/office/drawing/2014/main" id="{D070636F-56ED-4AC0-86B8-CF2028A464A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60000" y="0"/>
            <a:ext cx="3732000" cy="6858000"/>
          </a:xfrm>
          <a:solidFill>
            <a:schemeClr val="bg1"/>
          </a:solidFill>
        </p:spPr>
        <p:txBody>
          <a:bodyPr lIns="360000" tIns="360000" rIns="360000" bIns="360000" anchor="t" anchorCtr="0"/>
          <a:lstStyle>
            <a:lvl1pPr algn="r"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82956-8E44-4E61-9A81-17F8D19AA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000" y="2440800"/>
            <a:ext cx="7380000" cy="3240000"/>
          </a:xfrm>
          <a:noFill/>
        </p:spPr>
        <p:txBody>
          <a:bodyPr lIns="0" tIns="0" rIns="360000" bIns="0" anchor="t" anchorCtr="0"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44DE7F6-F8D1-4683-91F4-F5B1DFAB18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60000" y="6480000"/>
            <a:ext cx="1800000" cy="180000"/>
          </a:xfrm>
          <a:prstGeom prst="rect">
            <a:avLst/>
          </a:prstGeom>
        </p:spPr>
        <p:txBody>
          <a:bodyPr/>
          <a:lstStyle/>
          <a:p>
            <a:fld id="{930B1B23-4667-42DB-80B6-3FE19686C639}" type="datetime1">
              <a:rPr lang="en-US" smtClean="0"/>
              <a:pPr/>
              <a:t>11/9/2021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EE83EC3-9FFE-4122-B232-DC5B2B020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6000" y="6480000"/>
            <a:ext cx="5400000" cy="180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PowerPoint template 16:9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9C82042-8DB4-4B97-A415-FA2797A66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5B7C27-3FE4-4A2D-B806-6F5728E302F6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CD1CD501-D0E0-444F-9190-F8E84B4C977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0000" y="617866"/>
            <a:ext cx="1440000" cy="1440000"/>
          </a:xfrm>
          <a:prstGeom prst="ellipse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lIns="0" tIns="36000" rIns="0" bIns="72000" anchor="ctr" anchorCtr="0">
            <a:noAutofit/>
          </a:bodyPr>
          <a:lstStyle>
            <a:lvl1pPr marL="0" indent="0" algn="ctr">
              <a:buNone/>
              <a:defRPr sz="72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a-DK" dirty="0"/>
              <a:t>1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BD9857F-D5E4-49D0-86EF-18F3CFC090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1" y="6480000"/>
            <a:ext cx="502342" cy="1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54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4CD47-84E0-4DD6-89B7-FF3A76F2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414000"/>
            <a:ext cx="9720000" cy="1260000"/>
          </a:xfrm>
        </p:spPr>
        <p:txBody>
          <a:bodyPr lIns="0" tIns="0" rIns="0" bIns="0" anchor="b" anchorCtr="0">
            <a:no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B46DE7-05A3-46DE-BA59-83F7FEF5FD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66000" y="6480000"/>
            <a:ext cx="5400000" cy="180000"/>
          </a:xfrm>
        </p:spPr>
        <p:txBody>
          <a:bodyPr/>
          <a:lstStyle/>
          <a:p>
            <a:r>
              <a:rPr lang="da-DK" dirty="0"/>
              <a:t>PowerPoint template 16:9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FE7A5C2-047B-4F46-B0B2-AB4D7EF81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BAFF7BD-0993-480E-92DE-7551CD4746C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7E12643-2F99-413E-B7E3-778448665D38}" type="datetime1">
              <a:rPr lang="en-US" smtClean="0"/>
              <a:pPr/>
              <a:t>11/9/2021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3DE1636-AA73-41D6-914A-14C26B56CF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6480000"/>
            <a:ext cx="502345" cy="179999"/>
          </a:xfrm>
          <a:prstGeom prst="rect">
            <a:avLst/>
          </a:prstGeom>
        </p:spPr>
      </p:pic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06ACD415-5B38-4FCB-B23C-F24B3427A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0000" y="1979999"/>
            <a:ext cx="9719763" cy="414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95475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ullets with pre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4CD47-84E0-4DD6-89B7-FF3A76F2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468000"/>
            <a:ext cx="9720000" cy="1206000"/>
          </a:xfrm>
        </p:spPr>
        <p:txBody>
          <a:bodyPr lIns="0" tIns="0" rIns="0" bIns="0" anchor="b" anchorCtr="0">
            <a:no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B46DE7-05A3-46DE-BA59-83F7FEF5FD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66000" y="6480000"/>
            <a:ext cx="5400000" cy="180000"/>
          </a:xfrm>
        </p:spPr>
        <p:txBody>
          <a:bodyPr/>
          <a:lstStyle/>
          <a:p>
            <a:r>
              <a:rPr lang="da-DK" dirty="0"/>
              <a:t>PowerPoint template 16:9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FE7A5C2-047B-4F46-B0B2-AB4D7EF81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BAFF7BD-0993-480E-92DE-7551CD4746C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7E12643-2F99-413E-B7E3-778448665D38}" type="datetime1">
              <a:rPr lang="en-US" smtClean="0"/>
              <a:pPr/>
              <a:t>11/9/2021</a:t>
            </a:fld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D3DE1636-AA73-41D6-914A-14C26B56CF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6480000"/>
            <a:ext cx="502345" cy="179999"/>
          </a:xfrm>
          <a:prstGeom prst="rect">
            <a:avLst/>
          </a:prstGeom>
        </p:spPr>
      </p:pic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06ACD415-5B38-4FCB-B23C-F24B3427A5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0000" y="1979999"/>
            <a:ext cx="9719763" cy="414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 dirty="0"/>
          </a:p>
        </p:txBody>
      </p:sp>
      <p:sp>
        <p:nvSpPr>
          <p:cNvPr id="8" name="Pladsholder til tekst 7">
            <a:extLst>
              <a:ext uri="{FF2B5EF4-FFF2-40B4-BE49-F238E27FC236}">
                <a16:creationId xmlns:a16="http://schemas.microsoft.com/office/drawing/2014/main" id="{21750361-F9BE-4CEB-B2EF-BC216C3CC2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79500" y="0"/>
            <a:ext cx="9719762" cy="468000"/>
          </a:xfrm>
        </p:spPr>
        <p:txBody>
          <a:bodyPr bIns="0" anchor="b" anchorCtr="0"/>
          <a:lstStyle>
            <a:lvl1pPr marL="0" indent="0">
              <a:buNone/>
              <a:defRPr sz="1400">
                <a:solidFill>
                  <a:schemeClr val="accent2"/>
                </a:solidFill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69422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bullets,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4CD47-84E0-4DD6-89B7-FF3A76F2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414000"/>
            <a:ext cx="9720000" cy="1260000"/>
          </a:xfrm>
        </p:spPr>
        <p:txBody>
          <a:bodyPr lIns="0" tIns="0" rIns="0" bIns="0" anchor="b" anchorCtr="0">
            <a:noAutofit/>
          </a:bodyPr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B46DE7-05A3-46DE-BA59-83F7FEF5FD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66000" y="6480000"/>
            <a:ext cx="5400000" cy="180000"/>
          </a:xfrm>
        </p:spPr>
        <p:txBody>
          <a:bodyPr/>
          <a:lstStyle/>
          <a:p>
            <a:r>
              <a:rPr lang="da-DK" dirty="0"/>
              <a:t>PowerPoint template 16:9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FE7A5C2-047B-4F46-B0B2-AB4D7EF81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BAFF7BD-0993-480E-92DE-7551CD4746C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CA65960-67CC-4641-B4A2-1D804901E76A}" type="datetime1">
              <a:rPr lang="en-US" smtClean="0"/>
              <a:pPr/>
              <a:t>11/9/2021</a:t>
            </a:fld>
            <a:endParaRPr lang="da-DK" dirty="0"/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7504B60A-076D-4745-A2B5-2B65295F99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80000" y="1980000"/>
            <a:ext cx="4500000" cy="4140000"/>
          </a:xfrm>
        </p:spPr>
        <p:txBody>
          <a:bodyPr lIns="0" tIns="0" rIns="0" bIns="0">
            <a:noAutofit/>
          </a:bodyPr>
          <a:lstStyle>
            <a:lvl1pPr marL="0" indent="0">
              <a:spcAft>
                <a:spcPts val="1000"/>
              </a:spcAft>
              <a:buFont typeface="Wingdings" panose="05000000000000000000" pitchFamily="2" charset="2"/>
              <a:buNone/>
              <a:defRPr/>
            </a:lvl1pPr>
            <a:lvl2pPr marL="270000" indent="0">
              <a:buNone/>
              <a:defRPr/>
            </a:lvl2pPr>
            <a:lvl3pPr marL="540000" indent="0">
              <a:buNone/>
              <a:defRPr/>
            </a:lvl3pPr>
            <a:lvl4pPr marL="81000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ladsholder til indhold 7">
            <a:extLst>
              <a:ext uri="{FF2B5EF4-FFF2-40B4-BE49-F238E27FC236}">
                <a16:creationId xmlns:a16="http://schemas.microsoft.com/office/drawing/2014/main" id="{E005E74C-7F6C-4582-9026-FF53749B507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300000" y="1980000"/>
            <a:ext cx="4500000" cy="4140000"/>
          </a:xfrm>
        </p:spPr>
        <p:txBody>
          <a:bodyPr lIns="0" tIns="0" rIns="0" bIns="0">
            <a:noAutofit/>
          </a:bodyPr>
          <a:lstStyle>
            <a:lvl1pPr marL="0" indent="0">
              <a:spcAft>
                <a:spcPts val="1000"/>
              </a:spcAft>
              <a:buFont typeface="Wingdings" panose="05000000000000000000" pitchFamily="2" charset="2"/>
              <a:buNone/>
              <a:defRPr/>
            </a:lvl1pPr>
            <a:lvl2pPr marL="270000" indent="0">
              <a:buNone/>
              <a:defRPr/>
            </a:lvl2pPr>
            <a:lvl3pPr marL="540000" indent="0">
              <a:buNone/>
              <a:defRPr/>
            </a:lvl3pPr>
            <a:lvl4pPr marL="81000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32E12CCB-CAA9-4F5B-ADC9-5686B7FF2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6480000"/>
            <a:ext cx="502345" cy="1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84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4CD47-84E0-4DD6-89B7-FF3A76F2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414000"/>
            <a:ext cx="9720000" cy="12600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ts val="4400"/>
              </a:lnSpc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B46DE7-05A3-46DE-BA59-83F7FEF5FD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66000" y="6480000"/>
            <a:ext cx="5400000" cy="180000"/>
          </a:xfrm>
        </p:spPr>
        <p:txBody>
          <a:bodyPr/>
          <a:lstStyle/>
          <a:p>
            <a:r>
              <a:rPr lang="da-DK" dirty="0"/>
              <a:t>PowerPoint template 16:9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FE7A5C2-047B-4F46-B0B2-AB4D7EF81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BAFF7BD-0993-480E-92DE-7551CD4746C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11BA858-80AA-4B34-B27B-B535B6FD4805}" type="datetime1">
              <a:rPr lang="en-US" smtClean="0"/>
              <a:pPr/>
              <a:t>11/9/2021</a:t>
            </a:fld>
            <a:endParaRPr lang="da-DK" dirty="0"/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6B9770CD-F4C3-4676-A139-D381A665F5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0000" y="1979009"/>
            <a:ext cx="4500000" cy="4140000"/>
          </a:xfrm>
        </p:spPr>
        <p:txBody>
          <a:bodyPr/>
          <a:lstStyle>
            <a:lvl1pPr marL="0" indent="0">
              <a:buNone/>
              <a:defRPr/>
            </a:lvl1pPr>
            <a:lvl2pPr marL="270000" indent="0">
              <a:buNone/>
              <a:defRPr/>
            </a:lvl2pPr>
            <a:lvl3pPr marL="540000" indent="0">
              <a:buNone/>
              <a:defRPr/>
            </a:lvl3pPr>
            <a:lvl4pPr marL="81000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C81D9F8B-2A9C-456B-A9C9-4C61C574968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00000" y="1979613"/>
            <a:ext cx="4500000" cy="4140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356D445D-8253-4E53-AAAD-815D61F4CB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6480000"/>
            <a:ext cx="502345" cy="1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21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B4CD47-84E0-4DD6-89B7-FF3A76F23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60000"/>
            <a:ext cx="4500000" cy="1314000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ts val="3200"/>
              </a:lnSpc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a-DK" dirty="0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F7B46DE7-05A3-46DE-BA59-83F7FEF5FDD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566000" y="6480000"/>
            <a:ext cx="5400000" cy="180000"/>
          </a:xfrm>
        </p:spPr>
        <p:txBody>
          <a:bodyPr/>
          <a:lstStyle/>
          <a:p>
            <a:r>
              <a:rPr lang="da-DK" dirty="0"/>
              <a:t>PowerPoint template 16:9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FFE7A5C2-047B-4F46-B0B2-AB4D7EF810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BAFF7BD-0993-480E-92DE-7551CD4746C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11BA858-80AA-4B34-B27B-B535B6FD4805}" type="datetime1">
              <a:rPr lang="en-US" smtClean="0"/>
              <a:pPr/>
              <a:t>11/9/2021</a:t>
            </a:fld>
            <a:endParaRPr lang="da-DK" dirty="0"/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6B9770CD-F4C3-4676-A139-D381A665F5C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0000" y="1979009"/>
            <a:ext cx="4500000" cy="4140000"/>
          </a:xfrm>
        </p:spPr>
        <p:txBody>
          <a:bodyPr/>
          <a:lstStyle>
            <a:lvl1pPr marL="0" indent="0">
              <a:buNone/>
              <a:defRPr/>
            </a:lvl1pPr>
            <a:lvl2pPr marL="270000" indent="0">
              <a:buNone/>
              <a:defRPr/>
            </a:lvl2pPr>
            <a:lvl3pPr marL="540000" indent="0">
              <a:buNone/>
              <a:defRPr/>
            </a:lvl3pPr>
            <a:lvl4pPr marL="810000" indent="0">
              <a:buNone/>
              <a:defRPr/>
            </a:lvl4pPr>
            <a:lvl5pPr marL="108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ladsholder til billede 12">
            <a:extLst>
              <a:ext uri="{FF2B5EF4-FFF2-40B4-BE49-F238E27FC236}">
                <a16:creationId xmlns:a16="http://schemas.microsoft.com/office/drawing/2014/main" id="{C81D9F8B-2A9C-456B-A9C9-4C61C574968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00000" y="0"/>
            <a:ext cx="58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4975F611-563D-4AE5-9AEB-94D7FC1880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6480000"/>
            <a:ext cx="502345" cy="1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8164D8C-CB59-4934-871B-9F66CC2CA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414000"/>
            <a:ext cx="9720000" cy="12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F2E75FC-CE4D-4566-BF4B-11E94AEEF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0000" y="1980000"/>
            <a:ext cx="9720000" cy="41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Rediger teksttypografien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CB0B4A3-850C-437A-BA5C-B5C16D09C7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66000" y="6480000"/>
            <a:ext cx="540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/>
              <a:t>PowerPoint template 16:9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5927D54-696A-40B4-820B-658BE4F2A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00" y="6480000"/>
            <a:ext cx="468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65B7C27-3FE4-4A2D-B806-6F5728E302F6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Pladsholder til dato 7">
            <a:extLst>
              <a:ext uri="{FF2B5EF4-FFF2-40B4-BE49-F238E27FC236}">
                <a16:creationId xmlns:a16="http://schemas.microsoft.com/office/drawing/2014/main" id="{18834146-4217-4D85-A795-60426981F8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00000" y="6480000"/>
            <a:ext cx="18000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9D7D815-E001-4683-8B18-3683B19E45D8}" type="datetime1">
              <a:rPr lang="en-US" smtClean="0"/>
              <a:pPr/>
              <a:t>11/9/2021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8721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4" r:id="rId2"/>
    <p:sldLayoutId id="2147483659" r:id="rId3"/>
    <p:sldLayoutId id="2147483649" r:id="rId4"/>
    <p:sldLayoutId id="2147483650" r:id="rId5"/>
    <p:sldLayoutId id="2147483660" r:id="rId6"/>
    <p:sldLayoutId id="2147483652" r:id="rId7"/>
    <p:sldLayoutId id="2147483653" r:id="rId8"/>
    <p:sldLayoutId id="2147483655" r:id="rId9"/>
    <p:sldLayoutId id="2147483654" r:id="rId10"/>
    <p:sldLayoutId id="2147483657" r:id="rId11"/>
    <p:sldLayoutId id="2147483663" r:id="rId12"/>
    <p:sldLayoutId id="2147483662" r:id="rId13"/>
    <p:sldLayoutId id="2147483661" r:id="rId14"/>
    <p:sldLayoutId id="2147483658" r:id="rId15"/>
    <p:sldLayoutId id="2147483656" r:id="rId16"/>
    <p:sldLayoutId id="2147483665" r:id="rId17"/>
  </p:sldLayoutIdLst>
  <p:hf hdr="0"/>
  <p:txStyles>
    <p:titleStyle>
      <a:lvl1pPr algn="l" defTabSz="914400" rtl="0" eaLnBrk="1" latinLnBrk="0" hangingPunct="1">
        <a:lnSpc>
          <a:spcPts val="44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SzPct val="10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SzPct val="10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26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44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620000" indent="-180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spon.eu/ACPA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s://www.espon.eu/ageing-revolution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69F3021-D7F7-488D-AED7-94ACB89FA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206" y="1543802"/>
            <a:ext cx="11596872" cy="3823844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5400" dirty="0">
                <a:solidFill>
                  <a:srgbClr val="F48120"/>
                </a:solidFill>
              </a:rPr>
              <a:t>Quality of Life in Urban Areas</a:t>
            </a:r>
            <a:br>
              <a:rPr lang="en-US" sz="5400" dirty="0">
                <a:solidFill>
                  <a:srgbClr val="F48120"/>
                </a:solidFill>
              </a:rPr>
            </a:br>
            <a:br>
              <a:rPr lang="en-US" sz="5400" dirty="0">
                <a:solidFill>
                  <a:srgbClr val="F48120"/>
                </a:solidFill>
              </a:rPr>
            </a:br>
            <a:r>
              <a:rPr lang="en-US" dirty="0">
                <a:solidFill>
                  <a:srgbClr val="164193"/>
                </a:solidFill>
              </a:rPr>
              <a:t>ESPON ACPA </a:t>
            </a:r>
            <a:br>
              <a:rPr lang="en-US" dirty="0">
                <a:solidFill>
                  <a:srgbClr val="F48120"/>
                </a:solidFill>
              </a:rPr>
            </a:br>
            <a:r>
              <a:rPr lang="da-DK" dirty="0">
                <a:solidFill>
                  <a:srgbClr val="F48120"/>
                </a:solidFill>
              </a:rPr>
              <a:t>Adapting European Cities </a:t>
            </a:r>
            <a:br>
              <a:rPr lang="da-DK" dirty="0">
                <a:solidFill>
                  <a:srgbClr val="F48120"/>
                </a:solidFill>
              </a:rPr>
            </a:br>
            <a:r>
              <a:rPr lang="da-DK" dirty="0">
                <a:solidFill>
                  <a:srgbClr val="F48120"/>
                </a:solidFill>
              </a:rPr>
              <a:t>to Population Ageing 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77372" y="6255657"/>
            <a:ext cx="11451771" cy="0"/>
          </a:xfrm>
          <a:prstGeom prst="line">
            <a:avLst/>
          </a:prstGeom>
          <a:ln>
            <a:solidFill>
              <a:srgbClr val="F481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 descr="G:\E - Outreach SO4\E3 - Publications\02 - Lay out and corporate id\Templates\ESPON Logo\ESPON-EGTC-logo_2015-12-03_cropped_RGB_slog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206" y="320811"/>
            <a:ext cx="2744429" cy="1333818"/>
          </a:xfrm>
          <a:prstGeom prst="rect">
            <a:avLst/>
          </a:prstGeom>
          <a:noFill/>
        </p:spPr>
      </p:pic>
      <p:sp>
        <p:nvSpPr>
          <p:cNvPr id="6" name="Titel 4">
            <a:extLst>
              <a:ext uri="{FF2B5EF4-FFF2-40B4-BE49-F238E27FC236}">
                <a16:creationId xmlns:a16="http://schemas.microsoft.com/office/drawing/2014/main" id="{F1B8CB89-2876-4B7F-BCC6-FED9AD492150}"/>
              </a:ext>
            </a:extLst>
          </p:cNvPr>
          <p:cNvSpPr txBox="1">
            <a:spLocks/>
          </p:cNvSpPr>
          <p:nvPr/>
        </p:nvSpPr>
        <p:spPr>
          <a:xfrm>
            <a:off x="1335642" y="5596215"/>
            <a:ext cx="9720000" cy="58791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da-DK" sz="2800" dirty="0">
                <a:solidFill>
                  <a:srgbClr val="164193"/>
                </a:solidFill>
              </a:rPr>
              <a:t>Luxembourg, 10 November 2021</a:t>
            </a:r>
          </a:p>
        </p:txBody>
      </p:sp>
      <p:sp>
        <p:nvSpPr>
          <p:cNvPr id="7" name="Pladsholder til sidefod 2">
            <a:extLst>
              <a:ext uri="{FF2B5EF4-FFF2-40B4-BE49-F238E27FC236}">
                <a16:creationId xmlns:a16="http://schemas.microsoft.com/office/drawing/2014/main" id="{D6AA6CA3-9892-4A41-AD47-F280D59371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601626" y="6412705"/>
            <a:ext cx="10227517" cy="362182"/>
          </a:xfrm>
        </p:spPr>
        <p:txBody>
          <a:bodyPr/>
          <a:lstStyle/>
          <a:p>
            <a:r>
              <a:rPr lang="en-US" dirty="0">
                <a:solidFill>
                  <a:srgbClr val="164193"/>
                </a:solidFill>
              </a:rPr>
              <a:t>ECP LU Annual Conference 2021 </a:t>
            </a:r>
            <a:r>
              <a:rPr lang="en-US" dirty="0">
                <a:solidFill>
                  <a:srgbClr val="F48120"/>
                </a:solidFill>
              </a:rPr>
              <a:t>// Spatial planning for a better quality of life</a:t>
            </a:r>
            <a:r>
              <a:rPr lang="en-US" dirty="0">
                <a:solidFill>
                  <a:srgbClr val="164193"/>
                </a:solidFill>
              </a:rPr>
              <a:t>: How can the quality of life in urban and rural areas be strengthened?</a:t>
            </a:r>
            <a:endParaRPr lang="da-DK" dirty="0">
              <a:solidFill>
                <a:srgbClr val="1641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012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9BB8A43-1EB1-4E74-BFBF-4F744E853D6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5314" r="31409"/>
          <a:stretch/>
        </p:blipFill>
        <p:spPr>
          <a:xfrm>
            <a:off x="8460000" y="10"/>
            <a:ext cx="3732000" cy="6857990"/>
          </a:xfrm>
          <a:prstGeom prst="rect">
            <a:avLst/>
          </a:prstGeo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F4B835A-FDA4-4B12-92BF-9FE8AE085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000" y="2440800"/>
            <a:ext cx="7380000" cy="3240000"/>
          </a:xfrm>
        </p:spPr>
        <p:txBody>
          <a:bodyPr anchor="t">
            <a:normAutofit/>
          </a:bodyPr>
          <a:lstStyle/>
          <a:p>
            <a:r>
              <a:rPr lang="en-US" dirty="0"/>
              <a:t>How can other cities learn from this and adapt successful policies?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11FC0E6-5E50-4CEC-8221-0BF30B27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0" y="6480000"/>
            <a:ext cx="468000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65B7C27-3FE4-4A2D-B806-6F5728E302F6}" type="slidenum">
              <a:rPr lang="da-DK" smtClean="0"/>
              <a:pPr>
                <a:spcAft>
                  <a:spcPts val="600"/>
                </a:spcAft>
              </a:pPr>
              <a:t>10</a:t>
            </a:fld>
            <a:endParaRPr lang="da-DK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B54A5E45-4469-4BCF-9B30-1B2D6FA657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000" y="617866"/>
            <a:ext cx="1440000" cy="1440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61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810262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383AEA-6AAB-4A81-A148-841622DEC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414000"/>
            <a:ext cx="9720000" cy="785408"/>
          </a:xfrm>
        </p:spPr>
        <p:txBody>
          <a:bodyPr/>
          <a:lstStyle/>
          <a:p>
            <a:r>
              <a:rPr lang="da-DK" dirty="0"/>
              <a:t>Main </a:t>
            </a:r>
            <a:r>
              <a:rPr lang="da-DK" dirty="0" err="1"/>
              <a:t>lessons</a:t>
            </a:r>
            <a:r>
              <a:rPr lang="da-DK" dirty="0"/>
              <a:t> </a:t>
            </a:r>
            <a:r>
              <a:rPr lang="da-DK" dirty="0" err="1"/>
              <a:t>learned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4F64C8D-D9E5-4EB3-8BCF-EE97CB4E37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7E15598-3552-4C9C-B3D8-DFF183E0BD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3616" y="1494654"/>
            <a:ext cx="10971714" cy="4656763"/>
          </a:xfrm>
        </p:spPr>
        <p:txBody>
          <a:bodyPr/>
          <a:lstStyle/>
          <a:p>
            <a:r>
              <a:rPr lang="en-GB" sz="2000" dirty="0"/>
              <a:t>Ageing in cities </a:t>
            </a:r>
            <a:r>
              <a:rPr lang="en-GB" sz="2000" b="1" dirty="0"/>
              <a:t>differs from other geographical contexts</a:t>
            </a:r>
          </a:p>
          <a:p>
            <a:endParaRPr lang="en-GB" sz="2000" dirty="0"/>
          </a:p>
          <a:p>
            <a:r>
              <a:rPr lang="en-GB" sz="2000" dirty="0"/>
              <a:t>Age-friendly policies are often </a:t>
            </a:r>
            <a:r>
              <a:rPr lang="en-GB" sz="2000" b="1" dirty="0"/>
              <a:t>cross-sectoral</a:t>
            </a:r>
            <a:r>
              <a:rPr lang="en-GB" sz="2000" dirty="0"/>
              <a:t> and </a:t>
            </a:r>
            <a:r>
              <a:rPr lang="en-GB" sz="2000" b="1" dirty="0"/>
              <a:t>integrated</a:t>
            </a:r>
            <a:r>
              <a:rPr lang="en-GB" sz="2000" dirty="0"/>
              <a:t> </a:t>
            </a:r>
          </a:p>
          <a:p>
            <a:endParaRPr lang="en-GB" sz="2000" dirty="0"/>
          </a:p>
          <a:p>
            <a:r>
              <a:rPr lang="en-GB" sz="2000" dirty="0"/>
              <a:t>Successful age-friendly policies create </a:t>
            </a:r>
            <a:r>
              <a:rPr lang="en-GB" sz="2000" b="1" dirty="0"/>
              <a:t>synergies</a:t>
            </a:r>
            <a:r>
              <a:rPr lang="en-GB" sz="2000" dirty="0"/>
              <a:t> across policy domains</a:t>
            </a:r>
          </a:p>
          <a:p>
            <a:endParaRPr lang="en-GB" sz="2000" dirty="0"/>
          </a:p>
          <a:p>
            <a:r>
              <a:rPr lang="en-GB" sz="2000" dirty="0"/>
              <a:t>Active </a:t>
            </a:r>
            <a:r>
              <a:rPr lang="en-GB" sz="2000" b="1" dirty="0"/>
              <a:t>involvement</a:t>
            </a:r>
            <a:r>
              <a:rPr lang="en-GB" sz="2000" dirty="0"/>
              <a:t> of the beneficiaries during design and implementation makes the difference</a:t>
            </a:r>
          </a:p>
          <a:p>
            <a:pPr marL="342900" lvl="0" indent="-342900"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60359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383AEA-6AAB-4A81-A148-841622DE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Main </a:t>
            </a:r>
            <a:r>
              <a:rPr lang="da-DK" dirty="0" err="1"/>
              <a:t>lessons</a:t>
            </a:r>
            <a:r>
              <a:rPr lang="da-DK" dirty="0"/>
              <a:t> </a:t>
            </a:r>
            <a:r>
              <a:rPr lang="da-DK" dirty="0" err="1"/>
              <a:t>learned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4F64C8D-D9E5-4EB3-8BCF-EE97CB4E37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12</a:t>
            </a:fld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7E15598-3552-4C9C-B3D8-DFF183E0BD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7233" y="1615369"/>
            <a:ext cx="10004767" cy="4828631"/>
          </a:xfrm>
        </p:spPr>
        <p:txBody>
          <a:bodyPr/>
          <a:lstStyle/>
          <a:p>
            <a:endParaRPr lang="en-GB" sz="2000" dirty="0"/>
          </a:p>
          <a:p>
            <a:r>
              <a:rPr lang="en-GB" sz="2000" dirty="0"/>
              <a:t>Successful initiatives are usually based on </a:t>
            </a:r>
            <a:r>
              <a:rPr lang="en-GB" sz="2000" b="1" dirty="0"/>
              <a:t>close collaboration </a:t>
            </a:r>
            <a:r>
              <a:rPr lang="en-GB" sz="2000" dirty="0"/>
              <a:t>across different actors (institutional and non-institutional)</a:t>
            </a:r>
          </a:p>
          <a:p>
            <a:pPr lvl="1"/>
            <a:r>
              <a:rPr lang="en-US" sz="2000" dirty="0"/>
              <a:t>It proves crucial to have a solid overview of both societal developments (‘policymaker’s view’) and understanding of how older people perceive their lives (‘senior’s view’)</a:t>
            </a:r>
          </a:p>
          <a:p>
            <a:pPr lvl="1"/>
            <a:endParaRPr lang="en-US" sz="2000" dirty="0"/>
          </a:p>
          <a:p>
            <a:r>
              <a:rPr lang="en-US" sz="2000" b="1" dirty="0"/>
              <a:t>Peer learning </a:t>
            </a:r>
            <a:r>
              <a:rPr lang="en-US" sz="2000" dirty="0"/>
              <a:t>between cities provides very effective channel for policy development</a:t>
            </a:r>
          </a:p>
          <a:p>
            <a:endParaRPr lang="en-US" sz="2000" dirty="0"/>
          </a:p>
          <a:p>
            <a:r>
              <a:rPr lang="en-GB" sz="2000" b="1" dirty="0"/>
              <a:t>Political commitment and funding </a:t>
            </a:r>
            <a:r>
              <a:rPr lang="en-GB" sz="2000" dirty="0"/>
              <a:t>are essential for sustainable success</a:t>
            </a:r>
          </a:p>
          <a:p>
            <a:endParaRPr lang="en-GB" sz="2000" dirty="0"/>
          </a:p>
          <a:p>
            <a:r>
              <a:rPr lang="en-GB" sz="2000" dirty="0"/>
              <a:t>The </a:t>
            </a:r>
            <a:r>
              <a:rPr lang="en-GB" sz="2000" b="1" dirty="0"/>
              <a:t>digital transition </a:t>
            </a:r>
            <a:r>
              <a:rPr lang="en-GB" sz="2000" dirty="0"/>
              <a:t>can bring new opportunities but also increase </a:t>
            </a:r>
            <a:r>
              <a:rPr lang="en-GB" sz="2000" b="1" dirty="0"/>
              <a:t>social exclusion</a:t>
            </a:r>
            <a:endParaRPr lang="en-US" sz="2000" b="1" dirty="0"/>
          </a:p>
          <a:p>
            <a:pPr marL="342900" lvl="0" indent="-342900">
              <a:buFont typeface="+mj-lt"/>
              <a:buAutoNum type="arabicPeriod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82464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F4B835A-FDA4-4B12-92BF-9FE8AE085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732" y="2583304"/>
            <a:ext cx="7380000" cy="3240000"/>
          </a:xfrm>
        </p:spPr>
        <p:txBody>
          <a:bodyPr/>
          <a:lstStyle/>
          <a:p>
            <a:r>
              <a:rPr lang="en-US" dirty="0"/>
              <a:t>Case study examples</a:t>
            </a:r>
            <a:endParaRPr lang="en-US" sz="4000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DA26535-9587-4CEB-A503-1671E8919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B1B23-4667-42DB-80B6-3FE19686C639}" type="datetime1">
              <a:rPr lang="en-US" smtClean="0"/>
              <a:pPr/>
              <a:t>11/9/2021</a:t>
            </a:fld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11FC0E6-5E50-4CEC-8221-0BF30B27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13</a:t>
            </a:fld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B54A5E45-4469-4BCF-9B30-1B2D6FA657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4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30AE18B-DCBE-4A83-876E-C5F0D4FD3C3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0" name="Picture 2" descr="Afbeeldingsresultaat voor rosa busser">
            <a:extLst>
              <a:ext uri="{FF2B5EF4-FFF2-40B4-BE49-F238E27FC236}">
                <a16:creationId xmlns:a16="http://schemas.microsoft.com/office/drawing/2014/main" id="{8D868FED-1C80-4FDC-AD9A-BFEE84A96A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7" r="-58779"/>
          <a:stretch/>
        </p:blipFill>
        <p:spPr bwMode="auto">
          <a:xfrm>
            <a:off x="8460000" y="0"/>
            <a:ext cx="102885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422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383AEA-6AAB-4A81-A148-841622DE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Success factors – Case </a:t>
            </a:r>
            <a:r>
              <a:rPr lang="da-DK" dirty="0" err="1"/>
              <a:t>study</a:t>
            </a:r>
            <a:r>
              <a:rPr lang="da-DK" dirty="0"/>
              <a:t> </a:t>
            </a:r>
            <a:r>
              <a:rPr lang="da-DK" dirty="0" err="1"/>
              <a:t>examples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4F64C8D-D9E5-4EB3-8BCF-EE97CB4E37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7E15598-3552-4C9C-B3D8-DFF183E0BD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0000" y="1979999"/>
            <a:ext cx="6079083" cy="4140000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/>
              <a:t>UP! – A new perspective on ageing (Amsterdam)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Platform for discussion about sensitive topics, while maintaining an informal atmosphere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Style of communication: asking older people open questions, the use of everyday language, acknowledging that ageing is a dynamic process and no judging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UP! challenges older people to become active, but does not problematize ageing nor does it tell older people how to live their live</a:t>
            </a:r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83" y="2580277"/>
            <a:ext cx="4265385" cy="293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76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383AEA-6AAB-4A81-A148-841622DE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Success factors – Case </a:t>
            </a:r>
            <a:r>
              <a:rPr lang="da-DK" dirty="0" err="1"/>
              <a:t>study</a:t>
            </a:r>
            <a:r>
              <a:rPr lang="da-DK" dirty="0"/>
              <a:t> </a:t>
            </a:r>
            <a:r>
              <a:rPr lang="da-DK" dirty="0" err="1"/>
              <a:t>examples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4F64C8D-D9E5-4EB3-8BCF-EE97CB4E37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15</a:t>
            </a:fld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7E15598-3552-4C9C-B3D8-DFF183E0BD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0000" y="1888500"/>
            <a:ext cx="6079083" cy="4140000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/>
              <a:t>Migrant older people groups (AVEM, Hengelo)</a:t>
            </a:r>
          </a:p>
          <a:p>
            <a:pPr lvl="0"/>
            <a:endParaRPr lang="en-US" dirty="0"/>
          </a:p>
          <a:p>
            <a:pPr lvl="0"/>
            <a:r>
              <a:rPr lang="en-GB" dirty="0"/>
              <a:t>Meeting places for older people who speak Turkish, </a:t>
            </a:r>
            <a:r>
              <a:rPr lang="en-GB" dirty="0" err="1"/>
              <a:t>Suryoyo</a:t>
            </a:r>
            <a:r>
              <a:rPr lang="en-GB" dirty="0"/>
              <a:t> or Arabic. In the groups, participants and volunteers communicate in their mother tongue. 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The participants develop and maintain social contacts and have the opportunity to ask questions or help one another with questions they have. </a:t>
            </a:r>
          </a:p>
          <a:p>
            <a:pPr lvl="0"/>
            <a:endParaRPr lang="en-GB" dirty="0"/>
          </a:p>
          <a:p>
            <a:pPr lvl="0"/>
            <a:r>
              <a:rPr lang="en-GB" dirty="0"/>
              <a:t>Integration between formal care and the meeting groups is valuable because the AVEM professionals have additional insights in the wellbeing of the individuals. </a:t>
            </a:r>
          </a:p>
          <a:p>
            <a:pPr lvl="0"/>
            <a:endParaRPr lang="en-US" dirty="0"/>
          </a:p>
        </p:txBody>
      </p:sp>
      <p:pic>
        <p:nvPicPr>
          <p:cNvPr id="8" name="Afbeelding 910248865">
            <a:extLst>
              <a:ext uri="{FF2B5EF4-FFF2-40B4-BE49-F238E27FC236}">
                <a16:creationId xmlns:a16="http://schemas.microsoft.com/office/drawing/2014/main" id="{CCE761DB-AA9C-40D1-B541-A0EF2146772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691" y="2770234"/>
            <a:ext cx="4231489" cy="23765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817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383AEA-6AAB-4A81-A148-841622DE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Success factors – Case </a:t>
            </a:r>
            <a:r>
              <a:rPr lang="da-DK" dirty="0" err="1"/>
              <a:t>study</a:t>
            </a:r>
            <a:r>
              <a:rPr lang="da-DK" dirty="0"/>
              <a:t> </a:t>
            </a:r>
            <a:r>
              <a:rPr lang="da-DK" dirty="0" err="1"/>
              <a:t>examples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4F64C8D-D9E5-4EB3-8BCF-EE97CB4E37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16</a:t>
            </a:fld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7E15598-3552-4C9C-B3D8-DFF183E0BD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8184" y="2007000"/>
            <a:ext cx="6079083" cy="4140000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/>
              <a:t>Rosa busser (age-friendly transportation - Oslo)</a:t>
            </a:r>
          </a:p>
          <a:p>
            <a:pPr marL="0" lvl="0" indent="0">
              <a:buNone/>
            </a:pPr>
            <a:endParaRPr lang="en-US" b="1" dirty="0"/>
          </a:p>
          <a:p>
            <a:pPr lvl="0">
              <a:buClr>
                <a:srgbClr val="EE7D00"/>
              </a:buClr>
            </a:pPr>
            <a:r>
              <a:rPr lang="en-GB" dirty="0"/>
              <a:t>Door-to-door service available to people over the age of 67, with a driver who is trained in assisting older people with cognitive or mobility challenges. </a:t>
            </a:r>
          </a:p>
          <a:p>
            <a:pPr lvl="0">
              <a:buClr>
                <a:srgbClr val="EE7D00"/>
              </a:buClr>
            </a:pPr>
            <a:endParaRPr lang="en-GB" dirty="0"/>
          </a:p>
          <a:p>
            <a:pPr lvl="0">
              <a:buClr>
                <a:srgbClr val="EE7D00"/>
              </a:buClr>
            </a:pPr>
            <a:r>
              <a:rPr lang="en-GB" dirty="0"/>
              <a:t>This age-friendly transport has also demonstrated that it is instrumental in ensuring that old people feel safe, active and independent.</a:t>
            </a:r>
            <a:endParaRPr lang="en-US" dirty="0"/>
          </a:p>
        </p:txBody>
      </p:sp>
      <p:pic>
        <p:nvPicPr>
          <p:cNvPr id="2050" name="Picture 2" descr="Afbeeldingsresultaat voor rosa busser">
            <a:extLst>
              <a:ext uri="{FF2B5EF4-FFF2-40B4-BE49-F238E27FC236}">
                <a16:creationId xmlns:a16="http://schemas.microsoft.com/office/drawing/2014/main" id="{D7642CD8-FB35-4EF2-AA6B-B155BD7CD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2171699"/>
            <a:ext cx="3772484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5272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383AEA-6AAB-4A81-A148-841622DE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Success factors – Case </a:t>
            </a:r>
            <a:r>
              <a:rPr lang="da-DK" dirty="0" err="1"/>
              <a:t>study</a:t>
            </a:r>
            <a:r>
              <a:rPr lang="da-DK" dirty="0"/>
              <a:t> </a:t>
            </a:r>
            <a:r>
              <a:rPr lang="da-DK" dirty="0" err="1"/>
              <a:t>examples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4F64C8D-D9E5-4EB3-8BCF-EE97CB4E37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17</a:t>
            </a:fld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7E15598-3552-4C9C-B3D8-DFF183E0BD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1371" y="2007000"/>
            <a:ext cx="7155897" cy="4140000"/>
          </a:xfrm>
        </p:spPr>
        <p:txBody>
          <a:bodyPr/>
          <a:lstStyle/>
          <a:p>
            <a:pPr marL="0" lvl="0" indent="0">
              <a:buNone/>
            </a:pPr>
            <a:r>
              <a:rPr lang="en-US" b="1" dirty="0" err="1"/>
              <a:t>Viure</a:t>
            </a:r>
            <a:r>
              <a:rPr lang="en-US" b="1" dirty="0"/>
              <a:t> </a:t>
            </a:r>
            <a:r>
              <a:rPr lang="en-US" b="1" dirty="0" err="1"/>
              <a:t>i</a:t>
            </a:r>
            <a:r>
              <a:rPr lang="en-US" b="1" dirty="0"/>
              <a:t> </a:t>
            </a:r>
            <a:r>
              <a:rPr lang="en-US" b="1" dirty="0" err="1"/>
              <a:t>conviure</a:t>
            </a:r>
            <a:r>
              <a:rPr lang="en-US" b="1" dirty="0"/>
              <a:t> (Living and sharing - Barcelona)</a:t>
            </a:r>
          </a:p>
          <a:p>
            <a:pPr marL="0" lvl="0" indent="0">
              <a:buNone/>
            </a:pPr>
            <a:endParaRPr lang="en-US" b="1" dirty="0"/>
          </a:p>
          <a:p>
            <a:pPr lvl="0">
              <a:buClr>
                <a:srgbClr val="EE7D00"/>
              </a:buClr>
            </a:pPr>
            <a:r>
              <a:rPr lang="en-GB" dirty="0"/>
              <a:t>An older person hosts a student at home during the academic year.</a:t>
            </a:r>
          </a:p>
          <a:p>
            <a:pPr lvl="0">
              <a:buClr>
                <a:srgbClr val="EE7D00"/>
              </a:buClr>
            </a:pPr>
            <a:endParaRPr lang="en-GB" dirty="0"/>
          </a:p>
          <a:p>
            <a:pPr lvl="0">
              <a:buClr>
                <a:srgbClr val="EE7D00"/>
              </a:buClr>
            </a:pPr>
            <a:r>
              <a:rPr lang="en-GB" dirty="0"/>
              <a:t>This combats loneliness among older people and offers free housing for young students, while promoting solidarity. </a:t>
            </a:r>
          </a:p>
          <a:p>
            <a:pPr lvl="0">
              <a:buClr>
                <a:srgbClr val="EE7D00"/>
              </a:buClr>
            </a:pPr>
            <a:endParaRPr lang="en-GB" dirty="0"/>
          </a:p>
          <a:p>
            <a:pPr lvl="0">
              <a:buClr>
                <a:srgbClr val="EE7D00"/>
              </a:buClr>
            </a:pPr>
            <a:r>
              <a:rPr lang="en-GB" dirty="0"/>
              <a:t>It encourages them to stay in their homes while strengthening their social relationships. Its innovation also stems from the intergenerational aspect.</a:t>
            </a:r>
            <a:endParaRPr lang="en-US" dirty="0"/>
          </a:p>
        </p:txBody>
      </p:sp>
      <p:pic>
        <p:nvPicPr>
          <p:cNvPr id="9" name="0 Imagen" descr="viure-i-conviure.png">
            <a:extLst>
              <a:ext uri="{FF2B5EF4-FFF2-40B4-BE49-F238E27FC236}">
                <a16:creationId xmlns:a16="http://schemas.microsoft.com/office/drawing/2014/main" id="{26D6F321-443F-4F83-82AC-2BDDDA10B48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2657611"/>
            <a:ext cx="2704965" cy="28460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5710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A93FCC0-AB90-497A-A91F-56699FC70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013" y="447990"/>
            <a:ext cx="11337283" cy="978375"/>
          </a:xfrm>
        </p:spPr>
        <p:txBody>
          <a:bodyPr/>
          <a:lstStyle/>
          <a:p>
            <a:r>
              <a:rPr lang="it-IT" dirty="0"/>
              <a:t>“Io Sto Bene”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B8F7A-47B8-45E8-990A-2AD036A4A7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000" y="6480000"/>
            <a:ext cx="468000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65B7C27-3FE4-4A2D-B806-6F5728E302F6}" type="slidenum">
              <a:rPr lang="da-DK" smtClean="0"/>
              <a:pPr>
                <a:spcAft>
                  <a:spcPts val="600"/>
                </a:spcAft>
              </a:pPr>
              <a:t>18</a:t>
            </a:fld>
            <a:endParaRPr lang="da-DK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E697549C-D125-4931-A39D-8E3E0849DC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0000" y="1979009"/>
            <a:ext cx="4500000" cy="4140000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7" descr="A picture containing text, screenshot, sign&#10;&#10;Description automatically generated">
            <a:extLst>
              <a:ext uri="{FF2B5EF4-FFF2-40B4-BE49-F238E27FC236}">
                <a16:creationId xmlns:a16="http://schemas.microsoft.com/office/drawing/2014/main" id="{E0F96F3E-1FC8-4C00-9B62-BCE97EDBD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015" y="1717815"/>
            <a:ext cx="3172281" cy="4480560"/>
          </a:xfrm>
          <a:prstGeom prst="rect">
            <a:avLst/>
          </a:prstGeom>
          <a:noFill/>
        </p:spPr>
      </p:pic>
      <p:pic>
        <p:nvPicPr>
          <p:cNvPr id="10" name="Picture 9" descr="Two people&#10;&#10;Description automatically generated with low confidence">
            <a:extLst>
              <a:ext uri="{FF2B5EF4-FFF2-40B4-BE49-F238E27FC236}">
                <a16:creationId xmlns:a16="http://schemas.microsoft.com/office/drawing/2014/main" id="{6802ED4D-805A-4DD7-84F9-0022788848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11" y="1674000"/>
            <a:ext cx="8086725" cy="452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66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09BE26-ADA2-4ECB-A0C7-D7F0CA117B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20" r="51570"/>
          <a:stretch/>
        </p:blipFill>
        <p:spPr>
          <a:xfrm>
            <a:off x="8460000" y="10"/>
            <a:ext cx="3732000" cy="6857990"/>
          </a:xfrm>
          <a:prstGeom prst="rect">
            <a:avLst/>
          </a:prstGeo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F4B835A-FDA4-4B12-92BF-9FE8AE085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0000" y="2440800"/>
            <a:ext cx="7380000" cy="3240000"/>
          </a:xfrm>
        </p:spPr>
        <p:txBody>
          <a:bodyPr anchor="t">
            <a:normAutofit/>
          </a:bodyPr>
          <a:lstStyle/>
          <a:p>
            <a:r>
              <a:rPr lang="en-US" dirty="0"/>
              <a:t>Recommendations and key policy messages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03FD7DE1-A7F6-4AF0-A1AE-0A58F6C5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60000" y="6480000"/>
            <a:ext cx="180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930B1B23-4667-42DB-80B6-3FE19686C639}" type="datetime1">
              <a:rPr lang="en-US" smtClean="0"/>
              <a:pPr>
                <a:spcAft>
                  <a:spcPts val="600"/>
                </a:spcAft>
              </a:pPr>
              <a:t>11/9/2021</a:t>
            </a:fld>
            <a:endParaRPr lang="da-DK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E55C2B3-382E-49C2-958B-25334055A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66000" y="6480000"/>
            <a:ext cx="5400000" cy="180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da-DK"/>
              <a:t>PowerPoint template 16:9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11FC0E6-5E50-4CEC-8221-0BF30B27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00" y="6480000"/>
            <a:ext cx="468000" cy="18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65B7C27-3FE4-4A2D-B806-6F5728E302F6}" type="slidenum">
              <a:rPr lang="da-DK" smtClean="0"/>
              <a:pPr>
                <a:spcAft>
                  <a:spcPts val="600"/>
                </a:spcAft>
              </a:pPr>
              <a:t>19</a:t>
            </a:fld>
            <a:endParaRPr lang="da-DK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B54A5E45-4469-4BCF-9B30-1B2D6FA657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0000" y="617866"/>
            <a:ext cx="1440000" cy="1440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a-DK" sz="61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948581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9722D-29B9-4893-BBD7-9ABBEAEDD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332161"/>
            <a:ext cx="11922705" cy="517476"/>
          </a:xfrm>
        </p:spPr>
        <p:txBody>
          <a:bodyPr/>
          <a:lstStyle/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Europe’s population is </a:t>
            </a:r>
            <a:r>
              <a:rPr lang="en-GB" sz="4000" b="1" dirty="0">
                <a:solidFill>
                  <a:srgbClr val="F48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46419-9C41-486C-90A5-704B0FF99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2</a:t>
            </a:fld>
            <a:endParaRPr lang="da-D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4F3041-F6A0-403A-B364-77BFA0A48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000" y="1177294"/>
            <a:ext cx="5574285" cy="4937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6B543C-90FD-4AD6-BA80-01B50A4806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883" y="1260422"/>
            <a:ext cx="5594233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184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383AEA-6AAB-4A81-A148-841622DE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Key </a:t>
            </a:r>
            <a:r>
              <a:rPr lang="da-DK" dirty="0">
                <a:solidFill>
                  <a:srgbClr val="F48120"/>
                </a:solidFill>
              </a:rPr>
              <a:t>Policy</a:t>
            </a:r>
            <a:r>
              <a:rPr lang="da-DK" dirty="0"/>
              <a:t> Messages</a:t>
            </a:r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4F64C8D-D9E5-4EB3-8BCF-EE97CB4E37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20</a:t>
            </a:fld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7E15598-3552-4C9C-B3D8-DFF183E0BD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4998" y="1857763"/>
            <a:ext cx="9720000" cy="4140000"/>
          </a:xfrm>
        </p:spPr>
        <p:txBody>
          <a:bodyPr/>
          <a:lstStyle/>
          <a:p>
            <a:r>
              <a:rPr lang="en-US" sz="2400" b="1" dirty="0">
                <a:solidFill>
                  <a:srgbClr val="F48120"/>
                </a:solidFill>
              </a:rPr>
              <a:t>Ambition</a:t>
            </a:r>
            <a:r>
              <a:rPr lang="en-US" sz="2400" dirty="0"/>
              <a:t>. Need for long-term strategy: a Silver Deal just like the Green Deal?</a:t>
            </a:r>
          </a:p>
          <a:p>
            <a:r>
              <a:rPr lang="en-US" sz="2400" b="1" dirty="0">
                <a:solidFill>
                  <a:srgbClr val="F48120"/>
                </a:solidFill>
              </a:rPr>
              <a:t>Flexibility and tailor-made approach</a:t>
            </a:r>
            <a:r>
              <a:rPr lang="en-US" sz="2400" dirty="0"/>
              <a:t>. We are not all ageing the same way. A flexible approach is recommended in policy development related to ageing. </a:t>
            </a:r>
          </a:p>
          <a:p>
            <a:r>
              <a:rPr lang="en-US" sz="2400" b="1" dirty="0">
                <a:solidFill>
                  <a:srgbClr val="F48120"/>
                </a:solidFill>
              </a:rPr>
              <a:t>Positivity</a:t>
            </a:r>
            <a:r>
              <a:rPr lang="en-US" sz="2400" dirty="0"/>
              <a:t>. Raising public awareness about ageing: positive approaches and language help to overcome negative stereotypes and secure the buy-in of older people for cities to become age-friendly. </a:t>
            </a:r>
          </a:p>
        </p:txBody>
      </p:sp>
    </p:spTree>
    <p:extLst>
      <p:ext uri="{BB962C8B-B14F-4D97-AF65-F5344CB8AC3E}">
        <p14:creationId xmlns:p14="http://schemas.microsoft.com/office/powerpoint/2010/main" val="4710097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383AEA-6AAB-4A81-A148-841622DE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Key </a:t>
            </a:r>
            <a:r>
              <a:rPr lang="da-DK" dirty="0">
                <a:solidFill>
                  <a:srgbClr val="F48120"/>
                </a:solidFill>
              </a:rPr>
              <a:t>Policy</a:t>
            </a:r>
            <a:r>
              <a:rPr lang="da-DK" dirty="0"/>
              <a:t> Messages</a:t>
            </a:r>
            <a:br>
              <a:rPr lang="da-DK" dirty="0"/>
            </a:b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4F64C8D-D9E5-4EB3-8BCF-EE97CB4E37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21</a:t>
            </a:fld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7E15598-3552-4C9C-B3D8-DFF183E0BD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0000" y="2007000"/>
            <a:ext cx="9720000" cy="4140000"/>
          </a:xfrm>
        </p:spPr>
        <p:txBody>
          <a:bodyPr/>
          <a:lstStyle/>
          <a:p>
            <a:r>
              <a:rPr lang="en-US" sz="2400" b="1" dirty="0">
                <a:solidFill>
                  <a:srgbClr val="F48120"/>
                </a:solidFill>
              </a:rPr>
              <a:t>Outreach</a:t>
            </a:r>
            <a:r>
              <a:rPr lang="en-US" sz="2400" dirty="0"/>
              <a:t>. From the local to the European level: user involvement is key to developing age-friendly cities and territories in line with people’s needs. </a:t>
            </a:r>
          </a:p>
          <a:p>
            <a:r>
              <a:rPr lang="en-US" sz="2400" b="1" dirty="0">
                <a:solidFill>
                  <a:srgbClr val="F48120"/>
                </a:solidFill>
              </a:rPr>
              <a:t>Learning</a:t>
            </a:r>
            <a:r>
              <a:rPr lang="en-US" sz="2400" dirty="0"/>
              <a:t>. It is crucial to place more emphasis on monitoring and evaluation. Using wider expertise from academia, and a ‘test and learn’ approach, can drive innovation.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3587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383AEA-6AAB-4A81-A148-841622DEC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414000"/>
            <a:ext cx="9720000" cy="737906"/>
          </a:xfrm>
        </p:spPr>
        <p:txBody>
          <a:bodyPr/>
          <a:lstStyle/>
          <a:p>
            <a:r>
              <a:rPr lang="da-DK" dirty="0" err="1"/>
              <a:t>Recommendations</a:t>
            </a:r>
            <a:r>
              <a:rPr lang="da-DK" dirty="0"/>
              <a:t> for </a:t>
            </a:r>
            <a:r>
              <a:rPr lang="da-DK" dirty="0" err="1"/>
              <a:t>cities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4F64C8D-D9E5-4EB3-8BCF-EE97CB4E37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22</a:t>
            </a:fld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7E15598-3552-4C9C-B3D8-DFF183E0BD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0000" y="1386232"/>
            <a:ext cx="10004767" cy="5057767"/>
          </a:xfrm>
        </p:spPr>
        <p:txBody>
          <a:bodyPr/>
          <a:lstStyle/>
          <a:p>
            <a:pPr lvl="0"/>
            <a:r>
              <a:rPr lang="en-GB" b="1" dirty="0"/>
              <a:t>Continuation of the Age-friendly City network concept</a:t>
            </a:r>
            <a:endParaRPr lang="en-GB" dirty="0"/>
          </a:p>
          <a:p>
            <a:pPr lvl="1"/>
            <a:r>
              <a:rPr lang="en-GB" sz="1800" dirty="0"/>
              <a:t>Age-friendly networks crucial for structuring age-friendly policies</a:t>
            </a:r>
          </a:p>
          <a:p>
            <a:pPr lvl="0"/>
            <a:endParaRPr lang="en-GB" dirty="0"/>
          </a:p>
          <a:p>
            <a:r>
              <a:rPr lang="en-GB" b="1" dirty="0"/>
              <a:t>Need to invest in a holistic and long-term strategy on active and inclusive ageing</a:t>
            </a:r>
            <a:r>
              <a:rPr lang="en-GB" dirty="0"/>
              <a:t>. </a:t>
            </a:r>
          </a:p>
          <a:p>
            <a:pPr lvl="1"/>
            <a:r>
              <a:rPr lang="en-GB" sz="1800" dirty="0"/>
              <a:t>Long-term strategies with strategic and tactical goals are needed for stability</a:t>
            </a:r>
          </a:p>
          <a:p>
            <a:pPr lvl="1"/>
            <a:r>
              <a:rPr lang="en-GB" sz="1800" dirty="0"/>
              <a:t>Development of leadership; radical change is required</a:t>
            </a:r>
          </a:p>
          <a:p>
            <a:pPr lvl="1"/>
            <a:r>
              <a:rPr lang="en-GB" sz="1800" dirty="0"/>
              <a:t>Long-term goals should be translated into applicable 4- or 5-year goals, covering the city council’s term.</a:t>
            </a:r>
            <a:br>
              <a:rPr lang="en-GB" sz="1800" dirty="0"/>
            </a:br>
            <a:endParaRPr lang="en-GB" sz="1800" dirty="0"/>
          </a:p>
          <a:p>
            <a:pPr lvl="0"/>
            <a:r>
              <a:rPr lang="en-GB" b="1" dirty="0"/>
              <a:t>Development of an ecosystem for more collaboration</a:t>
            </a:r>
          </a:p>
          <a:p>
            <a:pPr lvl="1"/>
            <a:r>
              <a:rPr lang="en-GB" sz="1800" dirty="0"/>
              <a:t>Consisting of institutional and non-institutional stakeholders. Municipalities with e.g. interest groups, civil society organisations, community workers, health organizations, leisure and sport facilities and restaurants</a:t>
            </a:r>
          </a:p>
          <a:p>
            <a:pPr lvl="1"/>
            <a:r>
              <a:rPr lang="en-GB" sz="1800" dirty="0"/>
              <a:t>A networking organisation is necessary to facilitate this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173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383AEA-6AAB-4A81-A148-841622DEC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414000"/>
            <a:ext cx="9720000" cy="844784"/>
          </a:xfrm>
        </p:spPr>
        <p:txBody>
          <a:bodyPr/>
          <a:lstStyle/>
          <a:p>
            <a:r>
              <a:rPr lang="da-DK" dirty="0" err="1"/>
              <a:t>Recommendations</a:t>
            </a:r>
            <a:r>
              <a:rPr lang="da-DK" dirty="0"/>
              <a:t> for </a:t>
            </a:r>
            <a:r>
              <a:rPr lang="da-DK" dirty="0" err="1"/>
              <a:t>cities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4F64C8D-D9E5-4EB3-8BCF-EE97CB4E37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23</a:t>
            </a:fld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7E15598-3552-4C9C-B3D8-DFF183E0BD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0000" y="1358999"/>
            <a:ext cx="10004767" cy="4839919"/>
          </a:xfrm>
        </p:spPr>
        <p:txBody>
          <a:bodyPr/>
          <a:lstStyle/>
          <a:p>
            <a:pPr lvl="0"/>
            <a:r>
              <a:rPr lang="en-GB" b="1" dirty="0"/>
              <a:t>Collective approach towards all relevant European institutions</a:t>
            </a:r>
          </a:p>
          <a:p>
            <a:pPr lvl="1"/>
            <a:r>
              <a:rPr lang="en-GB" sz="1800" dirty="0"/>
              <a:t>For example, awareness raising among members of European Parliament, together with AGE Europe</a:t>
            </a:r>
          </a:p>
          <a:p>
            <a:pPr lvl="1"/>
            <a:endParaRPr lang="en-GB" sz="1800" dirty="0"/>
          </a:p>
          <a:p>
            <a:pPr lvl="0"/>
            <a:r>
              <a:rPr lang="en-GB" b="1" dirty="0"/>
              <a:t>Raise public awareness about ageing</a:t>
            </a:r>
            <a:r>
              <a:rPr lang="en-GB" dirty="0"/>
              <a:t>. </a:t>
            </a:r>
          </a:p>
          <a:p>
            <a:pPr lvl="1"/>
            <a:r>
              <a:rPr lang="en-GB" sz="1800" dirty="0"/>
              <a:t>This should turn negativism and stereotypes into a positive view on ageing.</a:t>
            </a:r>
          </a:p>
          <a:p>
            <a:pPr lvl="0"/>
            <a:endParaRPr lang="en-GB" dirty="0"/>
          </a:p>
          <a:p>
            <a:pPr lvl="0"/>
            <a:r>
              <a:rPr lang="en-GB" b="1" dirty="0"/>
              <a:t>Keep an eye on developments and demands</a:t>
            </a:r>
            <a:r>
              <a:rPr lang="en-GB" dirty="0"/>
              <a:t>, with attention to:</a:t>
            </a:r>
            <a:endParaRPr lang="nl-NL" dirty="0"/>
          </a:p>
          <a:p>
            <a:pPr lvl="1"/>
            <a:r>
              <a:rPr lang="en-GB" sz="1800" dirty="0"/>
              <a:t>Digitalisation and similar threats to inclusion;</a:t>
            </a:r>
            <a:endParaRPr lang="nl-NL" sz="1800" dirty="0"/>
          </a:p>
          <a:p>
            <a:pPr lvl="1"/>
            <a:r>
              <a:rPr lang="en-GB" sz="1800" dirty="0"/>
              <a:t>Diversifying populations and their needs;</a:t>
            </a:r>
            <a:endParaRPr lang="nl-NL" sz="1800" dirty="0"/>
          </a:p>
          <a:p>
            <a:pPr lvl="1"/>
            <a:r>
              <a:rPr lang="en-GB" sz="1800" dirty="0"/>
              <a:t>Holistic approaches and multi-stakeholder involvement;</a:t>
            </a:r>
          </a:p>
          <a:p>
            <a:pPr lvl="1"/>
            <a:r>
              <a:rPr lang="en-GB" sz="1800" dirty="0"/>
              <a:t>Consider the people around the senior.</a:t>
            </a:r>
            <a:endParaRPr lang="nl-NL" sz="1800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928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E1477-44B9-4E9E-AC44-4B08FE9E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000" y="183353"/>
            <a:ext cx="11709071" cy="1664354"/>
          </a:xfrm>
        </p:spPr>
        <p:txBody>
          <a:bodyPr/>
          <a:lstStyle/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Want to know more about </a:t>
            </a:r>
            <a:r>
              <a:rPr lang="en-GB" sz="4000" b="1" dirty="0">
                <a:solidFill>
                  <a:srgbClr val="F48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ageing</a:t>
            </a: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b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Check out ACPA publications and Policy Brief!</a:t>
            </a:r>
            <a:b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A60E8E-23E4-46F4-B309-4105A8D8A6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24</a:t>
            </a:fld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FFC6DD-700E-41DE-9DBA-2F248ED392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2000" y="2232013"/>
            <a:ext cx="5180026" cy="3918674"/>
          </a:xfrm>
        </p:spPr>
        <p:txBody>
          <a:bodyPr/>
          <a:lstStyle/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Main report and synthesis report - EN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Policy handbook 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EN / ES / FR / NL / NO / SE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Case study reports </a:t>
            </a:r>
          </a:p>
          <a:p>
            <a:pPr marL="990575" lvl="1" indent="-380990">
              <a:buFont typeface="Arial" panose="020B0604020202020204" pitchFamily="34" charset="0"/>
              <a:buChar char="•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EN / ES / FR / NL / NO / SE</a:t>
            </a:r>
          </a:p>
          <a:p>
            <a:pPr lvl="1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https://www.espon.eu/ACPA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Policy Brief “The ageing revolution: towards a European Silver Deal?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https://www.espon.eu/ageing-revolution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159F7722-AB57-4123-A185-4ABA872451D2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/>
          <a:srcRect t="8638" b="8638"/>
          <a:stretch>
            <a:fillRect/>
          </a:stretch>
        </p:blipFill>
        <p:spPr>
          <a:xfrm>
            <a:off x="5909142" y="2328798"/>
            <a:ext cx="3200400" cy="37251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63D1EA-1C9C-4649-9076-95C5ABB86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9311" y="2311319"/>
            <a:ext cx="2651760" cy="376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108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69F3021-D7F7-488D-AED7-94ACB89FA13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283298" y="2458192"/>
            <a:ext cx="8297615" cy="3223973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da-DK" sz="5400" dirty="0">
                <a:solidFill>
                  <a:srgbClr val="F48120"/>
                </a:solidFill>
              </a:rPr>
              <a:t>//</a:t>
            </a:r>
            <a:r>
              <a:rPr lang="da-DK" sz="5400" dirty="0">
                <a:solidFill>
                  <a:srgbClr val="293E5C"/>
                </a:solidFill>
              </a:rPr>
              <a:t> Thank you</a:t>
            </a:r>
            <a:br>
              <a:rPr lang="da-DK" sz="5400" dirty="0">
                <a:solidFill>
                  <a:srgbClr val="164193"/>
                </a:solidFill>
              </a:rPr>
            </a:br>
            <a:br>
              <a:rPr lang="da-DK" sz="2000" b="0" dirty="0">
                <a:solidFill>
                  <a:srgbClr val="293E5C"/>
                </a:solidFill>
              </a:rPr>
            </a:br>
            <a:r>
              <a:rPr lang="da-DK" sz="2000" b="0" dirty="0">
                <a:solidFill>
                  <a:srgbClr val="293E5C"/>
                </a:solidFill>
              </a:rPr>
              <a:t> </a:t>
            </a:r>
            <a:r>
              <a:rPr lang="da-DK" sz="2000" b="0" dirty="0">
                <a:solidFill>
                  <a:srgbClr val="F48120"/>
                </a:solidFill>
              </a:rPr>
              <a:t>//</a:t>
            </a:r>
            <a:r>
              <a:rPr lang="da-DK" sz="2000" b="0" dirty="0">
                <a:solidFill>
                  <a:srgbClr val="293E5C"/>
                </a:solidFill>
              </a:rPr>
              <a:t> Piera Petruzzi </a:t>
            </a:r>
            <a:br>
              <a:rPr lang="da-DK" sz="2000" b="0" dirty="0">
                <a:solidFill>
                  <a:srgbClr val="293E5C"/>
                </a:solidFill>
              </a:rPr>
            </a:br>
            <a:r>
              <a:rPr lang="en-US" sz="2000" b="0" dirty="0">
                <a:solidFill>
                  <a:srgbClr val="293E5C"/>
                </a:solidFill>
              </a:rPr>
              <a:t>Senior Project Expert - European Outreach and Targeted Analyses</a:t>
            </a:r>
            <a:br>
              <a:rPr lang="da-DK" sz="5400" dirty="0">
                <a:solidFill>
                  <a:srgbClr val="293E5C"/>
                </a:solidFill>
              </a:rPr>
            </a:br>
            <a:endParaRPr lang="da-DK" sz="2000" b="0" dirty="0">
              <a:solidFill>
                <a:srgbClr val="F48120"/>
              </a:solidFill>
            </a:endParaRPr>
          </a:p>
        </p:txBody>
      </p:sp>
      <p:pic>
        <p:nvPicPr>
          <p:cNvPr id="6" name="Picture 3" descr="G:\E - Outreach SO4\E3 - Publications\02 - Lay out and corporate id\Templates\ESPON Logo\ESPON-EGTC-logo_2015-12-03_cropped_RGB_sloga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7206" y="320811"/>
            <a:ext cx="2744429" cy="13338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7012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9722D-29B9-4893-BBD7-9ABBEAEDD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00" y="332161"/>
            <a:ext cx="11922705" cy="517476"/>
          </a:xfrm>
        </p:spPr>
        <p:txBody>
          <a:bodyPr/>
          <a:lstStyle/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Europe’s population is </a:t>
            </a:r>
            <a:r>
              <a:rPr lang="en-GB" sz="4000" b="1" dirty="0">
                <a:solidFill>
                  <a:srgbClr val="F481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46419-9C41-486C-90A5-704B0FF99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3</a:t>
            </a:fld>
            <a:endParaRPr lang="da-DK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1D26D9-CBA7-42B4-8824-D5220599F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79" y="1150218"/>
            <a:ext cx="5650521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88FCED-21E4-4124-B6F9-97736ECF7FCF}"/>
              </a:ext>
            </a:extLst>
          </p:cNvPr>
          <p:cNvSpPr txBox="1"/>
          <p:nvPr/>
        </p:nvSpPr>
        <p:spPr>
          <a:xfrm>
            <a:off x="6274130" y="1922130"/>
            <a:ext cx="565052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…. and in 2050: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More than two-thirds of the EU Member States are projected to have an old-age dependency ratio above 50%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‘Super ageing’: number of people aged 85 years or more is projected to increase from 12.5 million in 2019 to 26.8 million by 2050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67591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0" r="31860"/>
          <a:stretch>
            <a:fillRect/>
          </a:stretch>
        </p:blipFill>
        <p:spPr/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8F4B835A-FDA4-4B12-92BF-9FE8AE085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00" y="2666432"/>
            <a:ext cx="7380000" cy="3240000"/>
          </a:xfrm>
        </p:spPr>
        <p:txBody>
          <a:bodyPr/>
          <a:lstStyle/>
          <a:p>
            <a:r>
              <a:rPr lang="en-US" sz="4000" dirty="0"/>
              <a:t>What affects the quality of life of older people in cities? 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DA26535-9587-4CEB-A503-1671E8919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B1B23-4667-42DB-80B6-3FE19686C639}" type="datetime1">
              <a:rPr lang="en-US" smtClean="0"/>
              <a:pPr/>
              <a:t>11/9/2021</a:t>
            </a:fld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11FC0E6-5E50-4CEC-8221-0BF30B27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B54A5E45-4469-4BCF-9B30-1B2D6FA657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699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9722D-29B9-4893-BBD7-9ABBEAEDD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" y="9866"/>
            <a:ext cx="4233710" cy="1345559"/>
          </a:xfrm>
        </p:spPr>
        <p:txBody>
          <a:bodyPr/>
          <a:lstStyle/>
          <a:p>
            <a:r>
              <a:rPr lang="en-US" dirty="0"/>
              <a:t>Challenges related to ageing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C87EEC-FF27-4AF7-A8DA-48736D33B7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a-DK"/>
              <a:t>PowerPoint template 16:9</a:t>
            </a:r>
            <a:endParaRPr lang="da-DK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46419-9C41-486C-90A5-704B0FF99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5</a:t>
            </a:fld>
            <a:endParaRPr lang="da-DK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E2009D-4083-4748-B704-28E8A5BF48D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7E12643-2F99-413E-B7E3-778448665D38}" type="datetime1">
              <a:rPr lang="en-US" smtClean="0"/>
              <a:pPr/>
              <a:t>11/9/2021</a:t>
            </a:fld>
            <a:endParaRPr lang="da-DK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A5F429-D61E-40FE-ACF7-65EFAAA1B6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1880" y="1526065"/>
            <a:ext cx="3716977" cy="5133935"/>
          </a:xfrm>
        </p:spPr>
        <p:txBody>
          <a:bodyPr/>
          <a:lstStyle/>
          <a:p>
            <a:r>
              <a:rPr lang="en-US" dirty="0"/>
              <a:t>Urban regions in Europe need to become more aware of the challenges caused by population ageing. These challenges concern especially the </a:t>
            </a:r>
            <a:r>
              <a:rPr lang="en-US" b="1" dirty="0" err="1"/>
              <a:t>labour</a:t>
            </a:r>
            <a:r>
              <a:rPr lang="en-US" b="1" dirty="0"/>
              <a:t> market, housing, public service provision and social inclusion</a:t>
            </a:r>
            <a:r>
              <a:rPr lang="en-US" dirty="0"/>
              <a:t>.</a:t>
            </a:r>
          </a:p>
          <a:p>
            <a:r>
              <a:rPr lang="en-US" dirty="0"/>
              <a:t>population ageing will require </a:t>
            </a:r>
            <a:r>
              <a:rPr lang="en-US" b="1" dirty="0"/>
              <a:t>more public funding</a:t>
            </a:r>
          </a:p>
          <a:p>
            <a:r>
              <a:rPr lang="en-US" b="1" dirty="0"/>
              <a:t>old-age dependency is increasing: </a:t>
            </a:r>
            <a:r>
              <a:rPr lang="en-US" dirty="0"/>
              <a:t>higher than young-age dependency in Germany, Greece, northern Spain, central and southern France, Italy, Portugal, Romania and eastern Finland.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CE02EF-3530-47F3-856D-A0FC37CA5C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12" r="5531" b="2887"/>
          <a:stretch/>
        </p:blipFill>
        <p:spPr>
          <a:xfrm>
            <a:off x="4341710" y="548640"/>
            <a:ext cx="774229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74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F4B835A-FDA4-4B12-92BF-9FE8AE085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000" y="2274544"/>
            <a:ext cx="7380000" cy="3965589"/>
          </a:xfrm>
        </p:spPr>
        <p:txBody>
          <a:bodyPr/>
          <a:lstStyle/>
          <a:p>
            <a:r>
              <a:rPr lang="en-US" sz="4000" dirty="0"/>
              <a:t>What is an age-friendly city?</a:t>
            </a: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Which policies have been the most effective in developing age-friendly cities and how have they been implemented? 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DA26535-9587-4CEB-A503-1671E8919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B1B23-4667-42DB-80B6-3FE19686C639}" type="datetime1">
              <a:rPr lang="en-US" smtClean="0"/>
              <a:pPr/>
              <a:t>11/9/2021</a:t>
            </a:fld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11FC0E6-5E50-4CEC-8221-0BF30B272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B54A5E45-4469-4BCF-9B30-1B2D6FA6575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2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82C5CC6-630C-45F4-8FA9-9EC201701C3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20" b="2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31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383AEA-6AAB-4A81-A148-841622DEC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Age-friendly Cities framework </a:t>
            </a: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4F64C8D-D9E5-4EB3-8BCF-EE97CB4E37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5B7C27-3FE4-4A2D-B806-6F5728E302F6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7E15598-3552-4C9C-B3D8-DFF183E0BD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80000" y="1979999"/>
            <a:ext cx="9719763" cy="3803284"/>
          </a:xfrm>
        </p:spPr>
        <p:txBody>
          <a:bodyPr/>
          <a:lstStyle/>
          <a:p>
            <a:pPr lvl="0"/>
            <a:r>
              <a:rPr lang="en-US" sz="2000" dirty="0"/>
              <a:t>The WHO Age-friendly Cities framework proposes </a:t>
            </a:r>
            <a:r>
              <a:rPr lang="en-US" sz="2000" b="1" dirty="0"/>
              <a:t>eight interconnected domains</a:t>
            </a:r>
          </a:p>
          <a:p>
            <a:pPr lvl="0"/>
            <a:endParaRPr lang="en-US" sz="2000" b="1" dirty="0"/>
          </a:p>
          <a:p>
            <a:pPr lvl="0"/>
            <a:r>
              <a:rPr lang="en-US" sz="2000" dirty="0"/>
              <a:t>WHO domains can help to identify and address barriers to the well-being and participation of older people.</a:t>
            </a:r>
          </a:p>
          <a:p>
            <a:endParaRPr lang="en-GB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2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eight case study cities in ESPON ACPA (Manchester, Amsterdam, Barcelona, Gothenburg, Hengelo, Nantes, Oslo, Zaragoza) have mostly taken the WHO domains as inspiration for their own developed strategy. </a:t>
            </a:r>
            <a:endParaRPr lang="en-US" sz="2000" dirty="0"/>
          </a:p>
          <a:p>
            <a:pPr lvl="0"/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18835413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ABDD07-E3D6-4E48-93C1-1ACF3C5D5B99}"/>
              </a:ext>
            </a:extLst>
          </p:cNvPr>
          <p:cNvSpPr txBox="1"/>
          <p:nvPr/>
        </p:nvSpPr>
        <p:spPr>
          <a:xfrm>
            <a:off x="623392" y="110579"/>
            <a:ext cx="11425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ESPON ACPA: success factors for age-friendly territories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1B1C2B0-F780-4467-96A1-3D983765E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892468"/>
              </p:ext>
            </p:extLst>
          </p:nvPr>
        </p:nvGraphicFramePr>
        <p:xfrm>
          <a:off x="0" y="997526"/>
          <a:ext cx="12192000" cy="5887082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1034614">
                  <a:extLst>
                    <a:ext uri="{9D8B030D-6E8A-4147-A177-3AD203B41FA5}">
                      <a16:colId xmlns:a16="http://schemas.microsoft.com/office/drawing/2014/main" val="1246375979"/>
                    </a:ext>
                  </a:extLst>
                </a:gridCol>
                <a:gridCol w="3124421">
                  <a:extLst>
                    <a:ext uri="{9D8B030D-6E8A-4147-A177-3AD203B41FA5}">
                      <a16:colId xmlns:a16="http://schemas.microsoft.com/office/drawing/2014/main" val="3794611474"/>
                    </a:ext>
                  </a:extLst>
                </a:gridCol>
                <a:gridCol w="5710959">
                  <a:extLst>
                    <a:ext uri="{9D8B030D-6E8A-4147-A177-3AD203B41FA5}">
                      <a16:colId xmlns:a16="http://schemas.microsoft.com/office/drawing/2014/main" val="1138429210"/>
                    </a:ext>
                  </a:extLst>
                </a:gridCol>
                <a:gridCol w="2322006">
                  <a:extLst>
                    <a:ext uri="{9D8B030D-6E8A-4147-A177-3AD203B41FA5}">
                      <a16:colId xmlns:a16="http://schemas.microsoft.com/office/drawing/2014/main" val="4209375690"/>
                    </a:ext>
                  </a:extLst>
                </a:gridCol>
              </a:tblGrid>
              <a:tr h="357162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Policy domain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Good practice</a:t>
                      </a:r>
                      <a:endParaRPr lang="en-NL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Example (city)</a:t>
                      </a:r>
                      <a:endParaRPr lang="en-NL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extLst>
                  <a:ext uri="{0D108BD9-81ED-4DB2-BD59-A6C34878D82A}">
                    <a16:rowId xmlns:a16="http://schemas.microsoft.com/office/drawing/2014/main" val="883403203"/>
                  </a:ext>
                </a:extLst>
              </a:tr>
              <a:tr h="11720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 Outdoor spaces and buildings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Taking away barriers 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visit outdoor spaces and buildings. Such barriers can have a physical and a social/cognitive dimension.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Age-friendly shopping (Zaragoza)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extLst>
                  <a:ext uri="{0D108BD9-81ED-4DB2-BD59-A6C34878D82A}">
                    <a16:rowId xmlns:a16="http://schemas.microsoft.com/office/drawing/2014/main" val="1207012347"/>
                  </a:ext>
                </a:extLst>
              </a:tr>
              <a:tr h="15795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 Transportation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Tailored solutions 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that can bring older people to destinations where public transport is unavailable. Such solutions usually include personal assistance.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Rosa busser (Oslo)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extLst>
                  <a:ext uri="{0D108BD9-81ED-4DB2-BD59-A6C34878D82A}">
                    <a16:rowId xmlns:a16="http://schemas.microsoft.com/office/drawing/2014/main" val="3508003514"/>
                  </a:ext>
                </a:extLst>
              </a:tr>
              <a:tr h="117209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 Housing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Optimal use of scarce residential real estate 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and stimulating </a:t>
                      </a:r>
                      <a:r>
                        <a:rPr lang="en-GB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intergenerational contact 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letting seniors and students live in one building.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Viure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Conviure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(Barcelona)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extLst>
                  <a:ext uri="{0D108BD9-81ED-4DB2-BD59-A6C34878D82A}">
                    <a16:rowId xmlns:a16="http://schemas.microsoft.com/office/drawing/2014/main" val="1513952074"/>
                  </a:ext>
                </a:extLst>
              </a:tr>
              <a:tr h="157956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Social participation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Platform for </a:t>
                      </a:r>
                      <a:r>
                        <a:rPr lang="en-GB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discussion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ageing – including sensitive topics – by older people without problematising it.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UP! – a new perspective on ageing (Amsterdam)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extLst>
                  <a:ext uri="{0D108BD9-81ED-4DB2-BD59-A6C34878D82A}">
                    <a16:rowId xmlns:a16="http://schemas.microsoft.com/office/drawing/2014/main" val="3517603836"/>
                  </a:ext>
                </a:extLst>
              </a:tr>
            </a:tbl>
          </a:graphicData>
        </a:graphic>
      </p:graphicFrame>
      <p:pic>
        <p:nvPicPr>
          <p:cNvPr id="11" name="Graphic 10" descr="House">
            <a:extLst>
              <a:ext uri="{FF2B5EF4-FFF2-40B4-BE49-F238E27FC236}">
                <a16:creationId xmlns:a16="http://schemas.microsoft.com/office/drawing/2014/main" id="{D3CC5135-D623-4FAD-990E-054EBB05D3C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9154" y="4235196"/>
            <a:ext cx="580352" cy="580352"/>
          </a:xfrm>
          <a:prstGeom prst="rect">
            <a:avLst/>
          </a:prstGeom>
        </p:spPr>
      </p:pic>
      <p:pic>
        <p:nvPicPr>
          <p:cNvPr id="12" name="Graphic 6" descr="City">
            <a:extLst>
              <a:ext uri="{FF2B5EF4-FFF2-40B4-BE49-F238E27FC236}">
                <a16:creationId xmlns:a16="http://schemas.microsoft.com/office/drawing/2014/main" id="{0CD04EE8-6BFD-4BD7-9A96-6DA4D111F2C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74172" y="1581831"/>
            <a:ext cx="580352" cy="580352"/>
          </a:xfrm>
          <a:prstGeom prst="rect">
            <a:avLst/>
          </a:prstGeom>
        </p:spPr>
      </p:pic>
      <p:pic>
        <p:nvPicPr>
          <p:cNvPr id="13" name="Graphic 9" descr="Bus">
            <a:extLst>
              <a:ext uri="{FF2B5EF4-FFF2-40B4-BE49-F238E27FC236}">
                <a16:creationId xmlns:a16="http://schemas.microsoft.com/office/drawing/2014/main" id="{20B13605-D475-4118-A797-DC0E73523D7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9154" y="2746488"/>
            <a:ext cx="580352" cy="580352"/>
          </a:xfrm>
          <a:prstGeom prst="rect">
            <a:avLst/>
          </a:prstGeom>
        </p:spPr>
      </p:pic>
      <p:pic>
        <p:nvPicPr>
          <p:cNvPr id="14" name="Graphic 11" descr="Users">
            <a:extLst>
              <a:ext uri="{FF2B5EF4-FFF2-40B4-BE49-F238E27FC236}">
                <a16:creationId xmlns:a16="http://schemas.microsoft.com/office/drawing/2014/main" id="{2BE52DC9-4F6B-4413-9AD2-DEE2E8018004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9154" y="5577326"/>
            <a:ext cx="580352" cy="580352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4E8B829B-DC29-4007-A869-906AB6FEE38F}"/>
              </a:ext>
            </a:extLst>
          </p:cNvPr>
          <p:cNvSpPr txBox="1">
            <a:spLocks/>
          </p:cNvSpPr>
          <p:nvPr/>
        </p:nvSpPr>
        <p:spPr>
          <a:xfrm>
            <a:off x="862940" y="80879"/>
            <a:ext cx="11329060" cy="7530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/>
              <a:t>Good practices per policy domain</a:t>
            </a:r>
            <a:endParaRPr lang="da-DK" sz="4000" dirty="0"/>
          </a:p>
        </p:txBody>
      </p:sp>
    </p:spTree>
    <p:extLst>
      <p:ext uri="{BB962C8B-B14F-4D97-AF65-F5344CB8AC3E}">
        <p14:creationId xmlns:p14="http://schemas.microsoft.com/office/powerpoint/2010/main" val="1956185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8ABDD07-E3D6-4E48-93C1-1ACF3C5D5B99}"/>
              </a:ext>
            </a:extLst>
          </p:cNvPr>
          <p:cNvSpPr txBox="1"/>
          <p:nvPr/>
        </p:nvSpPr>
        <p:spPr>
          <a:xfrm>
            <a:off x="623392" y="110579"/>
            <a:ext cx="11425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practices per policy domain</a:t>
            </a:r>
            <a:endParaRPr lang="en-GB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1B1C2B0-F780-4467-96A1-3D983765E7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017144"/>
              </p:ext>
            </p:extLst>
          </p:nvPr>
        </p:nvGraphicFramePr>
        <p:xfrm>
          <a:off x="1" y="1171900"/>
          <a:ext cx="12191999" cy="5686100"/>
        </p:xfrm>
        <a:graphic>
          <a:graphicData uri="http://schemas.openxmlformats.org/drawingml/2006/table">
            <a:tbl>
              <a:tblPr firstRow="1">
                <a:tableStyleId>{F5AB1C69-6EDB-4FF4-983F-18BD219EF322}</a:tableStyleId>
              </a:tblPr>
              <a:tblGrid>
                <a:gridCol w="1034613">
                  <a:extLst>
                    <a:ext uri="{9D8B030D-6E8A-4147-A177-3AD203B41FA5}">
                      <a16:colId xmlns:a16="http://schemas.microsoft.com/office/drawing/2014/main" val="1246375979"/>
                    </a:ext>
                  </a:extLst>
                </a:gridCol>
                <a:gridCol w="3124421">
                  <a:extLst>
                    <a:ext uri="{9D8B030D-6E8A-4147-A177-3AD203B41FA5}">
                      <a16:colId xmlns:a16="http://schemas.microsoft.com/office/drawing/2014/main" val="3794611474"/>
                    </a:ext>
                  </a:extLst>
                </a:gridCol>
                <a:gridCol w="5710959">
                  <a:extLst>
                    <a:ext uri="{9D8B030D-6E8A-4147-A177-3AD203B41FA5}">
                      <a16:colId xmlns:a16="http://schemas.microsoft.com/office/drawing/2014/main" val="1138429210"/>
                    </a:ext>
                  </a:extLst>
                </a:gridCol>
                <a:gridCol w="2322006">
                  <a:extLst>
                    <a:ext uri="{9D8B030D-6E8A-4147-A177-3AD203B41FA5}">
                      <a16:colId xmlns:a16="http://schemas.microsoft.com/office/drawing/2014/main" val="4209375690"/>
                    </a:ext>
                  </a:extLst>
                </a:gridCol>
              </a:tblGrid>
              <a:tr h="240369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Policy domain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Good practice</a:t>
                      </a:r>
                      <a:endParaRPr lang="en-NL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Example (city)</a:t>
                      </a:r>
                      <a:endParaRPr lang="en-NL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extLst>
                  <a:ext uri="{0D108BD9-81ED-4DB2-BD59-A6C34878D82A}">
                    <a16:rowId xmlns:a16="http://schemas.microsoft.com/office/drawing/2014/main" val="883403203"/>
                  </a:ext>
                </a:extLst>
              </a:tr>
              <a:tr h="9515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 Respect and social inclusion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Cultural activities </a:t>
                      </a:r>
                      <a:r>
                        <a:rPr lang="en-GB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adapted to cultural backgrounds 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of older people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AVEM groups (Hengelo)</a:t>
                      </a:r>
                      <a:endParaRPr lang="en-NL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207012347"/>
                  </a:ext>
                </a:extLst>
              </a:tr>
              <a:tr h="9515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 Civic participation 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 employment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Active involvement of older people 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 the design and implementation of policies and activities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Older people as co-researchers (Greater Mancester)</a:t>
                      </a:r>
                      <a:endParaRPr lang="en-NL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08003514"/>
                  </a:ext>
                </a:extLst>
              </a:tr>
              <a:tr h="9515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GB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 Communication and information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Combining multiple demands 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 one project: learning seniors to use digital technology, letting share personal experiences and reflecting on quality of life as well as giving them a voice towards the city council.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Life filming (Gothenburg)</a:t>
                      </a:r>
                      <a:endParaRPr lang="en-NL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1513952074"/>
                  </a:ext>
                </a:extLst>
              </a:tr>
              <a:tr h="95154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79656" marR="7965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8. Community support and health services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Don’t forget about the </a:t>
                      </a:r>
                      <a:r>
                        <a:rPr lang="en-GB" sz="18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people around the seniors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Especially informal caregivers tend to experience burden to perform their tasks and should be relieved where possible.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Maison des </a:t>
                      </a:r>
                      <a:r>
                        <a:rPr lang="en-GB" sz="180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aidants</a:t>
                      </a:r>
                      <a:r>
                        <a:rPr lang="en-GB" sz="18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(Nantes)</a:t>
                      </a:r>
                      <a:endParaRPr lang="en-NL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/>
                </a:tc>
                <a:extLst>
                  <a:ext uri="{0D108BD9-81ED-4DB2-BD59-A6C34878D82A}">
                    <a16:rowId xmlns:a16="http://schemas.microsoft.com/office/drawing/2014/main" val="3517603836"/>
                  </a:ext>
                </a:extLst>
              </a:tr>
            </a:tbl>
          </a:graphicData>
        </a:graphic>
      </p:graphicFrame>
      <p:pic>
        <p:nvPicPr>
          <p:cNvPr id="15" name="Graphic 12" descr="Handshake">
            <a:extLst>
              <a:ext uri="{FF2B5EF4-FFF2-40B4-BE49-F238E27FC236}">
                <a16:creationId xmlns:a16="http://schemas.microsoft.com/office/drawing/2014/main" id="{EE6E40E5-131F-486A-818C-6332B90128C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350" y="1693465"/>
            <a:ext cx="672075" cy="672075"/>
          </a:xfrm>
          <a:prstGeom prst="rect">
            <a:avLst/>
          </a:prstGeom>
        </p:spPr>
      </p:pic>
      <p:pic>
        <p:nvPicPr>
          <p:cNvPr id="16" name="Graphic 13" descr="Briefcase">
            <a:extLst>
              <a:ext uri="{FF2B5EF4-FFF2-40B4-BE49-F238E27FC236}">
                <a16:creationId xmlns:a16="http://schemas.microsoft.com/office/drawing/2014/main" id="{F6F2DEF2-1A48-4BE5-A556-03B74C58CDA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0599" y="2703472"/>
            <a:ext cx="522745" cy="522745"/>
          </a:xfrm>
          <a:prstGeom prst="rect">
            <a:avLst/>
          </a:prstGeom>
        </p:spPr>
      </p:pic>
      <p:pic>
        <p:nvPicPr>
          <p:cNvPr id="17" name="Graphic 14" descr="Chat RTL">
            <a:extLst>
              <a:ext uri="{FF2B5EF4-FFF2-40B4-BE49-F238E27FC236}">
                <a16:creationId xmlns:a16="http://schemas.microsoft.com/office/drawing/2014/main" id="{17F7410F-9D60-439D-810B-F4642B9499B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06703" y="3866164"/>
            <a:ext cx="630535" cy="630535"/>
          </a:xfrm>
          <a:prstGeom prst="rect">
            <a:avLst/>
          </a:prstGeom>
        </p:spPr>
      </p:pic>
      <p:pic>
        <p:nvPicPr>
          <p:cNvPr id="18" name="Graphic 15" descr="Heart with pulse">
            <a:extLst>
              <a:ext uri="{FF2B5EF4-FFF2-40B4-BE49-F238E27FC236}">
                <a16:creationId xmlns:a16="http://schemas.microsoft.com/office/drawing/2014/main" id="{4EDA146B-E7AA-4AC7-8886-9B26FA4D454F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83507" y="5334306"/>
            <a:ext cx="630535" cy="630535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B84E94EC-55EB-476C-90D0-ED931274B117}"/>
              </a:ext>
            </a:extLst>
          </p:cNvPr>
          <p:cNvSpPr txBox="1">
            <a:spLocks/>
          </p:cNvSpPr>
          <p:nvPr/>
        </p:nvSpPr>
        <p:spPr>
          <a:xfrm>
            <a:off x="862940" y="80879"/>
            <a:ext cx="11329060" cy="7530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sz="6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/>
              <a:t>Good practices per policy domain</a:t>
            </a:r>
            <a:endParaRPr lang="da-DK" sz="4000" dirty="0"/>
          </a:p>
        </p:txBody>
      </p:sp>
    </p:spTree>
    <p:extLst>
      <p:ext uri="{BB962C8B-B14F-4D97-AF65-F5344CB8AC3E}">
        <p14:creationId xmlns:p14="http://schemas.microsoft.com/office/powerpoint/2010/main" val="191410988"/>
      </p:ext>
    </p:extLst>
  </p:cSld>
  <p:clrMapOvr>
    <a:masterClrMapping/>
  </p:clrMapOvr>
</p:sld>
</file>

<file path=ppt/theme/theme1.xml><?xml version="1.0" encoding="utf-8"?>
<a:theme xmlns:a="http://schemas.openxmlformats.org/drawingml/2006/main" name="ESPON_PowerPoint_16_9_TEMPLATE">
  <a:themeElements>
    <a:clrScheme name="ESPON PowerPoint">
      <a:dk1>
        <a:sysClr val="windowText" lastClr="000000"/>
      </a:dk1>
      <a:lt1>
        <a:sysClr val="window" lastClr="FFFFFF"/>
      </a:lt1>
      <a:dk2>
        <a:srgbClr val="0B1741"/>
      </a:dk2>
      <a:lt2>
        <a:srgbClr val="D9D9D9"/>
      </a:lt2>
      <a:accent1>
        <a:srgbClr val="164193"/>
      </a:accent1>
      <a:accent2>
        <a:srgbClr val="EE7D00"/>
      </a:accent2>
      <a:accent3>
        <a:srgbClr val="4779B2"/>
      </a:accent3>
      <a:accent4>
        <a:srgbClr val="75B566"/>
      </a:accent4>
      <a:accent5>
        <a:srgbClr val="77BEDB"/>
      </a:accent5>
      <a:accent6>
        <a:srgbClr val="C85C54"/>
      </a:accent6>
      <a:hlink>
        <a:srgbClr val="308DAA"/>
      </a:hlink>
      <a:folHlink>
        <a:srgbClr val="783F91"/>
      </a:folHlink>
    </a:clrScheme>
    <a:fontScheme name="ESPON_PowerPoi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PON_PowerPoint_16_9_TEMPLATE" id="{E25A19CF-748D-4201-8386-395DB4E165DF}" vid="{CE6D13D0-FC79-4F27-A159-5AC86CDDB403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7C52382EAEA54D9390D8ACAED8808A" ma:contentTypeVersion="12" ma:contentTypeDescription="Create a new document." ma:contentTypeScope="" ma:versionID="6f58e567cf432b0e3f9fd0f0e6b2c81f">
  <xsd:schema xmlns:xsd="http://www.w3.org/2001/XMLSchema" xmlns:xs="http://www.w3.org/2001/XMLSchema" xmlns:p="http://schemas.microsoft.com/office/2006/metadata/properties" xmlns:ns2="b264460c-6b94-418e-95f3-3fdf4e9ab72c" xmlns:ns3="93ba97d9-6800-48fe-81bf-c413e55fe923" targetNamespace="http://schemas.microsoft.com/office/2006/metadata/properties" ma:root="true" ma:fieldsID="3c9b12727dac0d56aa6e8d9cc7a5b449" ns2:_="" ns3:_="">
    <xsd:import namespace="b264460c-6b94-418e-95f3-3fdf4e9ab72c"/>
    <xsd:import namespace="93ba97d9-6800-48fe-81bf-c413e55fe9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64460c-6b94-418e-95f3-3fdf4e9ab7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a97d9-6800-48fe-81bf-c413e55fe92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FCCDF16-9ADE-4552-A3B0-A40B05E661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DEFE28-8D26-43A1-B759-79A42868393F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CDC27BF-C545-4780-BAA3-A73F0D8F600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264460c-6b94-418e-95f3-3fdf4e9ab72c"/>
    <ds:schemaRef ds:uri="93ba97d9-6800-48fe-81bf-c413e55fe9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ESPON_PowerPoint_16_9_TEMPLATE</Template>
  <TotalTime>0</TotalTime>
  <Words>1536</Words>
  <Application>Microsoft Office PowerPoint</Application>
  <PresentationFormat>Widescreen</PresentationFormat>
  <Paragraphs>204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Wingdings</vt:lpstr>
      <vt:lpstr>ESPON_PowerPoint_16_9_TEMPLATE</vt:lpstr>
      <vt:lpstr>Quality of Life in Urban Areas  ESPON ACPA  Adapting European Cities  to Population Ageing </vt:lpstr>
      <vt:lpstr>Europe’s population is ageing</vt:lpstr>
      <vt:lpstr>Europe’s population is ageing</vt:lpstr>
      <vt:lpstr>What affects the quality of life of older people in cities? </vt:lpstr>
      <vt:lpstr>Challenges related to ageing</vt:lpstr>
      <vt:lpstr>What is an age-friendly city?  Which policies have been the most effective in developing age-friendly cities and how have they been implemented? </vt:lpstr>
      <vt:lpstr>WHO Age-friendly Cities framework </vt:lpstr>
      <vt:lpstr>PowerPoint Presentation</vt:lpstr>
      <vt:lpstr>PowerPoint Presentation</vt:lpstr>
      <vt:lpstr>How can other cities learn from this and adapt successful policies?</vt:lpstr>
      <vt:lpstr>Main lessons learned</vt:lpstr>
      <vt:lpstr>Main lessons learned</vt:lpstr>
      <vt:lpstr>Case study examples</vt:lpstr>
      <vt:lpstr>Success factors – Case study examples</vt:lpstr>
      <vt:lpstr>Success factors – Case study examples</vt:lpstr>
      <vt:lpstr>Success factors – Case study examples</vt:lpstr>
      <vt:lpstr>Success factors – Case study examples</vt:lpstr>
      <vt:lpstr>“Io Sto Bene”</vt:lpstr>
      <vt:lpstr>Recommendations and key policy messages</vt:lpstr>
      <vt:lpstr>Key Policy Messages </vt:lpstr>
      <vt:lpstr>Key Policy Messages </vt:lpstr>
      <vt:lpstr>Recommendations for cities</vt:lpstr>
      <vt:lpstr>Recommendations for cities</vt:lpstr>
      <vt:lpstr>Want to know more about ageing?   Check out ACPA publications and Policy Brief! </vt:lpstr>
      <vt:lpstr>// Thank you   // Piera Petruzzi  Senior Project Expert - European Outreach and Targeted Analyses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iotzov</dc:creator>
  <cp:lastModifiedBy>Piera Petruzzi</cp:lastModifiedBy>
  <cp:revision>105</cp:revision>
  <dcterms:created xsi:type="dcterms:W3CDTF">2017-11-29T13:01:55Z</dcterms:created>
  <dcterms:modified xsi:type="dcterms:W3CDTF">2021-11-09T20:55:19Z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0x0101004F7C52382EAEA54D9390D8ACAED8808A</vt:lpwstr>
  </property>
</Properties>
</file>