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71" r:id="rId7"/>
    <p:sldId id="276" r:id="rId8"/>
    <p:sldId id="272" r:id="rId9"/>
    <p:sldId id="275" r:id="rId10"/>
    <p:sldId id="281" r:id="rId11"/>
    <p:sldId id="273" r:id="rId12"/>
    <p:sldId id="280" r:id="rId13"/>
    <p:sldId id="278" r:id="rId14"/>
    <p:sldId id="279" r:id="rId15"/>
    <p:sldId id="274" r:id="rId16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FFC000"/>
    <a:srgbClr val="0070C0"/>
    <a:srgbClr val="FF6600"/>
    <a:srgbClr val="FF9900"/>
    <a:srgbClr val="7F7F7F"/>
    <a:srgbClr val="4472C4"/>
    <a:srgbClr val="44546A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84070" autoAdjust="0"/>
  </p:normalViewPr>
  <p:slideViewPr>
    <p:cSldViewPr>
      <p:cViewPr varScale="1">
        <p:scale>
          <a:sx n="128" d="100"/>
          <a:sy n="128" d="100"/>
        </p:scale>
        <p:origin x="113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29.11.2022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3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36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66898"/>
            <a:ext cx="4536504" cy="1640756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noProof="0" dirty="0" smtClean="0"/>
              <a:t>Cliquez pour insérer le titre de la présentation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1707654"/>
            <a:ext cx="4536504" cy="113412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 dirty="0" smtClean="0"/>
              <a:t>Cliquez pour modifier le style des sous-titres du masque</a:t>
            </a:r>
            <a:endParaRPr lang="fr-FR" noProof="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3219822"/>
            <a:ext cx="4392488" cy="1836204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2842022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4624387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611560" y="267494"/>
            <a:ext cx="3528392" cy="43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6192688" cy="378042"/>
          </a:xfrm>
        </p:spPr>
        <p:txBody>
          <a:bodyPr/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45000"/>
            <a:ext cx="8229600" cy="3697058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21 octobre 2022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Workshop PNPN3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7966"/>
            <a:ext cx="647700" cy="378619"/>
          </a:xfrm>
        </p:spPr>
        <p:txBody>
          <a:bodyPr anchor="b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8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47715"/>
            <a:ext cx="7772400" cy="2079017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5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B61A5853-74E8-4477-9BDE-179E73DE4D1F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6120680" cy="378042"/>
          </a:xfrm>
        </p:spPr>
        <p:txBody>
          <a:bodyPr/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45000"/>
            <a:ext cx="4038600" cy="36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45000"/>
            <a:ext cx="4038600" cy="36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7966"/>
            <a:ext cx="647700" cy="378619"/>
          </a:xfrm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0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FR" noProof="0" smtClean="0"/>
              <a:pPr algn="r"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6916"/>
            <a:ext cx="6120680" cy="378619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041BFC4F-9A2D-429A-B9A9-3BB7FEBE0BFA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6705A76D-C765-4406-92B4-4EB6523E831A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7D7B2DC5-527A-43BE-8519-F2D492EEFA6F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6120680" cy="37804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89553"/>
            <a:ext cx="5111750" cy="3805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789553"/>
            <a:ext cx="3008313" cy="38050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17021AA4-CC86-4390-A2EB-97155ED80552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2"/>
            <a:ext cx="6192688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noProof="0" dirty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78179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 anchor="b"/>
          <a:lstStyle>
            <a:lvl1pPr>
              <a:defRPr sz="1000"/>
            </a:lvl1pPr>
          </a:lstStyle>
          <a:p>
            <a:pPr>
              <a:defRPr/>
            </a:pPr>
            <a:fld id="{8A7D1C0C-5C3B-412A-8A2E-0A1766C03E50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6916"/>
            <a:ext cx="6192838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45357"/>
            <a:ext cx="8229600" cy="36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noProof="0" dirty="0" smtClean="0"/>
              <a:t>21 octobre 2022</a:t>
            </a:r>
            <a:endParaRPr lang="fr-FR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noProof="0" dirty="0" smtClean="0"/>
              <a:t>Workshop PNPN3</a:t>
            </a:r>
            <a:endParaRPr lang="fr-FR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4679156"/>
            <a:ext cx="648000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FR" noProof="0" smtClean="0"/>
              <a:pPr>
                <a:defRPr/>
              </a:pPr>
              <a:t>‹#›</a:t>
            </a:fld>
            <a:endParaRPr lang="fr-FR" noProof="0" dirty="0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1" y="465535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noProof="0" dirty="0">
              <a:latin typeface="Arial" pitchFamily="34" charset="0"/>
            </a:endParaRPr>
          </a:p>
        </p:txBody>
      </p:sp>
      <p:pic>
        <p:nvPicPr>
          <p:cNvPr id="9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23478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fe-eislek.lu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hyperlink" Target="http://www.life-eislek.l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ora.elvinger@mev.etat.lu" TargetMode="External"/><Relationship Id="rId2" Type="http://schemas.openxmlformats.org/officeDocument/2006/relationships/hyperlink" Target="https://cinea.ec.europa.eu/programmes/life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mailto:jil.schmitz@mev.etat.l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life-bats-birds.l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-eislek.l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0129" y="1059582"/>
            <a:ext cx="2808312" cy="648072"/>
          </a:xfrm>
        </p:spPr>
        <p:txBody>
          <a:bodyPr/>
          <a:lstStyle/>
          <a:p>
            <a:pPr algn="ctr"/>
            <a:r>
              <a:rPr lang="fr-FR" dirty="0" smtClean="0"/>
              <a:t>LIFE Programme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3560172"/>
            <a:ext cx="4392612" cy="11552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768056" y="3168449"/>
            <a:ext cx="2133600" cy="195389"/>
          </a:xfrm>
        </p:spPr>
        <p:txBody>
          <a:bodyPr/>
          <a:lstStyle/>
          <a:p>
            <a:pPr algn="ctr">
              <a:defRPr/>
            </a:pPr>
            <a:r>
              <a:rPr lang="en-US" sz="1000" dirty="0" smtClean="0"/>
              <a:t>8 November 2022</a:t>
            </a:r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ESPON Annual Conference 2022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26" y="1751860"/>
            <a:ext cx="1725168" cy="12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projects in Luxembourg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4" t="1164" r="1017" b="1456"/>
          <a:stretch/>
        </p:blipFill>
        <p:spPr>
          <a:xfrm>
            <a:off x="1979712" y="1222419"/>
            <a:ext cx="4260883" cy="3673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81233"/>
            <a:ext cx="1475255" cy="1679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694" y="3657345"/>
            <a:ext cx="2038626" cy="943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7699"/>
          <a:stretch/>
        </p:blipFill>
        <p:spPr>
          <a:xfrm>
            <a:off x="7068268" y="3042884"/>
            <a:ext cx="1521478" cy="53697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26217" y="771550"/>
            <a:ext cx="2110417" cy="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 smtClean="0">
                <a:hlinkClick r:id="rId6"/>
              </a:rPr>
              <a:t>www.life-eislek.lu</a:t>
            </a:r>
            <a:endParaRPr lang="en-US" sz="1600" kern="0" dirty="0" smtClean="0"/>
          </a:p>
          <a:p>
            <a:pPr marL="0" indent="0">
              <a:buFont typeface="Wingdings" pitchFamily="2" charset="2"/>
              <a:buNone/>
            </a:pPr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07" y="771550"/>
            <a:ext cx="1215450" cy="1882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91097" y="4928056"/>
            <a:ext cx="2245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Photo credits: </a:t>
            </a:r>
            <a:r>
              <a:rPr lang="en-US" sz="8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natur&amp;ëmwelt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1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28" b="642"/>
          <a:stretch/>
        </p:blipFill>
        <p:spPr>
          <a:xfrm>
            <a:off x="323528" y="915566"/>
            <a:ext cx="1656184" cy="235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projects in Luxembourg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755" y="1752409"/>
            <a:ext cx="1236960" cy="8139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3296026"/>
            <a:ext cx="1752695" cy="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 smtClean="0">
                <a:hlinkClick r:id="rId4"/>
              </a:rPr>
              <a:t>www.life-unio.lu</a:t>
            </a:r>
            <a:endParaRPr lang="en-US" sz="1600" kern="0" dirty="0" smtClean="0"/>
          </a:p>
          <a:p>
            <a:pPr marL="0" indent="0">
              <a:buFont typeface="Wingdings" pitchFamily="2" charset="2"/>
              <a:buNone/>
            </a:pPr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40553"/>
          <a:stretch/>
        </p:blipFill>
        <p:spPr>
          <a:xfrm>
            <a:off x="5930641" y="927584"/>
            <a:ext cx="1224135" cy="1079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2121" t="66199" r="1863" b="3010"/>
          <a:stretch/>
        </p:blipFill>
        <p:spPr>
          <a:xfrm>
            <a:off x="5039867" y="3188546"/>
            <a:ext cx="1946965" cy="103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22165"/>
          <a:stretch/>
        </p:blipFill>
        <p:spPr>
          <a:xfrm>
            <a:off x="7196040" y="3549576"/>
            <a:ext cx="1728085" cy="48875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64088" y="2143087"/>
            <a:ext cx="3551608" cy="9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1" kern="0" dirty="0" smtClean="0"/>
              <a:t>LIFE </a:t>
            </a:r>
            <a:r>
              <a:rPr lang="en-US" sz="1600" b="1" kern="0" dirty="0" err="1" smtClean="0"/>
              <a:t>Batraciens</a:t>
            </a:r>
            <a:r>
              <a:rPr lang="en-US" sz="1600" kern="0" dirty="0" smtClean="0"/>
              <a:t> </a:t>
            </a:r>
          </a:p>
          <a:p>
            <a:r>
              <a:rPr lang="en-US" sz="1600" b="1" kern="0" dirty="0" smtClean="0"/>
              <a:t>LIFE NATURA 2000-LUXEMBOURG</a:t>
            </a:r>
          </a:p>
          <a:p>
            <a:r>
              <a:rPr lang="en-US" sz="1600" b="1" kern="0" dirty="0"/>
              <a:t>LIFE Grassland</a:t>
            </a:r>
          </a:p>
          <a:p>
            <a:endParaRPr lang="en-US" sz="120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3872" t="5410" r="30056" b="55387"/>
          <a:stretch/>
        </p:blipFill>
        <p:spPr>
          <a:xfrm>
            <a:off x="211499" y="3549576"/>
            <a:ext cx="3888432" cy="1224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9229" t="74422" r="9064" b="1559"/>
          <a:stretch/>
        </p:blipFill>
        <p:spPr>
          <a:xfrm>
            <a:off x="211499" y="4503653"/>
            <a:ext cx="3960440" cy="61765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326470" y="2159404"/>
            <a:ext cx="2846480" cy="95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1" kern="0" dirty="0"/>
              <a:t>LIFE </a:t>
            </a:r>
            <a:r>
              <a:rPr lang="en-US" sz="1600" b="1" kern="0" dirty="0" err="1"/>
              <a:t>Alzette</a:t>
            </a:r>
            <a:endParaRPr lang="en-US" sz="1200" kern="0" dirty="0"/>
          </a:p>
          <a:p>
            <a:r>
              <a:rPr lang="en-US" sz="1600" b="1" kern="0" dirty="0" smtClean="0"/>
              <a:t>LIFE </a:t>
            </a:r>
            <a:r>
              <a:rPr lang="en-US" sz="1600" b="1" kern="0" dirty="0" err="1" smtClean="0"/>
              <a:t>Margaritifera</a:t>
            </a:r>
            <a:endParaRPr lang="en-US" sz="1600" b="1" kern="0" dirty="0" smtClean="0"/>
          </a:p>
          <a:p>
            <a:r>
              <a:rPr lang="en-US" sz="1600" b="1" kern="0" dirty="0" smtClean="0"/>
              <a:t>LIFE </a:t>
            </a:r>
            <a:r>
              <a:rPr lang="en-US" sz="1600" b="1" kern="0" dirty="0" err="1" smtClean="0"/>
              <a:t>Unio</a:t>
            </a:r>
            <a:endParaRPr lang="en-US" sz="1600" b="1" kern="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t="17699"/>
          <a:stretch/>
        </p:blipFill>
        <p:spPr>
          <a:xfrm>
            <a:off x="2737553" y="1399328"/>
            <a:ext cx="1521478" cy="5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on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LIFE website: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cinea.ec.europa.eu/programmes/life_en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LIFE contact points in LU:</a:t>
            </a:r>
          </a:p>
          <a:p>
            <a:pPr lvl="1"/>
            <a:r>
              <a:rPr lang="en-US" sz="1600" dirty="0" smtClean="0">
                <a:hlinkClick r:id="rId3"/>
              </a:rPr>
              <a:t>nora.elvinger@mev.etat.lu</a:t>
            </a:r>
            <a:r>
              <a:rPr lang="en-US" sz="1600" dirty="0" smtClean="0"/>
              <a:t>:</a:t>
            </a:r>
          </a:p>
          <a:p>
            <a:pPr lvl="2"/>
            <a:r>
              <a:rPr lang="en-US" sz="1200" dirty="0" smtClean="0"/>
              <a:t>Nature &amp; biodiversity</a:t>
            </a:r>
          </a:p>
          <a:p>
            <a:pPr lvl="2"/>
            <a:r>
              <a:rPr lang="en-US" sz="1200" dirty="0" smtClean="0"/>
              <a:t>Climate change adaptation</a:t>
            </a:r>
          </a:p>
          <a:p>
            <a:pPr lvl="1"/>
            <a:r>
              <a:rPr lang="en-US" sz="1600" u="sng" dirty="0" smtClean="0">
                <a:hlinkClick r:id="rId4"/>
              </a:rPr>
              <a:t>jil.schmitz@mev.etat.lu</a:t>
            </a:r>
            <a:r>
              <a:rPr lang="en-US" sz="1600" dirty="0" smtClean="0"/>
              <a:t>:</a:t>
            </a:r>
          </a:p>
          <a:p>
            <a:pPr lvl="2"/>
            <a:r>
              <a:rPr lang="en-US" sz="1200" dirty="0"/>
              <a:t>Climate </a:t>
            </a:r>
            <a:r>
              <a:rPr lang="en-US" sz="1200" dirty="0" smtClean="0"/>
              <a:t>change </a:t>
            </a:r>
            <a:r>
              <a:rPr lang="en-US" sz="1200" dirty="0"/>
              <a:t>mitigation and adaptation</a:t>
            </a:r>
          </a:p>
          <a:p>
            <a:pPr lvl="2"/>
            <a:r>
              <a:rPr lang="en-US" sz="1200" dirty="0"/>
              <a:t>Circular economy and quality of </a:t>
            </a:r>
            <a:r>
              <a:rPr lang="en-US" sz="1200" dirty="0" smtClean="0"/>
              <a:t>life</a:t>
            </a:r>
          </a:p>
          <a:p>
            <a:pPr lvl="2"/>
            <a:r>
              <a:rPr lang="en-US" sz="1200" dirty="0"/>
              <a:t>Clean Energy Transition</a:t>
            </a:r>
          </a:p>
          <a:p>
            <a:pPr marL="914400" lvl="2" indent="0">
              <a:buNone/>
            </a:pPr>
            <a:endParaRPr lang="en-US" sz="1200" dirty="0"/>
          </a:p>
          <a:p>
            <a:r>
              <a:rPr lang="en-US" sz="1600" dirty="0" smtClean="0"/>
              <a:t>Call 2023 (for SAPs): </a:t>
            </a:r>
          </a:p>
          <a:p>
            <a:pPr lvl="1"/>
            <a:r>
              <a:rPr lang="en-US" sz="1200" dirty="0" smtClean="0"/>
              <a:t>Launch approx. April/May 2023</a:t>
            </a:r>
          </a:p>
          <a:p>
            <a:pPr lvl="1"/>
            <a:r>
              <a:rPr lang="en-US" sz="1200" dirty="0" smtClean="0"/>
              <a:t>Application deadline </a:t>
            </a:r>
            <a:r>
              <a:rPr lang="en-US" sz="1200" dirty="0"/>
              <a:t>approx. </a:t>
            </a:r>
            <a:r>
              <a:rPr lang="en-US" sz="1200" dirty="0" smtClean="0"/>
              <a:t>October/November 2023</a:t>
            </a:r>
            <a:endParaRPr lang="en-US" sz="1200" dirty="0"/>
          </a:p>
          <a:p>
            <a:pPr lvl="2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68" t="8797"/>
          <a:stretch/>
        </p:blipFill>
        <p:spPr>
          <a:xfrm>
            <a:off x="5076056" y="1635646"/>
            <a:ext cx="2161637" cy="19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464205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76" r="1493"/>
          <a:stretch/>
        </p:blipFill>
        <p:spPr>
          <a:xfrm>
            <a:off x="467544" y="679139"/>
            <a:ext cx="7759912" cy="4429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2427734"/>
            <a:ext cx="226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Budget: €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5.4 billion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9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grants funded under 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45000"/>
            <a:ext cx="8363272" cy="3697058"/>
          </a:xfrm>
        </p:spPr>
        <p:txBody>
          <a:bodyPr/>
          <a:lstStyle/>
          <a:p>
            <a:r>
              <a:rPr lang="en-US" sz="2400" dirty="0" smtClean="0"/>
              <a:t>Action Grants:</a:t>
            </a:r>
          </a:p>
          <a:p>
            <a:pPr lvl="1"/>
            <a:r>
              <a:rPr lang="en-US" sz="2000" dirty="0" smtClean="0"/>
              <a:t>Standard action projects (SAPs)</a:t>
            </a:r>
          </a:p>
          <a:p>
            <a:pPr lvl="1"/>
            <a:r>
              <a:rPr lang="en-US" sz="2000" dirty="0" smtClean="0"/>
              <a:t>Strategic Nature Projects (SNAPs)</a:t>
            </a:r>
          </a:p>
          <a:p>
            <a:pPr lvl="1"/>
            <a:r>
              <a:rPr lang="en-US" sz="2000" dirty="0" smtClean="0"/>
              <a:t>Strategic Integrated Projects (SIPs)</a:t>
            </a:r>
          </a:p>
          <a:p>
            <a:pPr lvl="1"/>
            <a:r>
              <a:rPr lang="en-US" sz="2000" dirty="0" smtClean="0"/>
              <a:t>Technical Assistance (TA)</a:t>
            </a:r>
          </a:p>
          <a:p>
            <a:pPr lvl="1"/>
            <a:r>
              <a:rPr lang="en-US" sz="2000" dirty="0" smtClean="0"/>
              <a:t>Other Actions (OA) – including Coordination and Support Actions (CSAs)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342900" lvl="1" indent="-342900">
              <a:buSzPct val="80000"/>
              <a:buFont typeface="Wingdings" pitchFamily="2" charset="2"/>
              <a:buChar char="Ø"/>
            </a:pPr>
            <a:r>
              <a:rPr lang="en-US" sz="2400" dirty="0" smtClean="0">
                <a:ea typeface="+mn-ea"/>
                <a:cs typeface="+mn-cs"/>
              </a:rPr>
              <a:t>Operating grants for NGOs</a:t>
            </a:r>
            <a:endParaRPr lang="en-US" sz="2400" dirty="0">
              <a:ea typeface="+mn-ea"/>
              <a:cs typeface="+mn-cs"/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611560" y="1347614"/>
            <a:ext cx="453650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1560" y="1740252"/>
            <a:ext cx="453650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and Biodiversity sub-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Aims at the protection </a:t>
            </a:r>
            <a:r>
              <a:rPr lang="en-US" sz="2000" dirty="0"/>
              <a:t>and restoration of Europe’s nature and halting and reversing biodiversity </a:t>
            </a:r>
            <a:r>
              <a:rPr lang="en-US" sz="2000" dirty="0" smtClean="0"/>
              <a:t>loss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Supports project that contribute to the implementation of:</a:t>
            </a:r>
          </a:p>
          <a:p>
            <a:pPr lvl="1"/>
            <a:r>
              <a:rPr lang="en-US" sz="1600" dirty="0" smtClean="0"/>
              <a:t>EU Birds and Habitats Directives, Natura 2000 network</a:t>
            </a:r>
          </a:p>
          <a:p>
            <a:pPr lvl="1"/>
            <a:r>
              <a:rPr lang="en-US" sz="1600" dirty="0" smtClean="0"/>
              <a:t>IAS Regulation</a:t>
            </a:r>
          </a:p>
          <a:p>
            <a:pPr lvl="1"/>
            <a:r>
              <a:rPr lang="en-US" sz="1600" dirty="0" smtClean="0"/>
              <a:t>EU’s Biodiversity </a:t>
            </a:r>
            <a:r>
              <a:rPr lang="en-US" sz="1600" dirty="0"/>
              <a:t>S</a:t>
            </a:r>
            <a:r>
              <a:rPr lang="en-US" sz="1600" dirty="0" smtClean="0"/>
              <a:t>trategy for 2030</a:t>
            </a:r>
          </a:p>
          <a:p>
            <a:pPr lvl="1"/>
            <a:r>
              <a:rPr lang="en-US" sz="1600" dirty="0" smtClean="0"/>
              <a:t>EU Green Deal</a:t>
            </a:r>
          </a:p>
          <a:p>
            <a:pPr lvl="1"/>
            <a:r>
              <a:rPr lang="en-US" sz="1600" dirty="0" smtClean="0"/>
              <a:t>…</a:t>
            </a:r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3147814"/>
            <a:ext cx="1658624" cy="1612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39" y="2427734"/>
            <a:ext cx="1653349" cy="1296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0518" y="424194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Budget: €2.143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billion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Action Projects (SAPs)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‘</a:t>
            </a:r>
            <a:r>
              <a:rPr lang="en-US" sz="2000" b="1" dirty="0"/>
              <a:t>Traditional’ LIFE </a:t>
            </a:r>
            <a:r>
              <a:rPr lang="en-US" sz="2000" b="1" dirty="0" smtClean="0"/>
              <a:t>projects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2000" b="1" dirty="0" smtClean="0"/>
              <a:t>Co-financing rate </a:t>
            </a:r>
            <a:r>
              <a:rPr lang="en-US" sz="2000" b="1" dirty="0"/>
              <a:t>of 60% maximum except: </a:t>
            </a:r>
            <a:endParaRPr lang="en-US" sz="2000" dirty="0"/>
          </a:p>
          <a:p>
            <a:pPr lvl="1"/>
            <a:r>
              <a:rPr lang="en-US" sz="1200" dirty="0" smtClean="0"/>
              <a:t>67</a:t>
            </a:r>
            <a:r>
              <a:rPr lang="en-US" sz="1200" dirty="0"/>
              <a:t>% for </a:t>
            </a:r>
            <a:r>
              <a:rPr lang="en-US" sz="1200" dirty="0" smtClean="0"/>
              <a:t>project targeting </a:t>
            </a:r>
            <a:r>
              <a:rPr lang="en-US" sz="1200" dirty="0"/>
              <a:t>both priority and non-priority habitats and/or species</a:t>
            </a:r>
          </a:p>
          <a:p>
            <a:pPr lvl="1"/>
            <a:r>
              <a:rPr lang="en-US" sz="1200" dirty="0" smtClean="0"/>
              <a:t>75</a:t>
            </a:r>
            <a:r>
              <a:rPr lang="en-US" sz="1200" dirty="0"/>
              <a:t>% for projects targeting exclusively priority habitats and/or species 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2000" b="1" dirty="0" smtClean="0"/>
              <a:t>Maximum </a:t>
            </a:r>
            <a:r>
              <a:rPr lang="en-US" sz="2000" b="1" dirty="0"/>
              <a:t>10-year duration</a:t>
            </a: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9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Nature Projects (SNAPs)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Focused on</a:t>
            </a:r>
          </a:p>
          <a:p>
            <a:pPr lvl="1"/>
            <a:r>
              <a:rPr lang="en-US" sz="1600" dirty="0" smtClean="0"/>
              <a:t>the implementation of </a:t>
            </a:r>
            <a:r>
              <a:rPr lang="en-US" sz="1600" dirty="0"/>
              <a:t>the </a:t>
            </a:r>
            <a:r>
              <a:rPr lang="en-US" sz="1600" i="1" dirty="0" smtClean="0"/>
              <a:t>Prioritized Action Frameworks </a:t>
            </a:r>
            <a:r>
              <a:rPr lang="en-US" sz="1600" dirty="0" smtClean="0"/>
              <a:t>(PAFs) pursuant </a:t>
            </a:r>
            <a:r>
              <a:rPr lang="en-US" sz="1600" dirty="0"/>
              <a:t>to the </a:t>
            </a:r>
            <a:r>
              <a:rPr lang="en-US" sz="1600" i="1" dirty="0"/>
              <a:t>Habitats Directive </a:t>
            </a:r>
            <a:r>
              <a:rPr lang="en-US" sz="1600" dirty="0"/>
              <a:t>or other plans or strategies adopted at international, national, regional or multiregional level by nature and biodiversity authorities</a:t>
            </a:r>
          </a:p>
          <a:p>
            <a:pPr lvl="1"/>
            <a:r>
              <a:rPr lang="en-US" sz="1600" dirty="0" smtClean="0"/>
              <a:t>mainstreaming </a:t>
            </a:r>
            <a:r>
              <a:rPr lang="en-US" sz="1600" dirty="0"/>
              <a:t>relevant nature and biodiversity objectives into other policies and funding </a:t>
            </a:r>
            <a:r>
              <a:rPr lang="en-US" sz="1600" dirty="0" err="1" smtClean="0"/>
              <a:t>programmes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 smtClean="0"/>
              <a:t>Co-financing rate </a:t>
            </a:r>
            <a:r>
              <a:rPr lang="en-US" sz="2000" b="1" dirty="0"/>
              <a:t>of 60% maximum </a:t>
            </a: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Maximum </a:t>
            </a:r>
            <a:r>
              <a:rPr lang="en-US" sz="2000" b="1" dirty="0"/>
              <a:t>14-year duration</a:t>
            </a: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8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projects in Luxembourg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60" b="11195"/>
          <a:stretch/>
        </p:blipFill>
        <p:spPr>
          <a:xfrm>
            <a:off x="2483768" y="944563"/>
            <a:ext cx="3528392" cy="38779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9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projects in Luxembourg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452" y="737616"/>
            <a:ext cx="2110417" cy="40968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hlinkClick r:id="rId2"/>
              </a:rPr>
              <a:t>www.life-bats-birds.lu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22" y="698762"/>
            <a:ext cx="1630837" cy="100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57" y="698762"/>
            <a:ext cx="1581544" cy="1081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769" t="2229" r="5767" b="5277"/>
          <a:stretch/>
        </p:blipFill>
        <p:spPr>
          <a:xfrm>
            <a:off x="315594" y="576783"/>
            <a:ext cx="1244327" cy="1236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331" y="1095058"/>
            <a:ext cx="1438578" cy="1420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018" r="1370" b="604"/>
          <a:stretch/>
        </p:blipFill>
        <p:spPr>
          <a:xfrm>
            <a:off x="1904993" y="1786533"/>
            <a:ext cx="4128397" cy="3162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081" y="2572365"/>
            <a:ext cx="1487161" cy="637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673" y="3335453"/>
            <a:ext cx="1295376" cy="820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1673" y="4204138"/>
            <a:ext cx="1452629" cy="5278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91097" y="4928056"/>
            <a:ext cx="2245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Photo credits: Adobe Stock; </a:t>
            </a:r>
            <a:r>
              <a:rPr lang="en-US" sz="8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natur&amp;ëmwelt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786077" y="1147299"/>
            <a:ext cx="366230" cy="16323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projects in Luxembourg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78" t="15581" r="12685" b="47415"/>
          <a:stretch/>
        </p:blipFill>
        <p:spPr>
          <a:xfrm>
            <a:off x="251520" y="695121"/>
            <a:ext cx="2224608" cy="6604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026217" y="771550"/>
            <a:ext cx="2110417" cy="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 smtClean="0">
                <a:hlinkClick r:id="rId3"/>
              </a:rPr>
              <a:t>www.life-orchis.lu</a:t>
            </a:r>
            <a:endParaRPr lang="en-US" sz="1600" kern="0" dirty="0" smtClean="0"/>
          </a:p>
          <a:p>
            <a:pPr marL="0" indent="0">
              <a:buFont typeface="Wingdings" pitchFamily="2" charset="2"/>
              <a:buNone/>
            </a:pPr>
            <a:endParaRPr lang="en-US" sz="1600" kern="0" dirty="0" smtClean="0"/>
          </a:p>
          <a:p>
            <a:endParaRPr lang="en-US" sz="16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51" t="203" r="696" b="1714"/>
          <a:stretch/>
        </p:blipFill>
        <p:spPr>
          <a:xfrm>
            <a:off x="7077571" y="1174257"/>
            <a:ext cx="1598117" cy="2210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7699"/>
          <a:stretch/>
        </p:blipFill>
        <p:spPr>
          <a:xfrm>
            <a:off x="7115890" y="3474933"/>
            <a:ext cx="1521478" cy="536977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2"/>
          <a:srcRect l="49551" t="69402" r="636"/>
          <a:stretch/>
        </p:blipFill>
        <p:spPr bwMode="auto">
          <a:xfrm>
            <a:off x="2051720" y="3213036"/>
            <a:ext cx="4070232" cy="144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/>
          <a:srcRect l="1231" t="65991" r="51017" b="3297"/>
          <a:stretch/>
        </p:blipFill>
        <p:spPr bwMode="auto">
          <a:xfrm>
            <a:off x="2055022" y="1703517"/>
            <a:ext cx="4055648" cy="15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22165"/>
          <a:stretch/>
        </p:blipFill>
        <p:spPr>
          <a:xfrm>
            <a:off x="7055727" y="4111219"/>
            <a:ext cx="1728085" cy="4887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91097" y="4928056"/>
            <a:ext cx="2245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Photo credits: </a:t>
            </a:r>
            <a:r>
              <a:rPr lang="en-US" sz="800" i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natur&amp;ëmwelt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1A64C79CBAF479502315C1C30A42E" ma:contentTypeVersion="2" ma:contentTypeDescription="Create a new document." ma:contentTypeScope="" ma:versionID="09ebf3cc8da5d1258fec9095f8ce7b26">
  <xsd:schema xmlns:xsd="http://www.w3.org/2001/XMLSchema" xmlns:xs="http://www.w3.org/2001/XMLSchema" xmlns:p="http://schemas.microsoft.com/office/2006/metadata/properties" xmlns:ns3="http://schemas.microsoft.com/sharepoint/v4" xmlns:ns4="3b23351c-6ed6-444c-a66b-e3c1876fb1b1" targetNamespace="http://schemas.microsoft.com/office/2006/metadata/properties" ma:root="true" ma:fieldsID="18a30dcfc65707378d7e5c73478cef1c" ns3:_="" ns4:_="">
    <xsd:import namespace="http://schemas.microsoft.com/sharepoint/v4"/>
    <xsd:import namespace="3b23351c-6ed6-444c-a66b-e3c1876fb1b1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3351c-6ed6-444c-a66b-e3c1876fb1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60D6C-A3EC-4807-8356-AECC1045C5B3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b23351c-6ed6-444c-a66b-e3c1876fb1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E382B2-CB4F-4F98-A436-1F41CB321A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B3BFD-36AC-4A06-B7BF-2A4452EBF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3b23351c-6ed6-444c-a66b-e3c1876fb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Modèle par défaut</vt:lpstr>
      <vt:lpstr>LIFE Programme</vt:lpstr>
      <vt:lpstr>The LIFE Programme</vt:lpstr>
      <vt:lpstr>Types of grants funded under LIFE</vt:lpstr>
      <vt:lpstr>Nature and Biodiversity sub-programme</vt:lpstr>
      <vt:lpstr>Standard Action Projects (SAPs)</vt:lpstr>
      <vt:lpstr>Strategic Nature Projects (SNAPs)</vt:lpstr>
      <vt:lpstr>LIFE projects in Luxembourg</vt:lpstr>
      <vt:lpstr>LIFE projects in Luxembourg </vt:lpstr>
      <vt:lpstr>LIFE projects in Luxembourg </vt:lpstr>
      <vt:lpstr>LIFE projects in Luxembourg </vt:lpstr>
      <vt:lpstr>LIFE projects in Luxembourg </vt:lpstr>
      <vt:lpstr>More information on LIFE</vt:lpstr>
    </vt:vector>
  </TitlesOfParts>
  <Company>CIE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PNPN3 21 Octobre 2022</dc:title>
  <dc:creator>Administrator</dc:creator>
  <cp:lastModifiedBy>Remziye Yilmaz</cp:lastModifiedBy>
  <cp:revision>101</cp:revision>
  <cp:lastPrinted>2022-11-07T16:41:03Z</cp:lastPrinted>
  <dcterms:created xsi:type="dcterms:W3CDTF">2014-02-06T11:46:14Z</dcterms:created>
  <dcterms:modified xsi:type="dcterms:W3CDTF">2022-11-29T12:41:53Z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0x01010093A1A64C79CBAF479502315C1C30A42E</vt:lpwstr>
  </property>
</Properties>
</file>