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76" r:id="rId4"/>
    <p:sldId id="258" r:id="rId5"/>
    <p:sldId id="265" r:id="rId6"/>
    <p:sldId id="280" r:id="rId7"/>
    <p:sldId id="281" r:id="rId8"/>
    <p:sldId id="274" r:id="rId9"/>
    <p:sldId id="277" r:id="rId10"/>
    <p:sldId id="278" r:id="rId11"/>
    <p:sldId id="266" r:id="rId12"/>
    <p:sldId id="262" r:id="rId13"/>
    <p:sldId id="275" r:id="rId14"/>
    <p:sldId id="263" r:id="rId15"/>
  </p:sldIdLst>
  <p:sldSz cx="9906000" cy="6858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2C25"/>
    <a:srgbClr val="929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3" d="100"/>
          <a:sy n="73" d="100"/>
        </p:scale>
        <p:origin x="1020" y="72"/>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mildred\mildred\Urban_Development\ODS\ODS%202021\PDAT\Donnees\Environnement\Eta%20phytosanitaire%20des%20for&#234;ts\Etat%20phytosanitaire%20des%20for&#234;ts%201983-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'a3400-1'!$A$3</c:f>
              <c:strCache>
                <c:ptCount val="1"/>
                <c:pt idx="0">
                  <c:v>Arbres sans dommages</c:v>
                </c:pt>
              </c:strCache>
            </c:strRef>
          </c:tx>
          <c:spPr>
            <a:solidFill>
              <a:schemeClr val="accent6">
                <a:lumMod val="75000"/>
              </a:schemeClr>
            </a:solidFill>
            <a:ln>
              <a:noFill/>
            </a:ln>
            <a:effectLst/>
          </c:spPr>
          <c:invertIfNegative val="0"/>
          <c:cat>
            <c:numRef>
              <c:f>'a3400-1'!$B$2:$K$2</c:f>
              <c:numCache>
                <c:formatCode>General</c:formatCode>
                <c:ptCount val="10"/>
                <c:pt idx="0">
                  <c:v>1986</c:v>
                </c:pt>
                <c:pt idx="1">
                  <c:v>1993</c:v>
                </c:pt>
                <c:pt idx="2">
                  <c:v>2000</c:v>
                </c:pt>
                <c:pt idx="3">
                  <c:v>2007</c:v>
                </c:pt>
                <c:pt idx="4">
                  <c:v>2013</c:v>
                </c:pt>
                <c:pt idx="5">
                  <c:v>2015</c:v>
                </c:pt>
                <c:pt idx="6">
                  <c:v>2016</c:v>
                </c:pt>
                <c:pt idx="7">
                  <c:v>2017</c:v>
                </c:pt>
                <c:pt idx="8">
                  <c:v>2018</c:v>
                </c:pt>
                <c:pt idx="9">
                  <c:v>2019</c:v>
                </c:pt>
              </c:numCache>
            </c:numRef>
          </c:cat>
          <c:val>
            <c:numRef>
              <c:f>'a3400-1'!$B$3:$K$3</c:f>
              <c:numCache>
                <c:formatCode>#,##0.0</c:formatCode>
                <c:ptCount val="10"/>
                <c:pt idx="0">
                  <c:v>77.099999999999994</c:v>
                </c:pt>
                <c:pt idx="1">
                  <c:v>42.2</c:v>
                </c:pt>
                <c:pt idx="2">
                  <c:v>43.6</c:v>
                </c:pt>
                <c:pt idx="3">
                  <c:v>43.6</c:v>
                </c:pt>
                <c:pt idx="4">
                  <c:v>33.799999999999997</c:v>
                </c:pt>
                <c:pt idx="5">
                  <c:v>30.5</c:v>
                </c:pt>
                <c:pt idx="6">
                  <c:v>28.6</c:v>
                </c:pt>
                <c:pt idx="7">
                  <c:v>29.6</c:v>
                </c:pt>
                <c:pt idx="8">
                  <c:v>31.8</c:v>
                </c:pt>
                <c:pt idx="9">
                  <c:v>13.4</c:v>
                </c:pt>
              </c:numCache>
            </c:numRef>
          </c:val>
          <c:extLst>
            <c:ext xmlns:c16="http://schemas.microsoft.com/office/drawing/2014/chart" uri="{C3380CC4-5D6E-409C-BE32-E72D297353CC}">
              <c16:uniqueId val="{00000000-2303-43AB-9207-3F546F411478}"/>
            </c:ext>
          </c:extLst>
        </c:ser>
        <c:ser>
          <c:idx val="1"/>
          <c:order val="1"/>
          <c:tx>
            <c:strRef>
              <c:f>'a3400-1'!$A$4</c:f>
              <c:strCache>
                <c:ptCount val="1"/>
                <c:pt idx="0">
                  <c:v>Arbres légèrement endommagés</c:v>
                </c:pt>
              </c:strCache>
            </c:strRef>
          </c:tx>
          <c:spPr>
            <a:solidFill>
              <a:srgbClr val="FFC000"/>
            </a:solidFill>
            <a:ln>
              <a:noFill/>
            </a:ln>
            <a:effectLst/>
          </c:spPr>
          <c:invertIfNegative val="0"/>
          <c:cat>
            <c:numRef>
              <c:f>'a3400-1'!$B$2:$K$2</c:f>
              <c:numCache>
                <c:formatCode>General</c:formatCode>
                <c:ptCount val="10"/>
                <c:pt idx="0">
                  <c:v>1986</c:v>
                </c:pt>
                <c:pt idx="1">
                  <c:v>1993</c:v>
                </c:pt>
                <c:pt idx="2">
                  <c:v>2000</c:v>
                </c:pt>
                <c:pt idx="3">
                  <c:v>2007</c:v>
                </c:pt>
                <c:pt idx="4">
                  <c:v>2013</c:v>
                </c:pt>
                <c:pt idx="5">
                  <c:v>2015</c:v>
                </c:pt>
                <c:pt idx="6">
                  <c:v>2016</c:v>
                </c:pt>
                <c:pt idx="7">
                  <c:v>2017</c:v>
                </c:pt>
                <c:pt idx="8">
                  <c:v>2018</c:v>
                </c:pt>
                <c:pt idx="9">
                  <c:v>2019</c:v>
                </c:pt>
              </c:numCache>
            </c:numRef>
          </c:cat>
          <c:val>
            <c:numRef>
              <c:f>'a3400-1'!$B$4:$K$4</c:f>
              <c:numCache>
                <c:formatCode>General</c:formatCode>
                <c:ptCount val="10"/>
                <c:pt idx="0">
                  <c:v>18.7</c:v>
                </c:pt>
                <c:pt idx="1">
                  <c:v>34</c:v>
                </c:pt>
                <c:pt idx="2">
                  <c:v>33</c:v>
                </c:pt>
                <c:pt idx="3">
                  <c:v>32.5</c:v>
                </c:pt>
                <c:pt idx="4">
                  <c:v>33.1</c:v>
                </c:pt>
                <c:pt idx="5">
                  <c:v>36.6</c:v>
                </c:pt>
                <c:pt idx="6">
                  <c:v>33.1</c:v>
                </c:pt>
                <c:pt idx="7">
                  <c:v>40.1</c:v>
                </c:pt>
                <c:pt idx="8">
                  <c:v>36.799999999999997</c:v>
                </c:pt>
                <c:pt idx="9">
                  <c:v>36.6</c:v>
                </c:pt>
              </c:numCache>
            </c:numRef>
          </c:val>
          <c:extLst>
            <c:ext xmlns:c16="http://schemas.microsoft.com/office/drawing/2014/chart" uri="{C3380CC4-5D6E-409C-BE32-E72D297353CC}">
              <c16:uniqueId val="{00000001-2303-43AB-9207-3F546F411478}"/>
            </c:ext>
          </c:extLst>
        </c:ser>
        <c:ser>
          <c:idx val="2"/>
          <c:order val="2"/>
          <c:tx>
            <c:strRef>
              <c:f>'a3400-1'!$A$5</c:f>
              <c:strCache>
                <c:ptCount val="1"/>
                <c:pt idx="0">
                  <c:v>Arbres nettement endommagés</c:v>
                </c:pt>
              </c:strCache>
            </c:strRef>
          </c:tx>
          <c:spPr>
            <a:solidFill>
              <a:srgbClr val="FF0000"/>
            </a:solidFill>
            <a:ln>
              <a:noFill/>
            </a:ln>
            <a:effectLst/>
          </c:spPr>
          <c:invertIfNegative val="0"/>
          <c:cat>
            <c:numRef>
              <c:f>'a3400-1'!$B$2:$K$2</c:f>
              <c:numCache>
                <c:formatCode>General</c:formatCode>
                <c:ptCount val="10"/>
                <c:pt idx="0">
                  <c:v>1986</c:v>
                </c:pt>
                <c:pt idx="1">
                  <c:v>1993</c:v>
                </c:pt>
                <c:pt idx="2">
                  <c:v>2000</c:v>
                </c:pt>
                <c:pt idx="3">
                  <c:v>2007</c:v>
                </c:pt>
                <c:pt idx="4">
                  <c:v>2013</c:v>
                </c:pt>
                <c:pt idx="5">
                  <c:v>2015</c:v>
                </c:pt>
                <c:pt idx="6">
                  <c:v>2016</c:v>
                </c:pt>
                <c:pt idx="7">
                  <c:v>2017</c:v>
                </c:pt>
                <c:pt idx="8">
                  <c:v>2018</c:v>
                </c:pt>
                <c:pt idx="9">
                  <c:v>2019</c:v>
                </c:pt>
              </c:numCache>
            </c:numRef>
          </c:cat>
          <c:val>
            <c:numRef>
              <c:f>'a3400-1'!$B$5:$K$5</c:f>
              <c:numCache>
                <c:formatCode>General</c:formatCode>
                <c:ptCount val="10"/>
                <c:pt idx="0">
                  <c:v>4.2</c:v>
                </c:pt>
                <c:pt idx="1">
                  <c:v>23.8</c:v>
                </c:pt>
                <c:pt idx="2">
                  <c:v>23.4</c:v>
                </c:pt>
                <c:pt idx="3">
                  <c:v>23.9</c:v>
                </c:pt>
                <c:pt idx="4">
                  <c:v>33.1</c:v>
                </c:pt>
                <c:pt idx="5">
                  <c:v>32.9</c:v>
                </c:pt>
                <c:pt idx="6">
                  <c:v>38.299999999999997</c:v>
                </c:pt>
                <c:pt idx="7">
                  <c:v>30.3</c:v>
                </c:pt>
                <c:pt idx="8">
                  <c:v>31.4</c:v>
                </c:pt>
                <c:pt idx="9">
                  <c:v>50</c:v>
                </c:pt>
              </c:numCache>
            </c:numRef>
          </c:val>
          <c:extLst>
            <c:ext xmlns:c16="http://schemas.microsoft.com/office/drawing/2014/chart" uri="{C3380CC4-5D6E-409C-BE32-E72D297353CC}">
              <c16:uniqueId val="{00000002-2303-43AB-9207-3F546F411478}"/>
            </c:ext>
          </c:extLst>
        </c:ser>
        <c:dLbls>
          <c:showLegendKey val="0"/>
          <c:showVal val="0"/>
          <c:showCatName val="0"/>
          <c:showSerName val="0"/>
          <c:showPercent val="0"/>
          <c:showBubbleSize val="0"/>
        </c:dLbls>
        <c:gapWidth val="150"/>
        <c:overlap val="100"/>
        <c:axId val="683551096"/>
        <c:axId val="683556672"/>
      </c:barChart>
      <c:catAx>
        <c:axId val="68355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3556672"/>
        <c:crosses val="autoZero"/>
        <c:auto val="1"/>
        <c:lblAlgn val="ctr"/>
        <c:lblOffset val="100"/>
        <c:noMultiLvlLbl val="0"/>
      </c:catAx>
      <c:valAx>
        <c:axId val="683556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355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LU"/>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fr-LU" dirty="0" err="1" smtClean="0"/>
              <a:t>Slide</a:t>
            </a:r>
            <a:r>
              <a:rPr lang="fr-LU" dirty="0" smtClean="0"/>
              <a:t> </a:t>
            </a:r>
            <a:fld id="{51B242DD-5806-4181-8046-B1BC3F6643D1}" type="slidenum">
              <a:rPr lang="fr-LU" smtClean="0"/>
              <a:t>‹N°›</a:t>
            </a:fld>
            <a:endParaRPr lang="fr-LU"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LU"/>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F95C-5352-4EAA-8309-8193BF49FF70}" type="slidenum">
              <a:rPr lang="fr-LU" smtClean="0"/>
              <a:t>‹N°›</a:t>
            </a:fld>
            <a:endParaRPr lang="fr-LU"/>
          </a:p>
        </p:txBody>
      </p:sp>
    </p:spTree>
    <p:extLst>
      <p:ext uri="{BB962C8B-B14F-4D97-AF65-F5344CB8AC3E}">
        <p14:creationId xmlns:p14="http://schemas.microsoft.com/office/powerpoint/2010/main" val="40062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7D4E72-C950-4450-AA3C-7CB30288657F}" type="datetimeFigureOut">
              <a:rPr lang="fr-LU" smtClean="0"/>
              <a:t>08/11/2022</a:t>
            </a:fld>
            <a:endParaRPr lang="fr-LU"/>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fr-L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L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E44B5E-D848-47E9-A076-224695B06E3F}" type="slidenum">
              <a:rPr lang="fr-LU" smtClean="0"/>
              <a:t>‹N°›</a:t>
            </a:fld>
            <a:endParaRPr lang="fr-LU"/>
          </a:p>
        </p:txBody>
      </p:sp>
    </p:spTree>
    <p:extLst>
      <p:ext uri="{BB962C8B-B14F-4D97-AF65-F5344CB8AC3E}">
        <p14:creationId xmlns:p14="http://schemas.microsoft.com/office/powerpoint/2010/main" val="5090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acceuil">
    <p:spTree>
      <p:nvGrpSpPr>
        <p:cNvPr id="1" name=""/>
        <p:cNvGrpSpPr/>
        <p:nvPr/>
      </p:nvGrpSpPr>
      <p:grpSpPr>
        <a:xfrm>
          <a:off x="0" y="0"/>
          <a:ext cx="0" cy="0"/>
          <a:chOff x="0" y="0"/>
          <a:chExt cx="0" cy="0"/>
        </a:xfrm>
      </p:grpSpPr>
      <p:sp>
        <p:nvSpPr>
          <p:cNvPr id="2" name="Title 1"/>
          <p:cNvSpPr>
            <a:spLocks noGrp="1"/>
          </p:cNvSpPr>
          <p:nvPr>
            <p:ph type="ctrTitle"/>
          </p:nvPr>
        </p:nvSpPr>
        <p:spPr>
          <a:xfrm>
            <a:off x="2499623" y="2783329"/>
            <a:ext cx="6840001" cy="3675343"/>
          </a:xfrm>
        </p:spPr>
        <p:txBody>
          <a:bodyPr lIns="0" tIns="0" rIns="0" bIns="0" anchor="t" anchorCtr="0">
            <a:normAutofit/>
          </a:bodyPr>
          <a:lstStyle>
            <a:lvl1pPr algn="l">
              <a:defRPr sz="40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7110775" y="2285797"/>
            <a:ext cx="2228850" cy="180000"/>
          </a:xfrm>
          <a:prstGeom prst="rect">
            <a:avLst/>
          </a:prstGeom>
        </p:spPr>
        <p:txBody>
          <a:bodyPr lIns="0" tIns="0" rIns="0" bIns="0" anchor="b" anchorCtr="0"/>
          <a:lstStyle>
            <a:lvl1pPr algn="r">
              <a:defRPr sz="1200">
                <a:solidFill>
                  <a:schemeClr val="tx1"/>
                </a:solidFill>
                <a:latin typeface="Arial" panose="020B0604020202020204" pitchFamily="34" charset="0"/>
                <a:cs typeface="Arial" panose="020B0604020202020204" pitchFamily="34" charset="0"/>
              </a:defRPr>
            </a:lvl1pPr>
          </a:lstStyle>
          <a:p>
            <a:endParaRPr lang="fr-L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96000"/>
            <a:ext cx="1539409" cy="1440000"/>
          </a:xfrm>
          <a:prstGeom prst="rect">
            <a:avLst/>
          </a:prstGeom>
        </p:spPr>
      </p:pic>
      <p:sp>
        <p:nvSpPr>
          <p:cNvPr id="9" name="Text Placeholder 8"/>
          <p:cNvSpPr>
            <a:spLocks noGrp="1"/>
          </p:cNvSpPr>
          <p:nvPr>
            <p:ph type="body" sz="quarter" idx="13"/>
          </p:nvPr>
        </p:nvSpPr>
        <p:spPr>
          <a:xfrm>
            <a:off x="2499624" y="2285797"/>
            <a:ext cx="4531995" cy="180000"/>
          </a:xfrm>
        </p:spPr>
        <p:txBody>
          <a:bodyPr lIns="0" tIns="0" rIns="0" bIns="0" anchor="b" anchorCtr="0">
            <a:noAutofit/>
          </a:bodyPr>
          <a:lstStyle>
            <a:lvl1pPr marL="0" indent="0">
              <a:buNone/>
              <a:defRPr sz="1200">
                <a:latin typeface="Arial" panose="020B0604020202020204" pitchFamily="34" charset="0"/>
                <a:cs typeface="Arial" panose="020B0604020202020204" pitchFamily="34" charset="0"/>
              </a:defRPr>
            </a:lvl1pPr>
          </a:lstStyle>
          <a:p>
            <a:pPr lvl="0"/>
            <a:r>
              <a:rPr lang="en-US" smtClean="0"/>
              <a:t>Edit Master text styles</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499625" y="2524503"/>
            <a:ext cx="6840000" cy="54000"/>
          </a:xfrm>
          <a:prstGeom prst="rect">
            <a:avLst/>
          </a:prstGeom>
        </p:spPr>
      </p:pic>
    </p:spTree>
    <p:extLst>
      <p:ext uri="{BB962C8B-B14F-4D97-AF65-F5344CB8AC3E}">
        <p14:creationId xmlns:p14="http://schemas.microsoft.com/office/powerpoint/2010/main" val="22691065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le 1"/>
          <p:cNvSpPr>
            <a:spLocks noGrp="1"/>
          </p:cNvSpPr>
          <p:nvPr>
            <p:ph type="ctrTitle"/>
          </p:nvPr>
        </p:nvSpPr>
        <p:spPr>
          <a:xfrm>
            <a:off x="2499623" y="1608499"/>
            <a:ext cx="6840001" cy="360000"/>
          </a:xfrm>
        </p:spPr>
        <p:txBody>
          <a:bodyPr lIns="0" tIns="0" rIns="0" bIns="0" anchor="t" anchorCtr="0">
            <a:normAutofit/>
          </a:bodyPr>
          <a:lstStyle>
            <a:lvl1pPr algn="l">
              <a:defRPr sz="2400" b="0">
                <a:solidFill>
                  <a:srgbClr val="B12C25"/>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701678" cy="948828"/>
          </a:xfrm>
          <a:prstGeom prst="rect">
            <a:avLst/>
          </a:prstGeom>
        </p:spPr>
      </p:pic>
      <p:sp>
        <p:nvSpPr>
          <p:cNvPr id="8" name="Table Placeholder 7"/>
          <p:cNvSpPr>
            <a:spLocks noGrp="1"/>
          </p:cNvSpPr>
          <p:nvPr>
            <p:ph type="tbl" sz="quarter" idx="13"/>
          </p:nvPr>
        </p:nvSpPr>
        <p:spPr>
          <a:xfrm>
            <a:off x="2500313" y="2112962"/>
            <a:ext cx="6838950" cy="4382877"/>
          </a:xfrm>
        </p:spPr>
        <p:txBody>
          <a:bodyPr/>
          <a:lstStyle>
            <a:lvl1pPr marL="0" indent="0">
              <a:buNone/>
              <a:defRPr>
                <a:latin typeface="Arial" panose="020B0604020202020204" pitchFamily="34" charset="0"/>
                <a:cs typeface="Arial" panose="020B0604020202020204" pitchFamily="34" charset="0"/>
              </a:defRPr>
            </a:lvl1pPr>
          </a:lstStyle>
          <a:p>
            <a:r>
              <a:rPr lang="en-US" smtClean="0"/>
              <a:t>Click icon to add table</a:t>
            </a:r>
            <a:endParaRPr lang="fr-LU" dirty="0"/>
          </a:p>
        </p:txBody>
      </p:sp>
      <p:sp>
        <p:nvSpPr>
          <p:cNvPr id="12" name="Text Placeholder 11"/>
          <p:cNvSpPr>
            <a:spLocks noGrp="1"/>
          </p:cNvSpPr>
          <p:nvPr>
            <p:ph type="body" sz="quarter" idx="14"/>
          </p:nvPr>
        </p:nvSpPr>
        <p:spPr>
          <a:xfrm>
            <a:off x="360000" y="5527675"/>
            <a:ext cx="1584000" cy="647700"/>
          </a:xfrm>
        </p:spPr>
        <p:txBody>
          <a:bodyPr lIns="0" tIns="0" rIns="0" bIns="0">
            <a:normAutofit/>
          </a:bodyPr>
          <a:lstStyle>
            <a:lvl1pPr marL="0" indent="0">
              <a:buNone/>
              <a:defRPr sz="900">
                <a:solidFill>
                  <a:srgbClr val="92979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8" name="Table Placeholder 15"/>
          <p:cNvSpPr>
            <a:spLocks noGrp="1"/>
          </p:cNvSpPr>
          <p:nvPr>
            <p:ph type="tbl" sz="quarter" idx="16"/>
          </p:nvPr>
        </p:nvSpPr>
        <p:spPr>
          <a:xfrm>
            <a:off x="359999" y="2340000"/>
            <a:ext cx="1584000" cy="468000"/>
          </a:xfrm>
        </p:spPr>
        <p:txBody>
          <a:bodyPr>
            <a:normAutofit/>
          </a:bodyPr>
          <a:lstStyle>
            <a:lvl1pPr marL="0" indent="0">
              <a:buNone/>
              <a:defRPr sz="900">
                <a:solidFill>
                  <a:srgbClr val="92979A"/>
                </a:solidFill>
                <a:latin typeface="Arial" panose="020B0604020202020204" pitchFamily="34" charset="0"/>
                <a:cs typeface="Arial" panose="020B0604020202020204" pitchFamily="34" charset="0"/>
              </a:defRPr>
            </a:lvl1pPr>
          </a:lstStyle>
          <a:p>
            <a:r>
              <a:rPr lang="en-US" smtClean="0"/>
              <a:t>Click icon to add table</a:t>
            </a:r>
            <a:endParaRPr lang="fr-LU" dirty="0"/>
          </a:p>
        </p:txBody>
      </p:sp>
    </p:spTree>
    <p:extLst>
      <p:ext uri="{BB962C8B-B14F-4D97-AF65-F5344CB8AC3E}">
        <p14:creationId xmlns:p14="http://schemas.microsoft.com/office/powerpoint/2010/main" val="1103950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99623" y="2340000"/>
            <a:ext cx="6840001" cy="720000"/>
          </a:xfrm>
        </p:spPr>
        <p:txBody>
          <a:bodyPr lIns="0" tIns="0" rIns="0" bIns="0" anchor="t" anchorCtr="0">
            <a:noAutofit/>
          </a:bodyPr>
          <a:lstStyle>
            <a:lvl1pPr algn="l">
              <a:defRPr sz="4000" b="0">
                <a:solidFill>
                  <a:srgbClr val="B12C25"/>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701678" cy="948828"/>
          </a:xfrm>
          <a:prstGeom prst="rect">
            <a:avLst/>
          </a:prstGeom>
        </p:spPr>
      </p:pic>
      <p:sp>
        <p:nvSpPr>
          <p:cNvPr id="11" name="Slide Number Placeholder 5"/>
          <p:cNvSpPr>
            <a:spLocks noGrp="1"/>
          </p:cNvSpPr>
          <p:nvPr>
            <p:ph type="sldNum" sz="quarter" idx="12"/>
          </p:nvPr>
        </p:nvSpPr>
        <p:spPr>
          <a:xfrm>
            <a:off x="359990" y="6315840"/>
            <a:ext cx="1584000" cy="180000"/>
          </a:xfrm>
          <a:prstGeom prst="rect">
            <a:avLst/>
          </a:prstGeom>
        </p:spPr>
        <p:txBody>
          <a:bodyPr lIns="0" tIns="0" rIns="0" bIns="0" anchor="b" anchorCtr="0"/>
          <a:lstStyle>
            <a:lvl1pPr algn="l">
              <a:defRPr sz="900">
                <a:latin typeface="Arial" panose="020B0604020202020204" pitchFamily="34" charset="0"/>
                <a:cs typeface="Arial" panose="020B0604020202020204" pitchFamily="34" charset="0"/>
              </a:defRPr>
            </a:lvl1pPr>
          </a:lstStyle>
          <a:p>
            <a:r>
              <a:rPr lang="fr-LU" smtClean="0"/>
              <a:t>Slide </a:t>
            </a:r>
            <a:fld id="{17DB498F-2428-4210-99B2-01BA33223B95}" type="slidenum">
              <a:rPr lang="fr-LU" smtClean="0"/>
              <a:pPr/>
              <a:t>‹N°›</a:t>
            </a:fld>
            <a:r>
              <a:rPr lang="fr-LU" smtClean="0"/>
              <a:t>_total</a:t>
            </a:r>
            <a:endParaRPr lang="fr-LU" dirty="0"/>
          </a:p>
        </p:txBody>
      </p:sp>
      <p:sp>
        <p:nvSpPr>
          <p:cNvPr id="13" name="Text Placeholder 11"/>
          <p:cNvSpPr>
            <a:spLocks noGrp="1"/>
          </p:cNvSpPr>
          <p:nvPr>
            <p:ph type="body" sz="quarter" idx="14"/>
          </p:nvPr>
        </p:nvSpPr>
        <p:spPr>
          <a:xfrm>
            <a:off x="360000" y="5527675"/>
            <a:ext cx="1584000" cy="647700"/>
          </a:xfrm>
        </p:spPr>
        <p:txBody>
          <a:bodyPr lIns="0" tIns="0" rIns="0" bIns="0">
            <a:normAutofit/>
          </a:bodyPr>
          <a:lstStyle>
            <a:lvl1pPr marL="0" indent="0">
              <a:buNone/>
              <a:defRPr sz="900">
                <a:solidFill>
                  <a:srgbClr val="92979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5" name="Table Placeholder 15"/>
          <p:cNvSpPr>
            <a:spLocks noGrp="1"/>
          </p:cNvSpPr>
          <p:nvPr>
            <p:ph type="tbl" sz="quarter" idx="16"/>
          </p:nvPr>
        </p:nvSpPr>
        <p:spPr>
          <a:xfrm>
            <a:off x="359999" y="2340000"/>
            <a:ext cx="1584000" cy="468000"/>
          </a:xfrm>
        </p:spPr>
        <p:txBody>
          <a:bodyPr>
            <a:normAutofit/>
          </a:bodyPr>
          <a:lstStyle>
            <a:lvl1pPr marL="0" indent="0">
              <a:buNone/>
              <a:defRPr sz="900">
                <a:solidFill>
                  <a:srgbClr val="92979A"/>
                </a:solidFill>
                <a:latin typeface="Arial" panose="020B0604020202020204" pitchFamily="34" charset="0"/>
                <a:cs typeface="Arial" panose="020B0604020202020204" pitchFamily="34" charset="0"/>
              </a:defRPr>
            </a:lvl1pPr>
          </a:lstStyle>
          <a:p>
            <a:r>
              <a:rPr lang="en-US" smtClean="0"/>
              <a:t>Click icon to add table</a:t>
            </a:r>
            <a:endParaRPr lang="fr-LU" dirty="0"/>
          </a:p>
        </p:txBody>
      </p:sp>
    </p:spTree>
    <p:extLst>
      <p:ext uri="{BB962C8B-B14F-4D97-AF65-F5344CB8AC3E}">
        <p14:creationId xmlns:p14="http://schemas.microsoft.com/office/powerpoint/2010/main" val="3213711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re text">
    <p:spTree>
      <p:nvGrpSpPr>
        <p:cNvPr id="1" name=""/>
        <p:cNvGrpSpPr/>
        <p:nvPr/>
      </p:nvGrpSpPr>
      <p:grpSpPr>
        <a:xfrm>
          <a:off x="0" y="0"/>
          <a:ext cx="0" cy="0"/>
          <a:chOff x="0" y="0"/>
          <a:chExt cx="0" cy="0"/>
        </a:xfrm>
      </p:grpSpPr>
      <p:sp>
        <p:nvSpPr>
          <p:cNvPr id="2" name="Title 1"/>
          <p:cNvSpPr>
            <a:spLocks noGrp="1"/>
          </p:cNvSpPr>
          <p:nvPr>
            <p:ph type="ctrTitle"/>
          </p:nvPr>
        </p:nvSpPr>
        <p:spPr>
          <a:xfrm>
            <a:off x="2520000" y="2340000"/>
            <a:ext cx="6840001" cy="864000"/>
          </a:xfrm>
        </p:spPr>
        <p:txBody>
          <a:bodyPr lIns="0" tIns="0" rIns="0" bIns="0" anchor="t" anchorCtr="0">
            <a:normAutofit/>
          </a:bodyPr>
          <a:lstStyle>
            <a:lvl1pPr algn="l">
              <a:defRPr sz="3200" b="0">
                <a:solidFill>
                  <a:srgbClr val="B12C25"/>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Text Placeholder 4"/>
          <p:cNvSpPr>
            <a:spLocks noGrp="1"/>
          </p:cNvSpPr>
          <p:nvPr>
            <p:ph type="body" sz="quarter" idx="16"/>
          </p:nvPr>
        </p:nvSpPr>
        <p:spPr>
          <a:xfrm>
            <a:off x="2520000" y="3420000"/>
            <a:ext cx="6840000" cy="3075840"/>
          </a:xfrm>
        </p:spPr>
        <p:txBody>
          <a:bodyPr lIns="0" tIns="0" rIns="0" bIns="0">
            <a:normAutofit/>
          </a:bodyPr>
          <a:lstStyle>
            <a:lvl1pPr marL="0" indent="0">
              <a:buNone/>
              <a:defRPr sz="1800">
                <a:latin typeface="Arial" panose="020B0604020202020204" pitchFamily="34" charset="0"/>
                <a:cs typeface="Arial" panose="020B0604020202020204" pitchFamily="34" charset="0"/>
              </a:defRPr>
            </a:lvl1pPr>
          </a:lstStyle>
          <a:p>
            <a:pPr lvl="0"/>
            <a:r>
              <a:rPr lang="en-US" smtClean="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701678" cy="948828"/>
          </a:xfrm>
          <a:prstGeom prst="rect">
            <a:avLst/>
          </a:prstGeom>
        </p:spPr>
      </p:pic>
      <p:sp>
        <p:nvSpPr>
          <p:cNvPr id="11" name="Slide Number Placeholder 5"/>
          <p:cNvSpPr>
            <a:spLocks noGrp="1"/>
          </p:cNvSpPr>
          <p:nvPr>
            <p:ph type="sldNum" sz="quarter" idx="12"/>
          </p:nvPr>
        </p:nvSpPr>
        <p:spPr>
          <a:xfrm>
            <a:off x="359990" y="6315840"/>
            <a:ext cx="1584000" cy="180000"/>
          </a:xfrm>
          <a:prstGeom prst="rect">
            <a:avLst/>
          </a:prstGeom>
        </p:spPr>
        <p:txBody>
          <a:bodyPr lIns="0" tIns="0" rIns="0" bIns="0" anchor="b" anchorCtr="0"/>
          <a:lstStyle>
            <a:lvl1pPr algn="l">
              <a:defRPr sz="900">
                <a:latin typeface="Arial" panose="020B0604020202020204" pitchFamily="34" charset="0"/>
                <a:cs typeface="Arial" panose="020B0604020202020204" pitchFamily="34" charset="0"/>
              </a:defRPr>
            </a:lvl1pPr>
          </a:lstStyle>
          <a:p>
            <a:r>
              <a:rPr lang="fr-LU" dirty="0" smtClean="0"/>
              <a:t>Slide </a:t>
            </a:r>
            <a:fld id="{17DB498F-2428-4210-99B2-01BA33223B95}" type="slidenum">
              <a:rPr lang="fr-LU" smtClean="0"/>
              <a:pPr/>
              <a:t>‹N°›</a:t>
            </a:fld>
            <a:r>
              <a:rPr lang="fr-LU" dirty="0" smtClean="0"/>
              <a:t>_total</a:t>
            </a:r>
            <a:endParaRPr lang="fr-LU" dirty="0"/>
          </a:p>
        </p:txBody>
      </p:sp>
      <p:sp>
        <p:nvSpPr>
          <p:cNvPr id="13" name="Text Placeholder 11"/>
          <p:cNvSpPr>
            <a:spLocks noGrp="1"/>
          </p:cNvSpPr>
          <p:nvPr>
            <p:ph type="body" sz="quarter" idx="14"/>
          </p:nvPr>
        </p:nvSpPr>
        <p:spPr>
          <a:xfrm>
            <a:off x="360000" y="5527675"/>
            <a:ext cx="1584000" cy="647700"/>
          </a:xfrm>
        </p:spPr>
        <p:txBody>
          <a:bodyPr lIns="0" tIns="0" rIns="0" bIns="0">
            <a:normAutofit/>
          </a:bodyPr>
          <a:lstStyle>
            <a:lvl1pPr marL="0" indent="0">
              <a:buNone/>
              <a:defRPr sz="900">
                <a:solidFill>
                  <a:srgbClr val="92979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5" name="Table Placeholder 15"/>
          <p:cNvSpPr>
            <a:spLocks noGrp="1"/>
          </p:cNvSpPr>
          <p:nvPr>
            <p:ph type="tbl" sz="quarter" idx="17"/>
          </p:nvPr>
        </p:nvSpPr>
        <p:spPr>
          <a:xfrm>
            <a:off x="359999" y="2340000"/>
            <a:ext cx="1584000" cy="468000"/>
          </a:xfrm>
        </p:spPr>
        <p:txBody>
          <a:bodyPr>
            <a:normAutofit/>
          </a:bodyPr>
          <a:lstStyle>
            <a:lvl1pPr marL="0" indent="0">
              <a:buNone/>
              <a:defRPr sz="900">
                <a:solidFill>
                  <a:srgbClr val="92979A"/>
                </a:solidFill>
                <a:latin typeface="Arial" panose="020B0604020202020204" pitchFamily="34" charset="0"/>
                <a:cs typeface="Arial" panose="020B0604020202020204" pitchFamily="34" charset="0"/>
              </a:defRPr>
            </a:lvl1pPr>
          </a:lstStyle>
          <a:p>
            <a:r>
              <a:rPr lang="en-US" smtClean="0"/>
              <a:t>Click icon to add table</a:t>
            </a:r>
            <a:endParaRPr lang="fr-LU" dirty="0"/>
          </a:p>
        </p:txBody>
      </p:sp>
      <p:sp>
        <p:nvSpPr>
          <p:cNvPr id="17" name="Text Placeholder 8"/>
          <p:cNvSpPr>
            <a:spLocks noGrp="1"/>
          </p:cNvSpPr>
          <p:nvPr>
            <p:ph type="body" sz="quarter" idx="18"/>
          </p:nvPr>
        </p:nvSpPr>
        <p:spPr>
          <a:xfrm>
            <a:off x="360000" y="2880000"/>
            <a:ext cx="1583990" cy="468000"/>
          </a:xfrm>
        </p:spPr>
        <p:txBody>
          <a:bodyPr lIns="0" tIns="0" rIns="0" bIns="0">
            <a:normAutofit/>
          </a:bodyPr>
          <a:lstStyle>
            <a:lvl1pPr marL="0" indent="0">
              <a:buNone/>
              <a:defRPr sz="900">
                <a:latin typeface="Arial" panose="020B0604020202020204" pitchFamily="34" charset="0"/>
                <a:cs typeface="Arial" panose="020B0604020202020204" pitchFamily="34" charset="0"/>
              </a:defRPr>
            </a:lvl1pPr>
          </a:lstStyle>
          <a:p>
            <a:pPr lvl="0"/>
            <a:r>
              <a:rPr lang="en-US" smtClean="0"/>
              <a:t>Edit Master text styles</a:t>
            </a:r>
          </a:p>
        </p:txBody>
      </p:sp>
    </p:spTree>
    <p:extLst>
      <p:ext uri="{BB962C8B-B14F-4D97-AF65-F5344CB8AC3E}">
        <p14:creationId xmlns:p14="http://schemas.microsoft.com/office/powerpoint/2010/main" val="2474343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2 titres">
    <p:spTree>
      <p:nvGrpSpPr>
        <p:cNvPr id="1" name=""/>
        <p:cNvGrpSpPr/>
        <p:nvPr/>
      </p:nvGrpSpPr>
      <p:grpSpPr>
        <a:xfrm>
          <a:off x="0" y="0"/>
          <a:ext cx="0" cy="0"/>
          <a:chOff x="0" y="0"/>
          <a:chExt cx="0" cy="0"/>
        </a:xfrm>
      </p:grpSpPr>
      <p:sp>
        <p:nvSpPr>
          <p:cNvPr id="2" name="Title 1"/>
          <p:cNvSpPr>
            <a:spLocks noGrp="1"/>
          </p:cNvSpPr>
          <p:nvPr>
            <p:ph type="ctrTitle"/>
          </p:nvPr>
        </p:nvSpPr>
        <p:spPr>
          <a:xfrm>
            <a:off x="2520000" y="2340000"/>
            <a:ext cx="6840001" cy="1080000"/>
          </a:xfrm>
        </p:spPr>
        <p:txBody>
          <a:bodyPr lIns="0" tIns="0" rIns="0" bIns="0" anchor="t" anchorCtr="0">
            <a:normAutofit/>
          </a:bodyPr>
          <a:lstStyle>
            <a:lvl1pPr algn="l">
              <a:defRPr sz="4000" b="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Text Placeholder 4"/>
          <p:cNvSpPr>
            <a:spLocks noGrp="1"/>
          </p:cNvSpPr>
          <p:nvPr>
            <p:ph type="body" sz="quarter" idx="16"/>
          </p:nvPr>
        </p:nvSpPr>
        <p:spPr>
          <a:xfrm>
            <a:off x="2520000" y="3600000"/>
            <a:ext cx="6840000" cy="2895840"/>
          </a:xfrm>
        </p:spPr>
        <p:txBody>
          <a:bodyPr lIns="0" tIns="0" rIns="0" bIns="0">
            <a:normAutofit/>
          </a:bodyPr>
          <a:lstStyle>
            <a:lvl1pPr marL="0" indent="0">
              <a:buNone/>
              <a:defRPr sz="4000">
                <a:solidFill>
                  <a:srgbClr val="B12C25"/>
                </a:solidFill>
                <a:latin typeface="Arial" panose="020B0604020202020204" pitchFamily="34" charset="0"/>
                <a:cs typeface="Arial" panose="020B0604020202020204" pitchFamily="34" charset="0"/>
              </a:defRPr>
            </a:lvl1pPr>
          </a:lstStyle>
          <a:p>
            <a:pPr lvl="0"/>
            <a:r>
              <a:rPr lang="en-US" smtClean="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701678" cy="948828"/>
          </a:xfrm>
          <a:prstGeom prst="rect">
            <a:avLst/>
          </a:prstGeom>
        </p:spPr>
      </p:pic>
      <p:sp>
        <p:nvSpPr>
          <p:cNvPr id="11" name="Slide Number Placeholder 5"/>
          <p:cNvSpPr>
            <a:spLocks noGrp="1"/>
          </p:cNvSpPr>
          <p:nvPr>
            <p:ph type="sldNum" sz="quarter" idx="12"/>
          </p:nvPr>
        </p:nvSpPr>
        <p:spPr>
          <a:xfrm>
            <a:off x="359990" y="6315840"/>
            <a:ext cx="1584000" cy="180000"/>
          </a:xfrm>
          <a:prstGeom prst="rect">
            <a:avLst/>
          </a:prstGeom>
        </p:spPr>
        <p:txBody>
          <a:bodyPr lIns="0" tIns="0" rIns="0" bIns="0" anchor="b" anchorCtr="0"/>
          <a:lstStyle>
            <a:lvl1pPr algn="l">
              <a:defRPr sz="900">
                <a:latin typeface="Arial" panose="020B0604020202020204" pitchFamily="34" charset="0"/>
                <a:cs typeface="Arial" panose="020B0604020202020204" pitchFamily="34" charset="0"/>
              </a:defRPr>
            </a:lvl1pPr>
          </a:lstStyle>
          <a:p>
            <a:r>
              <a:rPr lang="fr-LU" smtClean="0"/>
              <a:t>Slide </a:t>
            </a:r>
            <a:fld id="{17DB498F-2428-4210-99B2-01BA33223B95}" type="slidenum">
              <a:rPr lang="fr-LU" smtClean="0"/>
              <a:pPr/>
              <a:t>‹N°›</a:t>
            </a:fld>
            <a:r>
              <a:rPr lang="fr-LU" smtClean="0"/>
              <a:t>_total</a:t>
            </a:r>
            <a:endParaRPr lang="fr-LU" dirty="0"/>
          </a:p>
        </p:txBody>
      </p:sp>
      <p:sp>
        <p:nvSpPr>
          <p:cNvPr id="13" name="Text Placeholder 11"/>
          <p:cNvSpPr>
            <a:spLocks noGrp="1"/>
          </p:cNvSpPr>
          <p:nvPr>
            <p:ph type="body" sz="quarter" idx="14"/>
          </p:nvPr>
        </p:nvSpPr>
        <p:spPr>
          <a:xfrm>
            <a:off x="360000" y="5527675"/>
            <a:ext cx="1584000" cy="647700"/>
          </a:xfrm>
        </p:spPr>
        <p:txBody>
          <a:bodyPr lIns="0" tIns="0" rIns="0" bIns="0">
            <a:normAutofit/>
          </a:bodyPr>
          <a:lstStyle>
            <a:lvl1pPr marL="0" indent="0">
              <a:buNone/>
              <a:defRPr sz="900">
                <a:solidFill>
                  <a:srgbClr val="92979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5" name="Table Placeholder 15"/>
          <p:cNvSpPr>
            <a:spLocks noGrp="1"/>
          </p:cNvSpPr>
          <p:nvPr>
            <p:ph type="tbl" sz="quarter" idx="17"/>
          </p:nvPr>
        </p:nvSpPr>
        <p:spPr>
          <a:xfrm>
            <a:off x="359999" y="2340000"/>
            <a:ext cx="1584000" cy="468000"/>
          </a:xfrm>
        </p:spPr>
        <p:txBody>
          <a:bodyPr>
            <a:normAutofit/>
          </a:bodyPr>
          <a:lstStyle>
            <a:lvl1pPr marL="0" indent="0">
              <a:buNone/>
              <a:defRPr sz="900">
                <a:solidFill>
                  <a:srgbClr val="92979A"/>
                </a:solidFill>
                <a:latin typeface="Arial" panose="020B0604020202020204" pitchFamily="34" charset="0"/>
                <a:cs typeface="Arial" panose="020B0604020202020204" pitchFamily="34" charset="0"/>
              </a:defRPr>
            </a:lvl1pPr>
          </a:lstStyle>
          <a:p>
            <a:r>
              <a:rPr lang="en-US" smtClean="0"/>
              <a:t>Click icon to add table</a:t>
            </a:r>
            <a:endParaRPr lang="fr-LU" dirty="0"/>
          </a:p>
        </p:txBody>
      </p:sp>
      <p:sp>
        <p:nvSpPr>
          <p:cNvPr id="17" name="Text Placeholder 8"/>
          <p:cNvSpPr>
            <a:spLocks noGrp="1"/>
          </p:cNvSpPr>
          <p:nvPr>
            <p:ph type="body" sz="quarter" idx="18"/>
          </p:nvPr>
        </p:nvSpPr>
        <p:spPr>
          <a:xfrm>
            <a:off x="360000" y="2880000"/>
            <a:ext cx="1583990" cy="468000"/>
          </a:xfrm>
        </p:spPr>
        <p:txBody>
          <a:bodyPr lIns="0" tIns="0" rIns="0" bIns="0">
            <a:normAutofit/>
          </a:bodyPr>
          <a:lstStyle>
            <a:lvl1pPr marL="0" indent="0">
              <a:buNone/>
              <a:defRPr sz="900">
                <a:latin typeface="Arial" panose="020B0604020202020204" pitchFamily="34" charset="0"/>
                <a:cs typeface="Arial" panose="020B0604020202020204" pitchFamily="34" charset="0"/>
              </a:defRPr>
            </a:lvl1pPr>
          </a:lstStyle>
          <a:p>
            <a:pPr lvl="0"/>
            <a:r>
              <a:rPr lang="en-US" smtClean="0"/>
              <a:t>Edit Master text styles</a:t>
            </a:r>
          </a:p>
        </p:txBody>
      </p:sp>
    </p:spTree>
    <p:extLst>
      <p:ext uri="{BB962C8B-B14F-4D97-AF65-F5344CB8AC3E}">
        <p14:creationId xmlns:p14="http://schemas.microsoft.com/office/powerpoint/2010/main" val="9559848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itre text image">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520000" y="1464699"/>
            <a:ext cx="6840000" cy="1188000"/>
          </a:xfrm>
        </p:spPr>
        <p:txBody>
          <a:bodyPr lIns="0" tIns="0" rIns="0" bIns="0">
            <a:normAutofit/>
          </a:bodyPr>
          <a:lstStyle>
            <a:lvl1pPr marL="0" indent="0">
              <a:buNone/>
              <a:defRPr sz="1800">
                <a:latin typeface="Arial" panose="020B0604020202020204" pitchFamily="34" charset="0"/>
                <a:cs typeface="Arial" panose="020B0604020202020204" pitchFamily="34" charset="0"/>
              </a:defRPr>
            </a:lvl1pPr>
          </a:lstStyle>
          <a:p>
            <a:pPr lvl="0"/>
            <a:r>
              <a:rPr lang="en-US" smtClean="0"/>
              <a:t>Edit Master text styles</a:t>
            </a:r>
          </a:p>
        </p:txBody>
      </p:sp>
      <p:sp>
        <p:nvSpPr>
          <p:cNvPr id="9" name="Text Placeholder 8"/>
          <p:cNvSpPr>
            <a:spLocks noGrp="1"/>
          </p:cNvSpPr>
          <p:nvPr>
            <p:ph type="body" sz="quarter" idx="17"/>
          </p:nvPr>
        </p:nvSpPr>
        <p:spPr>
          <a:xfrm>
            <a:off x="360000" y="2880000"/>
            <a:ext cx="1583990" cy="468000"/>
          </a:xfrm>
        </p:spPr>
        <p:txBody>
          <a:bodyPr lIns="0" tIns="0" rIns="0" bIns="0">
            <a:normAutofit/>
          </a:bodyPr>
          <a:lstStyle>
            <a:lvl1pPr marL="0" indent="0">
              <a:buNone/>
              <a:defRPr sz="900">
                <a:latin typeface="Arial" panose="020B0604020202020204" pitchFamily="34" charset="0"/>
                <a:cs typeface="Arial" panose="020B0604020202020204" pitchFamily="34" charset="0"/>
              </a:defRPr>
            </a:lvl1pPr>
          </a:lstStyle>
          <a:p>
            <a:pPr lvl="0"/>
            <a:r>
              <a:rPr lang="en-US" smtClean="0"/>
              <a:t>Edit Master text styles</a:t>
            </a:r>
          </a:p>
        </p:txBody>
      </p:sp>
      <p:sp>
        <p:nvSpPr>
          <p:cNvPr id="7" name="Picture Placeholder 6"/>
          <p:cNvSpPr>
            <a:spLocks noGrp="1"/>
          </p:cNvSpPr>
          <p:nvPr>
            <p:ph type="pic" sz="quarter" idx="18"/>
          </p:nvPr>
        </p:nvSpPr>
        <p:spPr>
          <a:xfrm>
            <a:off x="2520000" y="2785279"/>
            <a:ext cx="6840000" cy="3420000"/>
          </a:xfrm>
        </p:spPr>
        <p:txBody>
          <a:bodyPr/>
          <a:lstStyle>
            <a:lvl1pPr marL="0" indent="0">
              <a:buNone/>
              <a:defRPr>
                <a:latin typeface="Arial" panose="020B0604020202020204" pitchFamily="34" charset="0"/>
                <a:cs typeface="Arial" panose="020B0604020202020204" pitchFamily="34" charset="0"/>
              </a:defRPr>
            </a:lvl1pPr>
          </a:lstStyle>
          <a:p>
            <a:r>
              <a:rPr lang="en-US" smtClean="0"/>
              <a:t>Click icon to add picture</a:t>
            </a:r>
            <a:endParaRPr lang="fr-L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701678" cy="948828"/>
          </a:xfrm>
          <a:prstGeom prst="rect">
            <a:avLst/>
          </a:prstGeom>
        </p:spPr>
      </p:pic>
      <p:sp>
        <p:nvSpPr>
          <p:cNvPr id="11" name="Slide Number Placeholder 5"/>
          <p:cNvSpPr>
            <a:spLocks noGrp="1"/>
          </p:cNvSpPr>
          <p:nvPr>
            <p:ph type="sldNum" sz="quarter" idx="12"/>
          </p:nvPr>
        </p:nvSpPr>
        <p:spPr>
          <a:xfrm>
            <a:off x="359990" y="6315840"/>
            <a:ext cx="1584000" cy="180000"/>
          </a:xfrm>
          <a:prstGeom prst="rect">
            <a:avLst/>
          </a:prstGeom>
        </p:spPr>
        <p:txBody>
          <a:bodyPr lIns="0" tIns="0" rIns="0" bIns="0" anchor="b" anchorCtr="0"/>
          <a:lstStyle>
            <a:lvl1pPr algn="l">
              <a:defRPr sz="900">
                <a:latin typeface="Arial" panose="020B0604020202020204" pitchFamily="34" charset="0"/>
                <a:cs typeface="Arial" panose="020B0604020202020204" pitchFamily="34" charset="0"/>
              </a:defRPr>
            </a:lvl1pPr>
          </a:lstStyle>
          <a:p>
            <a:r>
              <a:rPr lang="fr-LU" smtClean="0"/>
              <a:t>Slide </a:t>
            </a:r>
            <a:fld id="{17DB498F-2428-4210-99B2-01BA33223B95}" type="slidenum">
              <a:rPr lang="fr-LU" smtClean="0"/>
              <a:pPr/>
              <a:t>‹N°›</a:t>
            </a:fld>
            <a:r>
              <a:rPr lang="fr-LU" smtClean="0"/>
              <a:t>_total</a:t>
            </a:r>
            <a:endParaRPr lang="fr-LU" dirty="0"/>
          </a:p>
        </p:txBody>
      </p:sp>
      <p:sp>
        <p:nvSpPr>
          <p:cNvPr id="13" name="Text Placeholder 11"/>
          <p:cNvSpPr>
            <a:spLocks noGrp="1"/>
          </p:cNvSpPr>
          <p:nvPr>
            <p:ph type="body" sz="quarter" idx="14"/>
          </p:nvPr>
        </p:nvSpPr>
        <p:spPr>
          <a:xfrm>
            <a:off x="360000" y="5527675"/>
            <a:ext cx="1584000" cy="647700"/>
          </a:xfrm>
        </p:spPr>
        <p:txBody>
          <a:bodyPr lIns="0" tIns="0" rIns="0" bIns="0">
            <a:normAutofit/>
          </a:bodyPr>
          <a:lstStyle>
            <a:lvl1pPr marL="0" indent="0">
              <a:buNone/>
              <a:defRPr sz="900">
                <a:solidFill>
                  <a:srgbClr val="92979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5" name="Table Placeholder 15"/>
          <p:cNvSpPr>
            <a:spLocks noGrp="1"/>
          </p:cNvSpPr>
          <p:nvPr>
            <p:ph type="tbl" sz="quarter" idx="19"/>
          </p:nvPr>
        </p:nvSpPr>
        <p:spPr>
          <a:xfrm>
            <a:off x="359999" y="2340000"/>
            <a:ext cx="1584000" cy="468000"/>
          </a:xfrm>
        </p:spPr>
        <p:txBody>
          <a:bodyPr>
            <a:normAutofit/>
          </a:bodyPr>
          <a:lstStyle>
            <a:lvl1pPr marL="0" indent="0">
              <a:buNone/>
              <a:defRPr sz="900">
                <a:solidFill>
                  <a:srgbClr val="92979A"/>
                </a:solidFill>
                <a:latin typeface="Arial" panose="020B0604020202020204" pitchFamily="34" charset="0"/>
                <a:cs typeface="Arial" panose="020B0604020202020204" pitchFamily="34" charset="0"/>
              </a:defRPr>
            </a:lvl1pPr>
          </a:lstStyle>
          <a:p>
            <a:r>
              <a:rPr lang="en-US" smtClean="0"/>
              <a:t>Click icon to add table</a:t>
            </a:r>
            <a:endParaRPr lang="fr-LU" dirty="0"/>
          </a:p>
        </p:txBody>
      </p:sp>
    </p:spTree>
    <p:extLst>
      <p:ext uri="{BB962C8B-B14F-4D97-AF65-F5344CB8AC3E}">
        <p14:creationId xmlns:p14="http://schemas.microsoft.com/office/powerpoint/2010/main" val="269570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028" y="365127"/>
            <a:ext cx="658593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39028" y="1825625"/>
            <a:ext cx="658593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1975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frederic.durand@liser.l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9624" y="3027974"/>
            <a:ext cx="6979228" cy="3675343"/>
          </a:xfrm>
        </p:spPr>
        <p:txBody>
          <a:bodyPr>
            <a:normAutofit/>
          </a:bodyPr>
          <a:lstStyle/>
          <a:p>
            <a:r>
              <a:rPr lang="fr-FR" sz="3600" b="1" dirty="0"/>
              <a:t>La dimension </a:t>
            </a:r>
            <a:r>
              <a:rPr lang="fr-FR" sz="3600" b="1" dirty="0" smtClean="0"/>
              <a:t>transfrontalière </a:t>
            </a:r>
            <a:r>
              <a:rPr lang="fr-FR" sz="3600" b="1" dirty="0"/>
              <a:t>de la protection de la </a:t>
            </a:r>
            <a:r>
              <a:rPr lang="fr-FR" sz="3600" b="1" dirty="0" smtClean="0"/>
              <a:t>nature</a:t>
            </a:r>
            <a:endParaRPr lang="fr-FR" sz="3600" dirty="0"/>
          </a:p>
        </p:txBody>
      </p:sp>
      <p:sp>
        <p:nvSpPr>
          <p:cNvPr id="4" name="Text Placeholder 3"/>
          <p:cNvSpPr>
            <a:spLocks noGrp="1"/>
          </p:cNvSpPr>
          <p:nvPr>
            <p:ph type="body" sz="quarter" idx="13"/>
          </p:nvPr>
        </p:nvSpPr>
        <p:spPr/>
        <p:txBody>
          <a:bodyPr/>
          <a:lstStyle/>
          <a:p>
            <a:r>
              <a:rPr lang="fr-LU" dirty="0" smtClean="0"/>
              <a:t>ESPON Luxemburg – Conférence annuelle</a:t>
            </a:r>
            <a:endParaRPr lang="fr-LU" dirty="0"/>
          </a:p>
        </p:txBody>
      </p:sp>
      <p:sp>
        <p:nvSpPr>
          <p:cNvPr id="3" name="TextBox 2"/>
          <p:cNvSpPr txBox="1"/>
          <p:nvPr/>
        </p:nvSpPr>
        <p:spPr>
          <a:xfrm>
            <a:off x="6130137" y="6056986"/>
            <a:ext cx="3577133" cy="646331"/>
          </a:xfrm>
          <a:prstGeom prst="rect">
            <a:avLst/>
          </a:prstGeom>
          <a:noFill/>
        </p:spPr>
        <p:txBody>
          <a:bodyPr wrap="square" rtlCol="0">
            <a:spAutoFit/>
          </a:bodyPr>
          <a:lstStyle/>
          <a:p>
            <a:pPr algn="r"/>
            <a:r>
              <a:rPr lang="en-US" b="1" dirty="0" smtClean="0"/>
              <a:t>DURAND Frédéric (LISER)</a:t>
            </a:r>
          </a:p>
          <a:p>
            <a:pPr algn="r"/>
            <a:r>
              <a:rPr lang="en-US" dirty="0" smtClean="0"/>
              <a:t>8 </a:t>
            </a:r>
            <a:r>
              <a:rPr lang="en-US" dirty="0" err="1" smtClean="0"/>
              <a:t>novembre</a:t>
            </a:r>
            <a:r>
              <a:rPr lang="en-US" dirty="0" smtClean="0"/>
              <a:t> 2022, Luxembourg-</a:t>
            </a:r>
            <a:r>
              <a:rPr lang="en-US" dirty="0" err="1" smtClean="0"/>
              <a:t>ville</a:t>
            </a:r>
            <a:endParaRPr lang="en-US" dirty="0"/>
          </a:p>
        </p:txBody>
      </p:sp>
    </p:spTree>
    <p:extLst>
      <p:ext uri="{BB962C8B-B14F-4D97-AF65-F5344CB8AC3E}">
        <p14:creationId xmlns:p14="http://schemas.microsoft.com/office/powerpoint/2010/main" val="107010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8"/>
          <p:cNvGraphicFramePr/>
          <p:nvPr>
            <p:extLst>
              <p:ext uri="{D42A27DB-BD31-4B8C-83A1-F6EECF244321}">
                <p14:modId xmlns:p14="http://schemas.microsoft.com/office/powerpoint/2010/main" val="4066653220"/>
              </p:ext>
            </p:extLst>
          </p:nvPr>
        </p:nvGraphicFramePr>
        <p:xfrm>
          <a:off x="1584960" y="1350600"/>
          <a:ext cx="7056119" cy="492252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244406" y="438835"/>
            <a:ext cx="5482273" cy="707886"/>
          </a:xfrm>
          <a:prstGeom prst="rect">
            <a:avLst/>
          </a:prstGeom>
        </p:spPr>
        <p:txBody>
          <a:bodyPr wrap="square">
            <a:spAutoFit/>
          </a:bodyPr>
          <a:lstStyle/>
          <a:p>
            <a:pPr algn="ctr"/>
            <a:r>
              <a:rPr lang="en-US" sz="2000" b="1" dirty="0" err="1">
                <a:latin typeface="Calibri" panose="020F0502020204030204" pitchFamily="34" charset="0"/>
                <a:ea typeface="Calibri" panose="020F0502020204030204" pitchFamily="34" charset="0"/>
                <a:cs typeface="Times New Roman" panose="02020603050405020304" pitchFamily="18" charset="0"/>
              </a:rPr>
              <a:t>Évolution</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l’état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phytosanitaire</a:t>
            </a:r>
            <a:r>
              <a:rPr lang="en-US" sz="2000" b="1" dirty="0">
                <a:latin typeface="Calibri" panose="020F0502020204030204" pitchFamily="34" charset="0"/>
                <a:ea typeface="Calibri" panose="020F0502020204030204" pitchFamily="34" charset="0"/>
                <a:cs typeface="Times New Roman" panose="02020603050405020304" pitchFamily="18" charset="0"/>
              </a:rPr>
              <a:t> des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forêts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au Luxembourg </a:t>
            </a:r>
            <a:r>
              <a:rPr lang="en-US" sz="2000" b="1" dirty="0">
                <a:latin typeface="Calibri" panose="020F0502020204030204" pitchFamily="34" charset="0"/>
                <a:ea typeface="Calibri" panose="020F0502020204030204" pitchFamily="34" charset="0"/>
                <a:cs typeface="Times New Roman" panose="02020603050405020304" pitchFamily="18" charset="0"/>
              </a:rPr>
              <a:t>entre 1986 et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2019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en</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b="1" dirty="0"/>
          </a:p>
        </p:txBody>
      </p:sp>
      <p:sp>
        <p:nvSpPr>
          <p:cNvPr id="5" name="Rectangle 4"/>
          <p:cNvSpPr/>
          <p:nvPr/>
        </p:nvSpPr>
        <p:spPr>
          <a:xfrm>
            <a:off x="653572" y="6325322"/>
            <a:ext cx="8663940" cy="303353"/>
          </a:xfrm>
          <a:prstGeom prst="rect">
            <a:avLst/>
          </a:prstGeom>
        </p:spPr>
        <p:txBody>
          <a:bodyPr wrap="square">
            <a:spAutoFit/>
          </a:bodyPr>
          <a:lstStyle/>
          <a:p>
            <a:pPr algn="just">
              <a:lnSpc>
                <a:spcPct val="127000"/>
              </a:lnSpc>
              <a:spcAft>
                <a:spcPts val="800"/>
              </a:spcAft>
            </a:pPr>
            <a:r>
              <a:rPr lang="fr-BE" sz="1200" kern="2000" dirty="0">
                <a:solidFill>
                  <a:srgbClr val="000000"/>
                </a:solidFill>
                <a:latin typeface="Arial" panose="020B0604020202020204" pitchFamily="34" charset="0"/>
                <a:ea typeface="Times New Roman" panose="02020603050405020304" pitchFamily="18" charset="0"/>
                <a:cs typeface="Arial" panose="020B0604020202020204" pitchFamily="34" charset="0"/>
              </a:rPr>
              <a:t>Source: STATEC (https://data.public.lu/fr/datasets/environnement-forets/)</a:t>
            </a:r>
            <a:endParaRPr lang="en-US" sz="1200" kern="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93183" y="180304"/>
            <a:ext cx="1017431" cy="1313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8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3086100"/>
            <a:ext cx="1388201" cy="369332"/>
          </a:xfrm>
          <a:prstGeom prst="rect">
            <a:avLst/>
          </a:prstGeom>
          <a:noFill/>
        </p:spPr>
        <p:txBody>
          <a:bodyPr wrap="none" rtlCol="0">
            <a:spAutoFit/>
          </a:bodyPr>
          <a:lstStyle/>
          <a:p>
            <a:r>
              <a:rPr lang="fr-BE" b="1" dirty="0">
                <a:solidFill>
                  <a:srgbClr val="FF0000"/>
                </a:solidFill>
              </a:rPr>
              <a:t>Insérer carte</a:t>
            </a: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253" y="77273"/>
            <a:ext cx="9527779" cy="6742090"/>
          </a:xfrm>
          <a:prstGeom prst="rect">
            <a:avLst/>
          </a:prstGeom>
        </p:spPr>
      </p:pic>
    </p:spTree>
    <p:extLst>
      <p:ext uri="{BB962C8B-B14F-4D97-AF65-F5344CB8AC3E}">
        <p14:creationId xmlns:p14="http://schemas.microsoft.com/office/powerpoint/2010/main" val="1783720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619" y="398400"/>
            <a:ext cx="7480551" cy="864000"/>
          </a:xfrm>
        </p:spPr>
        <p:txBody>
          <a:bodyPr>
            <a:noAutofit/>
          </a:bodyPr>
          <a:lstStyle/>
          <a:p>
            <a:r>
              <a:rPr lang="fr-LU" sz="2400" b="1" dirty="0" smtClean="0">
                <a:latin typeface="+mn-lt"/>
              </a:rPr>
              <a:t>Conclusion 1/2: </a:t>
            </a:r>
            <a:br>
              <a:rPr lang="fr-LU" sz="2400" b="1" dirty="0" smtClean="0">
                <a:latin typeface="+mn-lt"/>
              </a:rPr>
            </a:br>
            <a:r>
              <a:rPr lang="fr-FR" sz="2400" b="1" dirty="0" smtClean="0">
                <a:latin typeface="+mn-lt"/>
              </a:rPr>
              <a:t>Un </a:t>
            </a:r>
            <a:r>
              <a:rPr lang="fr-FR" sz="2400" b="1" dirty="0">
                <a:latin typeface="+mn-lt"/>
              </a:rPr>
              <a:t>environnement naturel malmené, sous pression, qu’il convient de remettre au centre des priorités </a:t>
            </a:r>
            <a:r>
              <a:rPr lang="fr-FR" sz="2400" b="1" dirty="0" smtClean="0">
                <a:latin typeface="+mn-lt"/>
              </a:rPr>
              <a:t>politiques</a:t>
            </a:r>
            <a:r>
              <a:rPr lang="en-US" sz="2400" dirty="0">
                <a:latin typeface="+mn-lt"/>
              </a:rPr>
              <a:t/>
            </a:r>
            <a:br>
              <a:rPr lang="en-US" sz="2400" dirty="0">
                <a:latin typeface="+mn-lt"/>
              </a:rPr>
            </a:br>
            <a:endParaRPr lang="fr-LU" sz="2400" dirty="0">
              <a:latin typeface="+mn-lt"/>
            </a:endParaRPr>
          </a:p>
        </p:txBody>
      </p:sp>
      <p:sp>
        <p:nvSpPr>
          <p:cNvPr id="3" name="Text Placeholder 2"/>
          <p:cNvSpPr>
            <a:spLocks noGrp="1"/>
          </p:cNvSpPr>
          <p:nvPr>
            <p:ph type="body" sz="quarter" idx="16"/>
          </p:nvPr>
        </p:nvSpPr>
        <p:spPr>
          <a:xfrm>
            <a:off x="746149" y="1885593"/>
            <a:ext cx="8683144" cy="4711680"/>
          </a:xfrm>
        </p:spPr>
        <p:txBody>
          <a:bodyPr>
            <a:normAutofit lnSpcReduction="10000"/>
          </a:bodyPr>
          <a:lstStyle/>
          <a:p>
            <a:pPr marL="285750" lvl="0" indent="-285750">
              <a:spcBef>
                <a:spcPts val="600"/>
              </a:spcBef>
              <a:spcAft>
                <a:spcPts val="1800"/>
              </a:spcAft>
              <a:buFontTx/>
              <a:buChar char="-"/>
            </a:pPr>
            <a:r>
              <a:rPr lang="fr-BE" sz="2000" dirty="0">
                <a:latin typeface="+mn-lt"/>
              </a:rPr>
              <a:t>La dynamique </a:t>
            </a:r>
            <a:r>
              <a:rPr lang="fr-BE" sz="2000" dirty="0" smtClean="0">
                <a:latin typeface="+mn-lt"/>
              </a:rPr>
              <a:t>d’artificialisation/imperméabilisation </a:t>
            </a:r>
            <a:r>
              <a:rPr lang="fr-BE" sz="2000" dirty="0">
                <a:latin typeface="+mn-lt"/>
              </a:rPr>
              <a:t>du sol reste soutenue. </a:t>
            </a:r>
            <a:endParaRPr lang="fr-BE" sz="2000" dirty="0" smtClean="0">
              <a:latin typeface="+mn-lt"/>
            </a:endParaRPr>
          </a:p>
          <a:p>
            <a:pPr marL="285750" lvl="0" indent="-285750">
              <a:spcBef>
                <a:spcPts val="600"/>
              </a:spcBef>
              <a:spcAft>
                <a:spcPts val="1800"/>
              </a:spcAft>
              <a:buFontTx/>
              <a:buChar char="-"/>
            </a:pPr>
            <a:r>
              <a:rPr lang="fr-BE" sz="2000" dirty="0" smtClean="0">
                <a:latin typeface="+mn-lt"/>
              </a:rPr>
              <a:t>Les </a:t>
            </a:r>
            <a:r>
              <a:rPr lang="fr-BE" sz="2000" dirty="0">
                <a:latin typeface="+mn-lt"/>
              </a:rPr>
              <a:t>espaces naturels sont de plus en plus fragmentés et affectés par le réchauffement climatique.</a:t>
            </a:r>
            <a:endParaRPr lang="en-US" sz="2000" dirty="0">
              <a:latin typeface="+mn-lt"/>
            </a:endParaRPr>
          </a:p>
          <a:p>
            <a:pPr marL="285750" lvl="0" indent="-285750">
              <a:spcBef>
                <a:spcPts val="600"/>
              </a:spcBef>
              <a:spcAft>
                <a:spcPts val="1800"/>
              </a:spcAft>
              <a:buFontTx/>
              <a:buChar char="-"/>
            </a:pPr>
            <a:r>
              <a:rPr lang="fr-BE" sz="2000" dirty="0">
                <a:latin typeface="+mn-lt"/>
              </a:rPr>
              <a:t>Les superficies bénéficiant de statuts de protection ont progressé de façon </a:t>
            </a:r>
            <a:r>
              <a:rPr lang="fr-BE" sz="2000" dirty="0" smtClean="0">
                <a:latin typeface="+mn-lt"/>
              </a:rPr>
              <a:t>importante mais cela reste insuffisant.</a:t>
            </a:r>
            <a:endParaRPr lang="en-US" sz="2000" dirty="0">
              <a:latin typeface="+mn-lt"/>
            </a:endParaRPr>
          </a:p>
          <a:p>
            <a:pPr marL="342900" indent="-342900">
              <a:spcBef>
                <a:spcPts val="600"/>
              </a:spcBef>
              <a:spcAft>
                <a:spcPts val="1800"/>
              </a:spcAft>
              <a:buFont typeface="Wingdings" panose="05000000000000000000" pitchFamily="2" charset="2"/>
              <a:buChar char="è"/>
            </a:pPr>
            <a:r>
              <a:rPr lang="fr-FR" sz="2000" dirty="0" smtClean="0">
                <a:latin typeface="+mn-lt"/>
              </a:rPr>
              <a:t>Ambivalence </a:t>
            </a:r>
            <a:r>
              <a:rPr lang="fr-FR" sz="2000" dirty="0">
                <a:latin typeface="+mn-lt"/>
              </a:rPr>
              <a:t>de la protection des espaces naturels : augmentation de leurs </a:t>
            </a:r>
            <a:r>
              <a:rPr lang="fr-FR" sz="2000" dirty="0" smtClean="0">
                <a:latin typeface="+mn-lt"/>
              </a:rPr>
              <a:t>surfaces </a:t>
            </a:r>
            <a:r>
              <a:rPr lang="fr-FR" sz="2000" dirty="0">
                <a:latin typeface="+mn-lt"/>
              </a:rPr>
              <a:t>mais dégradation continue de la qualité écologique de nombreux </a:t>
            </a:r>
            <a:r>
              <a:rPr lang="fr-FR" sz="2000" dirty="0" smtClean="0">
                <a:latin typeface="+mn-lt"/>
              </a:rPr>
              <a:t>biotopes.</a:t>
            </a:r>
          </a:p>
          <a:p>
            <a:pPr marL="342900" lvl="0" indent="-342900">
              <a:spcBef>
                <a:spcPts val="600"/>
              </a:spcBef>
              <a:spcAft>
                <a:spcPts val="1800"/>
              </a:spcAft>
              <a:buFont typeface="Wingdings" panose="05000000000000000000" pitchFamily="2" charset="2"/>
              <a:buChar char="è"/>
            </a:pPr>
            <a:r>
              <a:rPr lang="fr-BE" sz="2000" dirty="0" smtClean="0">
                <a:latin typeface="+mn-lt"/>
              </a:rPr>
              <a:t>Une </a:t>
            </a:r>
            <a:r>
              <a:rPr lang="fr-BE" sz="2000" dirty="0">
                <a:latin typeface="+mn-lt"/>
              </a:rPr>
              <a:t>coopération transfrontalière pourrait être porteuse </a:t>
            </a:r>
            <a:r>
              <a:rPr lang="fr-BE" sz="2000" dirty="0" smtClean="0">
                <a:latin typeface="+mn-lt"/>
              </a:rPr>
              <a:t>d’opportunités </a:t>
            </a:r>
            <a:r>
              <a:rPr lang="fr-BE" sz="2000" dirty="0">
                <a:latin typeface="+mn-lt"/>
              </a:rPr>
              <a:t>en matière de sensibilisation du public, d’élaboration de stratégies et </a:t>
            </a:r>
            <a:r>
              <a:rPr lang="fr-BE" sz="2000" dirty="0" smtClean="0">
                <a:latin typeface="+mn-lt"/>
              </a:rPr>
              <a:t>d’actions </a:t>
            </a:r>
            <a:r>
              <a:rPr lang="fr-BE" sz="2000" dirty="0">
                <a:latin typeface="+mn-lt"/>
              </a:rPr>
              <a:t>conjointes</a:t>
            </a:r>
            <a:r>
              <a:rPr lang="fr-BE" sz="2000" dirty="0" smtClean="0">
                <a:latin typeface="+mn-lt"/>
              </a:rPr>
              <a:t>.</a:t>
            </a:r>
          </a:p>
          <a:p>
            <a:pPr marL="342900" lvl="0" indent="-342900">
              <a:spcBef>
                <a:spcPts val="600"/>
              </a:spcBef>
              <a:spcAft>
                <a:spcPts val="1800"/>
              </a:spcAft>
              <a:buFont typeface="Wingdings" panose="05000000000000000000" pitchFamily="2" charset="2"/>
              <a:buChar char="è"/>
            </a:pPr>
            <a:r>
              <a:rPr lang="fr-BE" sz="2000" dirty="0" smtClean="0">
                <a:latin typeface="+mn-lt"/>
              </a:rPr>
              <a:t>Mission du politique pour encadrer le développement spatial afin de mieux prendre en compte les espaces « naturels » et préserver les écosystèmes.</a:t>
            </a:r>
            <a:endParaRPr lang="en-US" sz="2000" dirty="0">
              <a:latin typeface="+mn-lt"/>
            </a:endParaRPr>
          </a:p>
        </p:txBody>
      </p:sp>
    </p:spTree>
    <p:extLst>
      <p:ext uri="{BB962C8B-B14F-4D97-AF65-F5344CB8AC3E}">
        <p14:creationId xmlns:p14="http://schemas.microsoft.com/office/powerpoint/2010/main" val="213890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619" y="398400"/>
            <a:ext cx="7649101" cy="864000"/>
          </a:xfrm>
        </p:spPr>
        <p:txBody>
          <a:bodyPr>
            <a:noAutofit/>
          </a:bodyPr>
          <a:lstStyle/>
          <a:p>
            <a:r>
              <a:rPr lang="fr-LU" sz="2400" b="1" dirty="0" smtClean="0">
                <a:latin typeface="+mn-lt"/>
              </a:rPr>
              <a:t>Conclusion 2/2:</a:t>
            </a:r>
            <a:br>
              <a:rPr lang="fr-LU" sz="2400" b="1" dirty="0" smtClean="0">
                <a:latin typeface="+mn-lt"/>
              </a:rPr>
            </a:br>
            <a:r>
              <a:rPr lang="fr-FR" sz="2400" b="1" dirty="0" smtClean="0">
                <a:latin typeface="+mn-lt"/>
              </a:rPr>
              <a:t>Un </a:t>
            </a:r>
            <a:r>
              <a:rPr lang="fr-FR" sz="2400" b="1" dirty="0">
                <a:latin typeface="+mn-lt"/>
              </a:rPr>
              <a:t>environnement naturel malmené, sous pression, qu’il convient de remettre au centre des priorités </a:t>
            </a:r>
            <a:r>
              <a:rPr lang="fr-FR" sz="2400" b="1" dirty="0" smtClean="0">
                <a:latin typeface="+mn-lt"/>
              </a:rPr>
              <a:t>politiques</a:t>
            </a:r>
            <a:r>
              <a:rPr lang="en-US" sz="2400" dirty="0">
                <a:latin typeface="+mn-lt"/>
              </a:rPr>
              <a:t/>
            </a:r>
            <a:br>
              <a:rPr lang="en-US" sz="2400" dirty="0">
                <a:latin typeface="+mn-lt"/>
              </a:rPr>
            </a:br>
            <a:endParaRPr lang="fr-LU" sz="2400" dirty="0">
              <a:latin typeface="+mn-lt"/>
            </a:endParaRPr>
          </a:p>
        </p:txBody>
      </p:sp>
      <p:sp>
        <p:nvSpPr>
          <p:cNvPr id="3" name="Text Placeholder 2"/>
          <p:cNvSpPr>
            <a:spLocks noGrp="1"/>
          </p:cNvSpPr>
          <p:nvPr>
            <p:ph type="body" sz="quarter" idx="16"/>
          </p:nvPr>
        </p:nvSpPr>
        <p:spPr>
          <a:xfrm>
            <a:off x="502685" y="1789879"/>
            <a:ext cx="9104954" cy="4711680"/>
          </a:xfrm>
        </p:spPr>
        <p:txBody>
          <a:bodyPr>
            <a:noAutofit/>
          </a:bodyPr>
          <a:lstStyle/>
          <a:p>
            <a:pPr>
              <a:spcBef>
                <a:spcPts val="600"/>
              </a:spcBef>
              <a:spcAft>
                <a:spcPts val="1200"/>
              </a:spcAft>
            </a:pPr>
            <a:r>
              <a:rPr lang="fr-FR" sz="2000" dirty="0" smtClean="0">
                <a:latin typeface="+mn-lt"/>
                <a:sym typeface="Wingdings" panose="05000000000000000000" pitchFamily="2" charset="2"/>
              </a:rPr>
              <a:t> </a:t>
            </a:r>
            <a:r>
              <a:rPr lang="fr-FR" sz="2000" dirty="0" smtClean="0">
                <a:latin typeface="+mn-lt"/>
              </a:rPr>
              <a:t>Rôle </a:t>
            </a:r>
            <a:r>
              <a:rPr lang="fr-FR" sz="2000" dirty="0">
                <a:latin typeface="+mn-lt"/>
              </a:rPr>
              <a:t>prépondérant de l’aménagement du territoire pour faire face aux défis de la protection des espaces </a:t>
            </a:r>
            <a:r>
              <a:rPr lang="fr-FR" sz="2000" dirty="0" smtClean="0">
                <a:latin typeface="+mn-lt"/>
              </a:rPr>
              <a:t>naturels</a:t>
            </a:r>
          </a:p>
          <a:p>
            <a:pPr marL="971550" lvl="1" indent="-285750">
              <a:spcBef>
                <a:spcPts val="600"/>
              </a:spcBef>
              <a:spcAft>
                <a:spcPts val="1200"/>
              </a:spcAft>
              <a:buFontTx/>
              <a:buChar char="-"/>
            </a:pPr>
            <a:r>
              <a:rPr lang="fr-FR" sz="1800" dirty="0"/>
              <a:t>Outils </a:t>
            </a:r>
            <a:r>
              <a:rPr lang="fr-FR" sz="1800" dirty="0" smtClean="0"/>
              <a:t>: PDAT et Plan </a:t>
            </a:r>
            <a:r>
              <a:rPr lang="fr-FR" sz="1800" dirty="0"/>
              <a:t>directeur sectoriel « paysages » </a:t>
            </a:r>
            <a:r>
              <a:rPr lang="fr-FR" sz="1800" dirty="0" smtClean="0"/>
              <a:t>(</a:t>
            </a:r>
            <a:r>
              <a:rPr lang="fr-FR" sz="1800" smtClean="0"/>
              <a:t>échelle nationale)</a:t>
            </a:r>
            <a:endParaRPr lang="fr-FR" sz="1800"/>
          </a:p>
          <a:p>
            <a:pPr marL="971550" lvl="1" indent="-285750">
              <a:spcBef>
                <a:spcPts val="600"/>
              </a:spcBef>
              <a:spcAft>
                <a:spcPts val="1200"/>
              </a:spcAft>
              <a:buFontTx/>
              <a:buChar char="-"/>
            </a:pPr>
            <a:r>
              <a:rPr lang="fr-FR" sz="1800" dirty="0" smtClean="0"/>
              <a:t>Stratégique </a:t>
            </a:r>
            <a:r>
              <a:rPr lang="fr-FR" sz="1800" dirty="0"/>
              <a:t>: </a:t>
            </a:r>
            <a:r>
              <a:rPr lang="fr-FR" sz="1800" dirty="0" smtClean="0"/>
              <a:t>(i) Capacité </a:t>
            </a:r>
            <a:r>
              <a:rPr lang="fr-FR" sz="1800" dirty="0"/>
              <a:t>d’influer sur la consommation du sol en sensibilisant les acteurs locaux </a:t>
            </a:r>
            <a:r>
              <a:rPr lang="fr-FR" sz="1800" dirty="0" smtClean="0"/>
              <a:t>; (ii) Favoriser </a:t>
            </a:r>
            <a:r>
              <a:rPr lang="fr-FR" sz="1800" dirty="0"/>
              <a:t>le développement spatial dans les espaces plus propices au regard des questions de mobilité, centralité urbaine et préservation des espaces plus sensibles</a:t>
            </a:r>
          </a:p>
          <a:p>
            <a:pPr marL="971550" lvl="1" indent="-285750">
              <a:spcBef>
                <a:spcPts val="600"/>
              </a:spcBef>
              <a:spcAft>
                <a:spcPts val="1200"/>
              </a:spcAft>
              <a:buFontTx/>
              <a:buChar char="-"/>
            </a:pPr>
            <a:r>
              <a:rPr lang="fr-FR" sz="1800" dirty="0" smtClean="0"/>
              <a:t>Politique : Rôle </a:t>
            </a:r>
            <a:r>
              <a:rPr lang="fr-FR" sz="1800" dirty="0"/>
              <a:t>de </a:t>
            </a:r>
            <a:r>
              <a:rPr lang="en-US" sz="1800" dirty="0" smtClean="0"/>
              <a:t>coordination des </a:t>
            </a:r>
            <a:r>
              <a:rPr lang="en-US" sz="1800" dirty="0" err="1" smtClean="0"/>
              <a:t>politiques</a:t>
            </a:r>
            <a:r>
              <a:rPr lang="en-US" sz="1800" dirty="0" smtClean="0"/>
              <a:t> </a:t>
            </a:r>
            <a:r>
              <a:rPr lang="en-US" sz="1800" dirty="0"/>
              <a:t>à incidence </a:t>
            </a:r>
            <a:r>
              <a:rPr lang="en-US" sz="1800" dirty="0" err="1" smtClean="0"/>
              <a:t>spatiale</a:t>
            </a:r>
            <a:r>
              <a:rPr lang="en-US" sz="1800" dirty="0" smtClean="0"/>
              <a:t> : </a:t>
            </a:r>
          </a:p>
          <a:p>
            <a:pPr marL="1428750" lvl="2" indent="-285750">
              <a:spcBef>
                <a:spcPts val="0"/>
              </a:spcBef>
              <a:spcAft>
                <a:spcPts val="400"/>
              </a:spcAft>
              <a:buFontTx/>
              <a:buChar char="-"/>
            </a:pPr>
            <a:r>
              <a:rPr lang="en-US" sz="1800" dirty="0" smtClean="0"/>
              <a:t>(i) </a:t>
            </a:r>
            <a:r>
              <a:rPr lang="fr-FR" sz="1800" dirty="0"/>
              <a:t>Renforcer la légitimité et le caractère transversal de l’aménagement du </a:t>
            </a:r>
            <a:r>
              <a:rPr lang="fr-FR" sz="1800" dirty="0" smtClean="0"/>
              <a:t>territoire pour avoir </a:t>
            </a:r>
            <a:r>
              <a:rPr lang="en-US" sz="1800" dirty="0"/>
              <a:t>un </a:t>
            </a:r>
            <a:r>
              <a:rPr lang="fr-FR" sz="1800" dirty="0"/>
              <a:t>impact réel sur les politiques sectorielles et les acteurs locaux.</a:t>
            </a:r>
            <a:endParaRPr lang="fr-FR" sz="1800" dirty="0" smtClean="0"/>
          </a:p>
          <a:p>
            <a:pPr marL="1428750" lvl="2" indent="-285750">
              <a:spcBef>
                <a:spcPts val="0"/>
              </a:spcBef>
              <a:spcAft>
                <a:spcPts val="400"/>
              </a:spcAft>
              <a:buFontTx/>
              <a:buChar char="-"/>
            </a:pPr>
            <a:r>
              <a:rPr lang="fr-FR" sz="1800" dirty="0" smtClean="0"/>
              <a:t>(ii) Mettre </a:t>
            </a:r>
            <a:r>
              <a:rPr lang="fr-FR" sz="1800" dirty="0"/>
              <a:t>en place des instruments </a:t>
            </a:r>
            <a:r>
              <a:rPr lang="fr-FR" sz="1800" dirty="0" smtClean="0"/>
              <a:t>incitatifs (engagement des acteurs de manière proactive) et impliquer les acteurs territoriaux (communes, Parcs naturels…)</a:t>
            </a:r>
          </a:p>
          <a:p>
            <a:pPr marL="1428750" lvl="2" indent="-285750">
              <a:spcBef>
                <a:spcPts val="0"/>
              </a:spcBef>
              <a:spcAft>
                <a:spcPts val="400"/>
              </a:spcAft>
              <a:buFontTx/>
              <a:buChar char="-"/>
            </a:pPr>
            <a:r>
              <a:rPr lang="fr-FR" sz="1800" dirty="0" smtClean="0"/>
              <a:t>(iii) </a:t>
            </a:r>
            <a:r>
              <a:rPr lang="fr-FR" sz="1800" dirty="0"/>
              <a:t>Co-construire un récit fédérateur autour d’une vision partagée du territoire (Susciter l’adhésion la plus large possible des politiques et de la société civile aux buts et principes de l’aménagement du </a:t>
            </a:r>
            <a:r>
              <a:rPr lang="fr-FR" sz="1800" dirty="0" smtClean="0"/>
              <a:t>territoire)</a:t>
            </a:r>
          </a:p>
        </p:txBody>
      </p:sp>
    </p:spTree>
    <p:extLst>
      <p:ext uri="{BB962C8B-B14F-4D97-AF65-F5344CB8AC3E}">
        <p14:creationId xmlns:p14="http://schemas.microsoft.com/office/powerpoint/2010/main" val="211989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274" y="2507780"/>
            <a:ext cx="6840001" cy="1800982"/>
          </a:xfrm>
        </p:spPr>
        <p:txBody>
          <a:bodyPr>
            <a:normAutofit fontScale="90000"/>
          </a:bodyPr>
          <a:lstStyle/>
          <a:p>
            <a:pPr algn="ctr"/>
            <a:r>
              <a:rPr lang="fr-LU" sz="3200" dirty="0" smtClean="0"/>
              <a:t/>
            </a:r>
            <a:br>
              <a:rPr lang="fr-LU" sz="3200" dirty="0" smtClean="0"/>
            </a:br>
            <a:r>
              <a:rPr lang="fr-LU" sz="3200" dirty="0" smtClean="0"/>
              <a:t>Merci de votre attention</a:t>
            </a:r>
            <a:br>
              <a:rPr lang="fr-LU" sz="3200" dirty="0" smtClean="0"/>
            </a:br>
            <a:r>
              <a:rPr lang="fr-LU" sz="3200" dirty="0"/>
              <a:t/>
            </a:r>
            <a:br>
              <a:rPr lang="fr-LU" sz="3200" dirty="0"/>
            </a:br>
            <a:r>
              <a:rPr lang="fr-LU" sz="3200" dirty="0" smtClean="0">
                <a:hlinkClick r:id="rId2"/>
              </a:rPr>
              <a:t>frederic.durand@liser.lu</a:t>
            </a:r>
            <a:r>
              <a:rPr lang="fr-LU" sz="3200" dirty="0" smtClean="0"/>
              <a:t/>
            </a:r>
            <a:br>
              <a:rPr lang="fr-LU" sz="3200" dirty="0" smtClean="0"/>
            </a:br>
            <a:r>
              <a:rPr lang="fr-LU" sz="3200" dirty="0" smtClean="0"/>
              <a:t/>
            </a:r>
            <a:br>
              <a:rPr lang="fr-LU" sz="3200" dirty="0" smtClean="0"/>
            </a:br>
            <a:endParaRPr lang="fr-LU" sz="3200" dirty="0"/>
          </a:p>
        </p:txBody>
      </p:sp>
    </p:spTree>
    <p:extLst>
      <p:ext uri="{BB962C8B-B14F-4D97-AF65-F5344CB8AC3E}">
        <p14:creationId xmlns:p14="http://schemas.microsoft.com/office/powerpoint/2010/main" val="68510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6735" y="533731"/>
            <a:ext cx="3654841" cy="470280"/>
          </a:xfrm>
        </p:spPr>
        <p:txBody>
          <a:bodyPr>
            <a:normAutofit/>
          </a:bodyPr>
          <a:lstStyle/>
          <a:p>
            <a:r>
              <a:rPr lang="fr-LU" sz="3200" dirty="0" smtClean="0"/>
              <a:t>Introduction</a:t>
            </a:r>
            <a:endParaRPr lang="fr-LU" sz="3200" dirty="0"/>
          </a:p>
        </p:txBody>
      </p:sp>
      <p:sp>
        <p:nvSpPr>
          <p:cNvPr id="3" name="Rectangle 2"/>
          <p:cNvSpPr/>
          <p:nvPr/>
        </p:nvSpPr>
        <p:spPr>
          <a:xfrm>
            <a:off x="901522" y="1499433"/>
            <a:ext cx="8538692" cy="513986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u="sng" dirty="0" err="1" smtClean="0">
                <a:cs typeface="Arial" panose="020B0604020202020204" pitchFamily="34" charset="0"/>
                <a:sym typeface="Wingdings" panose="05000000000000000000" pitchFamily="2" charset="2"/>
              </a:rPr>
              <a:t>Enjeu</a:t>
            </a:r>
            <a:r>
              <a:rPr lang="en-US" sz="2000" dirty="0" smtClean="0">
                <a:cs typeface="Arial" panose="020B0604020202020204" pitchFamily="34" charset="0"/>
                <a:sym typeface="Wingdings" panose="05000000000000000000" pitchFamily="2" charset="2"/>
              </a:rPr>
              <a:t> : </a:t>
            </a:r>
            <a:r>
              <a:rPr lang="en-US" sz="2000" dirty="0" err="1" smtClean="0">
                <a:cs typeface="Arial" panose="020B0604020202020204" pitchFamily="34" charset="0"/>
                <a:sym typeface="Wingdings" panose="05000000000000000000" pitchFamily="2" charset="2"/>
              </a:rPr>
              <a:t>l’habitabilité</a:t>
            </a:r>
            <a:r>
              <a:rPr lang="en-US" sz="2000" dirty="0" smtClean="0">
                <a:cs typeface="Arial" panose="020B0604020202020204" pitchFamily="34" charset="0"/>
                <a:sym typeface="Wingdings" panose="05000000000000000000" pitchFamily="2" charset="2"/>
              </a:rPr>
              <a:t> de </a:t>
            </a:r>
            <a:r>
              <a:rPr lang="en-US" sz="2000" dirty="0" err="1" smtClean="0">
                <a:cs typeface="Arial" panose="020B0604020202020204" pitchFamily="34" charset="0"/>
                <a:sym typeface="Wingdings" panose="05000000000000000000" pitchFamily="2" charset="2"/>
              </a:rPr>
              <a:t>notre</a:t>
            </a:r>
            <a:r>
              <a:rPr lang="en-US" sz="2000" dirty="0" smtClean="0">
                <a:cs typeface="Arial" panose="020B0604020202020204" pitchFamily="34" charset="0"/>
                <a:sym typeface="Wingdings" panose="05000000000000000000" pitchFamily="2" charset="2"/>
              </a:rPr>
              <a:t> </a:t>
            </a:r>
            <a:r>
              <a:rPr lang="en-US" sz="2000" dirty="0" err="1" smtClean="0">
                <a:cs typeface="Arial" panose="020B0604020202020204" pitchFamily="34" charset="0"/>
                <a:sym typeface="Wingdings" panose="05000000000000000000" pitchFamily="2" charset="2"/>
              </a:rPr>
              <a:t>planète</a:t>
            </a:r>
            <a:r>
              <a:rPr lang="en-US" sz="2000" dirty="0" smtClean="0">
                <a:cs typeface="Arial" panose="020B0604020202020204" pitchFamily="34" charset="0"/>
                <a:sym typeface="Wingdings" panose="05000000000000000000" pitchFamily="2" charset="2"/>
              </a:rPr>
              <a:t>, </a:t>
            </a:r>
            <a:r>
              <a:rPr lang="en-US" sz="2000" dirty="0" err="1" smtClean="0">
                <a:cs typeface="Arial" panose="020B0604020202020204" pitchFamily="34" charset="0"/>
                <a:sym typeface="Wingdings" panose="05000000000000000000" pitchFamily="2" charset="2"/>
              </a:rPr>
              <a:t>une</a:t>
            </a:r>
            <a:r>
              <a:rPr lang="en-US" sz="2000" dirty="0" smtClean="0">
                <a:cs typeface="Arial" panose="020B0604020202020204" pitchFamily="34" charset="0"/>
                <a:sym typeface="Wingdings" panose="05000000000000000000" pitchFamily="2" charset="2"/>
              </a:rPr>
              <a:t> </a:t>
            </a:r>
            <a:r>
              <a:rPr lang="en-US" sz="2000" dirty="0" err="1" smtClean="0">
                <a:cs typeface="Arial" panose="020B0604020202020204" pitchFamily="34" charset="0"/>
                <a:sym typeface="Wingdings" panose="05000000000000000000" pitchFamily="2" charset="2"/>
              </a:rPr>
              <a:t>problématique</a:t>
            </a:r>
            <a:r>
              <a:rPr lang="en-US" sz="2000" dirty="0" smtClean="0">
                <a:cs typeface="Arial" panose="020B0604020202020204" pitchFamily="34" charset="0"/>
                <a:sym typeface="Wingdings" panose="05000000000000000000" pitchFamily="2" charset="2"/>
              </a:rPr>
              <a:t> qui nous </a:t>
            </a:r>
            <a:r>
              <a:rPr lang="en-US" sz="2000" dirty="0" err="1" smtClean="0">
                <a:cs typeface="Arial" panose="020B0604020202020204" pitchFamily="34" charset="0"/>
                <a:sym typeface="Wingdings" panose="05000000000000000000" pitchFamily="2" charset="2"/>
              </a:rPr>
              <a:t>concerne</a:t>
            </a:r>
            <a:r>
              <a:rPr lang="en-US" sz="2000" dirty="0" smtClean="0">
                <a:cs typeface="Arial" panose="020B0604020202020204" pitchFamily="34" charset="0"/>
                <a:sym typeface="Wingdings" panose="05000000000000000000" pitchFamily="2" charset="2"/>
              </a:rPr>
              <a:t> </a:t>
            </a:r>
            <a:r>
              <a:rPr lang="en-US" sz="2000" dirty="0" err="1" smtClean="0">
                <a:cs typeface="Arial" panose="020B0604020202020204" pitchFamily="34" charset="0"/>
                <a:sym typeface="Wingdings" panose="05000000000000000000" pitchFamily="2" charset="2"/>
              </a:rPr>
              <a:t>tous</a:t>
            </a:r>
            <a:r>
              <a:rPr lang="en-US" sz="2000" dirty="0" smtClean="0">
                <a:cs typeface="Arial" panose="020B0604020202020204" pitchFamily="34" charset="0"/>
                <a:sym typeface="Wingdings" panose="05000000000000000000" pitchFamily="2" charset="2"/>
              </a:rPr>
              <a:t>  transition majeure de </a:t>
            </a:r>
            <a:r>
              <a:rPr lang="en-US" sz="2000" dirty="0" err="1" smtClean="0">
                <a:cs typeface="Arial" panose="020B0604020202020204" pitchFamily="34" charset="0"/>
                <a:sym typeface="Wingdings" panose="05000000000000000000" pitchFamily="2" charset="2"/>
              </a:rPr>
              <a:t>nos</a:t>
            </a:r>
            <a:r>
              <a:rPr lang="en-US" sz="2000" dirty="0" smtClean="0">
                <a:cs typeface="Arial" panose="020B0604020202020204" pitchFamily="34" charset="0"/>
                <a:sym typeface="Wingdings" panose="05000000000000000000" pitchFamily="2" charset="2"/>
              </a:rPr>
              <a:t> modes de production, de </a:t>
            </a:r>
            <a:r>
              <a:rPr lang="en-US" sz="2000" dirty="0" err="1" smtClean="0">
                <a:cs typeface="Arial" panose="020B0604020202020204" pitchFamily="34" charset="0"/>
                <a:sym typeface="Wingdings" panose="05000000000000000000" pitchFamily="2" charset="2"/>
              </a:rPr>
              <a:t>consommation</a:t>
            </a:r>
            <a:r>
              <a:rPr lang="en-US" sz="2000" dirty="0" smtClean="0">
                <a:cs typeface="Arial" panose="020B0604020202020204" pitchFamily="34" charset="0"/>
                <a:sym typeface="Wingdings" panose="05000000000000000000" pitchFamily="2" charset="2"/>
              </a:rPr>
              <a:t>, de </a:t>
            </a:r>
            <a:r>
              <a:rPr lang="en-US" sz="2000" dirty="0" err="1" smtClean="0">
                <a:cs typeface="Arial" panose="020B0604020202020204" pitchFamily="34" charset="0"/>
                <a:sym typeface="Wingdings" panose="05000000000000000000" pitchFamily="2" charset="2"/>
              </a:rPr>
              <a:t>déplacement</a:t>
            </a:r>
            <a:r>
              <a:rPr lang="en-US" sz="2000" dirty="0" smtClean="0">
                <a:cs typeface="Arial" panose="020B0604020202020204" pitchFamily="34" charset="0"/>
                <a:sym typeface="Wingdings" panose="05000000000000000000" pitchFamily="2" charset="2"/>
              </a:rPr>
              <a:t>, de vie.</a:t>
            </a:r>
          </a:p>
          <a:p>
            <a:pPr>
              <a:spcBef>
                <a:spcPts val="600"/>
              </a:spcBef>
              <a:spcAft>
                <a:spcPts val="600"/>
              </a:spcAft>
            </a:pPr>
            <a:endParaRPr lang="en-US" sz="1400" dirty="0" smtClean="0">
              <a:cs typeface="Arial" panose="020B0604020202020204" pitchFamily="34" charset="0"/>
              <a:sym typeface="Wingdings" panose="05000000000000000000" pitchFamily="2" charset="2"/>
            </a:endParaRPr>
          </a:p>
          <a:p>
            <a:pPr marL="342900" indent="-342900">
              <a:spcBef>
                <a:spcPts val="600"/>
              </a:spcBef>
              <a:spcAft>
                <a:spcPts val="600"/>
              </a:spcAft>
              <a:buFont typeface="Arial" panose="020B0604020202020204" pitchFamily="34" charset="0"/>
              <a:buChar char="•"/>
            </a:pPr>
            <a:r>
              <a:rPr lang="en-US" sz="2000" u="sng" dirty="0" err="1" smtClean="0">
                <a:cs typeface="Arial" panose="020B0604020202020204" pitchFamily="34" charset="0"/>
                <a:sym typeface="Wingdings" panose="05000000000000000000" pitchFamily="2" charset="2"/>
              </a:rPr>
              <a:t>Méthode</a:t>
            </a:r>
            <a:r>
              <a:rPr lang="en-US" sz="2000" dirty="0" smtClean="0">
                <a:cs typeface="Arial" panose="020B0604020202020204" pitchFamily="34" charset="0"/>
                <a:sym typeface="Wingdings" panose="05000000000000000000" pitchFamily="2" charset="2"/>
              </a:rPr>
              <a:t> </a:t>
            </a:r>
            <a:r>
              <a:rPr lang="en-US" sz="2000" dirty="0">
                <a:cs typeface="Arial" panose="020B0604020202020204" pitchFamily="34" charset="0"/>
                <a:sym typeface="Wingdings" panose="05000000000000000000" pitchFamily="2" charset="2"/>
              </a:rPr>
              <a:t>: </a:t>
            </a:r>
            <a:r>
              <a:rPr lang="en-US" sz="2000" dirty="0" smtClean="0">
                <a:cs typeface="Arial" panose="020B0604020202020204" pitchFamily="34" charset="0"/>
                <a:sym typeface="Wingdings" panose="05000000000000000000" pitchFamily="2" charset="2"/>
              </a:rPr>
              <a:t>la </a:t>
            </a:r>
            <a:r>
              <a:rPr lang="en-US" sz="2000" dirty="0" err="1" smtClean="0">
                <a:cs typeface="Arial" panose="020B0604020202020204" pitchFamily="34" charset="0"/>
                <a:sym typeface="Wingdings" panose="05000000000000000000" pitchFamily="2" charset="2"/>
              </a:rPr>
              <a:t>décarbonation</a:t>
            </a:r>
            <a:r>
              <a:rPr lang="en-US" sz="2000" dirty="0" smtClean="0">
                <a:cs typeface="Arial" panose="020B0604020202020204" pitchFamily="34" charset="0"/>
                <a:sym typeface="Wingdings" panose="05000000000000000000" pitchFamily="2" charset="2"/>
              </a:rPr>
              <a:t> de la </a:t>
            </a:r>
            <a:r>
              <a:rPr lang="en-US" sz="2000" dirty="0" err="1" smtClean="0">
                <a:cs typeface="Arial" panose="020B0604020202020204" pitchFamily="34" charset="0"/>
                <a:sym typeface="Wingdings" panose="05000000000000000000" pitchFamily="2" charset="2"/>
              </a:rPr>
              <a:t>société</a:t>
            </a:r>
            <a:r>
              <a:rPr lang="en-US" sz="2000" dirty="0" smtClean="0">
                <a:cs typeface="Arial" panose="020B0604020202020204" pitchFamily="34" charset="0"/>
                <a:sym typeface="Wingdings" panose="05000000000000000000" pitchFamily="2" charset="2"/>
              </a:rPr>
              <a:t>, un </a:t>
            </a:r>
            <a:r>
              <a:rPr lang="en-US" sz="2000" dirty="0" err="1" smtClean="0">
                <a:cs typeface="Arial" panose="020B0604020202020204" pitchFamily="34" charset="0"/>
                <a:sym typeface="Wingdings" panose="05000000000000000000" pitchFamily="2" charset="2"/>
              </a:rPr>
              <a:t>défi</a:t>
            </a:r>
            <a:r>
              <a:rPr lang="en-US" sz="2000" dirty="0" smtClean="0">
                <a:cs typeface="Arial" panose="020B0604020202020204" pitchFamily="34" charset="0"/>
                <a:sym typeface="Wingdings" panose="05000000000000000000" pitchFamily="2" charset="2"/>
              </a:rPr>
              <a:t> necessaire et difficile à </a:t>
            </a:r>
            <a:r>
              <a:rPr lang="en-US" sz="2000" dirty="0" err="1" smtClean="0">
                <a:cs typeface="Arial" panose="020B0604020202020204" pitchFamily="34" charset="0"/>
                <a:sym typeface="Wingdings" panose="05000000000000000000" pitchFamily="2" charset="2"/>
              </a:rPr>
              <a:t>relever</a:t>
            </a:r>
            <a:endParaRPr lang="en-US" sz="2000" dirty="0" smtClean="0">
              <a:cs typeface="Arial" panose="020B0604020202020204" pitchFamily="34" charset="0"/>
              <a:sym typeface="Wingdings" panose="05000000000000000000" pitchFamily="2" charset="2"/>
            </a:endParaRPr>
          </a:p>
          <a:p>
            <a:pPr marL="342900" indent="-342900">
              <a:spcBef>
                <a:spcPts val="600"/>
              </a:spcBef>
              <a:spcAft>
                <a:spcPts val="600"/>
              </a:spcAft>
              <a:buFont typeface="Arial" panose="020B0604020202020204" pitchFamily="34" charset="0"/>
              <a:buChar char="•"/>
            </a:pPr>
            <a:endParaRPr lang="en-US" sz="1400" dirty="0">
              <a:cs typeface="Arial" panose="020B0604020202020204" pitchFamily="34" charset="0"/>
              <a:sym typeface="Wingdings" panose="05000000000000000000" pitchFamily="2" charset="2"/>
            </a:endParaRPr>
          </a:p>
          <a:p>
            <a:pPr marL="342900" indent="-342900">
              <a:spcBef>
                <a:spcPts val="600"/>
              </a:spcBef>
              <a:spcAft>
                <a:spcPts val="600"/>
              </a:spcAft>
              <a:buFont typeface="Arial" panose="020B0604020202020204" pitchFamily="34" charset="0"/>
              <a:buChar char="•"/>
            </a:pPr>
            <a:r>
              <a:rPr lang="en-US" sz="2000" u="sng" dirty="0" err="1" smtClean="0">
                <a:cs typeface="Arial" panose="020B0604020202020204" pitchFamily="34" charset="0"/>
                <a:sym typeface="Wingdings" panose="05000000000000000000" pitchFamily="2" charset="2"/>
              </a:rPr>
              <a:t>Deux</a:t>
            </a:r>
            <a:r>
              <a:rPr lang="en-US" sz="2000" u="sng" dirty="0" smtClean="0">
                <a:cs typeface="Arial" panose="020B0604020202020204" pitchFamily="34" charset="0"/>
                <a:sym typeface="Wingdings" panose="05000000000000000000" pitchFamily="2" charset="2"/>
              </a:rPr>
              <a:t> </a:t>
            </a:r>
            <a:r>
              <a:rPr lang="en-US" sz="2000" u="sng" dirty="0" err="1" smtClean="0">
                <a:cs typeface="Arial" panose="020B0604020202020204" pitchFamily="34" charset="0"/>
                <a:sym typeface="Wingdings" panose="05000000000000000000" pitchFamily="2" charset="2"/>
              </a:rPr>
              <a:t>objectifs</a:t>
            </a:r>
            <a:r>
              <a:rPr lang="en-US" sz="2000" u="sng" dirty="0" smtClean="0">
                <a:cs typeface="Arial" panose="020B0604020202020204" pitchFamily="34" charset="0"/>
                <a:sym typeface="Wingdings" panose="05000000000000000000" pitchFamily="2" charset="2"/>
              </a:rPr>
              <a:t> </a:t>
            </a:r>
            <a:r>
              <a:rPr lang="en-US" sz="2000" u="sng" dirty="0" err="1" smtClean="0">
                <a:cs typeface="Arial" panose="020B0604020202020204" pitchFamily="34" charset="0"/>
                <a:sym typeface="Wingdings" panose="05000000000000000000" pitchFamily="2" charset="2"/>
              </a:rPr>
              <a:t>en</a:t>
            </a:r>
            <a:r>
              <a:rPr lang="en-US" sz="2000" u="sng" dirty="0" smtClean="0">
                <a:cs typeface="Arial" panose="020B0604020202020204" pitchFamily="34" charset="0"/>
                <a:sym typeface="Wingdings" panose="05000000000000000000" pitchFamily="2" charset="2"/>
              </a:rPr>
              <a:t> lien avec la protection de la nature</a:t>
            </a:r>
            <a:r>
              <a:rPr lang="en-US" sz="2000" dirty="0" smtClean="0">
                <a:cs typeface="Arial" panose="020B0604020202020204" pitchFamily="34" charset="0"/>
                <a:sym typeface="Wingdings" panose="05000000000000000000" pitchFamily="2" charset="2"/>
              </a:rPr>
              <a:t> pour </a:t>
            </a:r>
            <a:r>
              <a:rPr lang="en-US" sz="2000" dirty="0" err="1" smtClean="0">
                <a:cs typeface="Arial" panose="020B0604020202020204" pitchFamily="34" charset="0"/>
                <a:sym typeface="Wingdings" panose="05000000000000000000" pitchFamily="2" charset="2"/>
              </a:rPr>
              <a:t>encadrer</a:t>
            </a:r>
            <a:r>
              <a:rPr lang="en-US" sz="2000" dirty="0" smtClean="0">
                <a:cs typeface="Arial" panose="020B0604020202020204" pitchFamily="34" charset="0"/>
                <a:sym typeface="Wingdings" panose="05000000000000000000" pitchFamily="2" charset="2"/>
              </a:rPr>
              <a:t> le </a:t>
            </a:r>
            <a:r>
              <a:rPr lang="en-US" sz="2000" dirty="0" err="1" smtClean="0">
                <a:cs typeface="Arial" panose="020B0604020202020204" pitchFamily="34" charset="0"/>
                <a:sym typeface="Wingdings" panose="05000000000000000000" pitchFamily="2" charset="2"/>
              </a:rPr>
              <a:t>développement</a:t>
            </a:r>
            <a:r>
              <a:rPr lang="en-US" sz="2000" dirty="0" smtClean="0">
                <a:cs typeface="Arial" panose="020B0604020202020204" pitchFamily="34" charset="0"/>
                <a:sym typeface="Wingdings" panose="05000000000000000000" pitchFamily="2" charset="2"/>
              </a:rPr>
              <a:t> territorial :</a:t>
            </a:r>
            <a:endParaRPr lang="fr-FR" sz="2000" dirty="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fr-FR" sz="2000" dirty="0" smtClean="0"/>
              <a:t>Objectif du gouvernement luxembourgeois : réduire </a:t>
            </a:r>
            <a:r>
              <a:rPr lang="fr-FR" sz="2000" dirty="0"/>
              <a:t>de 55 % les émissions de CO</a:t>
            </a:r>
            <a:r>
              <a:rPr lang="fr-FR" sz="2000" baseline="-25000" dirty="0"/>
              <a:t>2</a:t>
            </a:r>
            <a:r>
              <a:rPr lang="fr-FR" sz="2000" dirty="0"/>
              <a:t> jusqu’à l’horizon 2030 (par rapport à 2004), </a:t>
            </a:r>
            <a:r>
              <a:rPr lang="fr-FR" sz="2000" dirty="0" smtClean="0"/>
              <a:t>puis atteindre </a:t>
            </a:r>
            <a:r>
              <a:rPr lang="fr-FR" sz="2000" dirty="0"/>
              <a:t>la neutralité carbone d’ici 2050</a:t>
            </a:r>
            <a:r>
              <a:rPr lang="fr-FR" sz="2000" dirty="0" smtClean="0"/>
              <a:t>.</a:t>
            </a:r>
          </a:p>
          <a:p>
            <a:pPr marL="742950" lvl="1" indent="-285750">
              <a:spcBef>
                <a:spcPts val="600"/>
              </a:spcBef>
              <a:spcAft>
                <a:spcPts val="600"/>
              </a:spcAft>
              <a:buFont typeface="Arial" panose="020B0604020202020204" pitchFamily="34" charset="0"/>
              <a:buChar char="•"/>
            </a:pPr>
            <a:r>
              <a:rPr lang="fr-FR" sz="2000" dirty="0" smtClean="0"/>
              <a:t>Objectif </a:t>
            </a:r>
            <a:r>
              <a:rPr lang="fr-FR" sz="2000" dirty="0"/>
              <a:t>européen </a:t>
            </a:r>
            <a:r>
              <a:rPr lang="fr-FR" sz="2000" dirty="0" smtClean="0"/>
              <a:t>: zéro artificialisation net des sols d’ici 2050 afin </a:t>
            </a:r>
            <a:r>
              <a:rPr lang="fr-FR" sz="2000" dirty="0"/>
              <a:t>de </a:t>
            </a:r>
            <a:r>
              <a:rPr lang="fr-FR" sz="2000" dirty="0" smtClean="0"/>
              <a:t>préserver les habitats naturels, leur biodiversité et les </a:t>
            </a:r>
            <a:r>
              <a:rPr lang="fr-FR" sz="2000" dirty="0"/>
              <a:t>surfaces </a:t>
            </a:r>
            <a:r>
              <a:rPr lang="fr-FR" sz="2000" dirty="0" smtClean="0"/>
              <a:t>agricoles.</a:t>
            </a:r>
            <a:endParaRPr lang="fr-FR" sz="2000" dirty="0" smtClean="0">
              <a:cs typeface="Arial" panose="020B0604020202020204" pitchFamily="34" charset="0"/>
            </a:endParaRPr>
          </a:p>
        </p:txBody>
      </p:sp>
    </p:spTree>
    <p:extLst>
      <p:ext uri="{BB962C8B-B14F-4D97-AF65-F5344CB8AC3E}">
        <p14:creationId xmlns:p14="http://schemas.microsoft.com/office/powerpoint/2010/main" val="275029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2501" y="665405"/>
            <a:ext cx="4517130" cy="470280"/>
          </a:xfrm>
        </p:spPr>
        <p:txBody>
          <a:bodyPr>
            <a:normAutofit fontScale="90000"/>
          </a:bodyPr>
          <a:lstStyle/>
          <a:p>
            <a:r>
              <a:rPr lang="fr-LU" sz="3200" dirty="0" smtClean="0"/>
              <a:t>Objectifs de la présentation</a:t>
            </a:r>
            <a:endParaRPr lang="fr-LU" sz="3200" dirty="0"/>
          </a:p>
        </p:txBody>
      </p:sp>
      <p:sp>
        <p:nvSpPr>
          <p:cNvPr id="3" name="Rectangle 2"/>
          <p:cNvSpPr/>
          <p:nvPr/>
        </p:nvSpPr>
        <p:spPr>
          <a:xfrm>
            <a:off x="1470354" y="1985284"/>
            <a:ext cx="7222885" cy="3477875"/>
          </a:xfrm>
          <a:prstGeom prst="rect">
            <a:avLst/>
          </a:prstGeom>
        </p:spPr>
        <p:txBody>
          <a:bodyPr wrap="square">
            <a:spAutoFit/>
          </a:bodyPr>
          <a:lstStyle/>
          <a:p>
            <a:pPr lvl="0"/>
            <a:r>
              <a:rPr lang="fr-FR" sz="2000" dirty="0" smtClean="0">
                <a:cs typeface="Arial" panose="020B0604020202020204" pitchFamily="34" charset="0"/>
              </a:rPr>
              <a:t>Présenter </a:t>
            </a:r>
            <a:r>
              <a:rPr lang="fr-BE" sz="2000" dirty="0" smtClean="0"/>
              <a:t>des constats et les enjeux qui en découlent sur deux thématiques en lien avec la protection de la nature : </a:t>
            </a:r>
          </a:p>
          <a:p>
            <a:pPr lvl="0"/>
            <a:endParaRPr lang="fr-BE" sz="2000" dirty="0" smtClean="0"/>
          </a:p>
          <a:p>
            <a:pPr marL="742950" lvl="1" indent="-285750">
              <a:buFont typeface="Arial" panose="020B0604020202020204" pitchFamily="34" charset="0"/>
              <a:buChar char="•"/>
            </a:pPr>
            <a:r>
              <a:rPr lang="fr-BE" sz="2000" dirty="0" smtClean="0"/>
              <a:t>(i) Occupation </a:t>
            </a:r>
            <a:r>
              <a:rPr lang="fr-BE" sz="2000" dirty="0" smtClean="0"/>
              <a:t>et </a:t>
            </a:r>
            <a:r>
              <a:rPr lang="fr-BE" sz="2000" dirty="0"/>
              <a:t>imperméabilisation du </a:t>
            </a:r>
            <a:r>
              <a:rPr lang="fr-BE" sz="2000" dirty="0" smtClean="0"/>
              <a:t>sol</a:t>
            </a:r>
            <a:r>
              <a:rPr lang="fr-BE" sz="2000" dirty="0" smtClean="0"/>
              <a:t> </a:t>
            </a:r>
            <a:endParaRPr lang="fr-BE" sz="2000" dirty="0" smtClean="0"/>
          </a:p>
          <a:p>
            <a:pPr marL="742950" lvl="1" indent="-285750">
              <a:buFont typeface="Arial" panose="020B0604020202020204" pitchFamily="34" charset="0"/>
              <a:buChar char="•"/>
            </a:pPr>
            <a:r>
              <a:rPr lang="fr-BE" sz="2000" dirty="0" smtClean="0"/>
              <a:t>(ii) Préservation de la nature et des paysages</a:t>
            </a:r>
          </a:p>
          <a:p>
            <a:pPr marL="285750" lvl="0" indent="-285750">
              <a:buFont typeface="Arial" panose="020B0604020202020204" pitchFamily="34" charset="0"/>
              <a:buChar char="•"/>
            </a:pPr>
            <a:endParaRPr lang="fr-LU" sz="2000" dirty="0" smtClean="0">
              <a:cs typeface="Arial" panose="020B0604020202020204" pitchFamily="34" charset="0"/>
            </a:endParaRPr>
          </a:p>
          <a:p>
            <a:pPr lvl="0"/>
            <a:endParaRPr lang="fr-LU" sz="2000" dirty="0" smtClean="0">
              <a:cs typeface="Arial" panose="020B0604020202020204" pitchFamily="34" charset="0"/>
            </a:endParaRPr>
          </a:p>
          <a:p>
            <a:pPr lvl="0"/>
            <a:r>
              <a:rPr lang="fr-LU" sz="2000" dirty="0" smtClean="0">
                <a:cs typeface="Arial" panose="020B0604020202020204" pitchFamily="34" charset="0"/>
              </a:rPr>
              <a:t>Ce travail se base sur </a:t>
            </a:r>
            <a:r>
              <a:rPr lang="fr-FR" sz="2000" dirty="0" smtClean="0"/>
              <a:t>le diagnostic territorial de la Grande Région réalisé </a:t>
            </a:r>
            <a:r>
              <a:rPr lang="fr-FR" sz="2000" dirty="0"/>
              <a:t>à l’échelle </a:t>
            </a:r>
            <a:r>
              <a:rPr lang="fr-FR" sz="2000" dirty="0" smtClean="0"/>
              <a:t>transfrontalière dans le cadre des travaux du </a:t>
            </a:r>
            <a:r>
              <a:rPr lang="fr-LU" sz="2000" dirty="0" smtClean="0">
                <a:cs typeface="Arial" panose="020B0604020202020204" pitchFamily="34" charset="0"/>
              </a:rPr>
              <a:t>SDTGR (Schéma de Développement Territorial de la Grande Région) en 2017-2018</a:t>
            </a:r>
          </a:p>
        </p:txBody>
      </p:sp>
    </p:spTree>
    <p:extLst>
      <p:ext uri="{BB962C8B-B14F-4D97-AF65-F5344CB8AC3E}">
        <p14:creationId xmlns:p14="http://schemas.microsoft.com/office/powerpoint/2010/main" val="216207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249" y="2829183"/>
            <a:ext cx="7235041" cy="720000"/>
          </a:xfrm>
        </p:spPr>
        <p:txBody>
          <a:bodyPr>
            <a:normAutofit fontScale="90000"/>
          </a:bodyPr>
          <a:lstStyle/>
          <a:p>
            <a:pPr algn="ctr">
              <a:lnSpc>
                <a:spcPct val="120000"/>
              </a:lnSpc>
            </a:pPr>
            <a:r>
              <a:rPr lang="fr-BE" dirty="0" smtClean="0"/>
              <a:t>1.1. Occupation </a:t>
            </a:r>
            <a:r>
              <a:rPr lang="fr-BE" dirty="0"/>
              <a:t>du </a:t>
            </a:r>
            <a:r>
              <a:rPr lang="fr-BE" dirty="0" smtClean="0"/>
              <a:t>sol</a:t>
            </a:r>
            <a:endParaRPr lang="fr-LU" dirty="0"/>
          </a:p>
        </p:txBody>
      </p:sp>
    </p:spTree>
    <p:extLst>
      <p:ext uri="{BB962C8B-B14F-4D97-AF65-F5344CB8AC3E}">
        <p14:creationId xmlns:p14="http://schemas.microsoft.com/office/powerpoint/2010/main" val="2391438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3086100"/>
            <a:ext cx="1388201" cy="369332"/>
          </a:xfrm>
          <a:prstGeom prst="rect">
            <a:avLst/>
          </a:prstGeom>
          <a:noFill/>
        </p:spPr>
        <p:txBody>
          <a:bodyPr wrap="none" rtlCol="0">
            <a:spAutoFit/>
          </a:bodyPr>
          <a:lstStyle/>
          <a:p>
            <a:r>
              <a:rPr lang="fr-BE" b="1" dirty="0">
                <a:solidFill>
                  <a:srgbClr val="FF0000"/>
                </a:solidFill>
              </a:rPr>
              <a:t>Insérer carte</a:t>
            </a: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616" y="77273"/>
            <a:ext cx="9527779" cy="6742090"/>
          </a:xfrm>
          <a:prstGeom prst="rect">
            <a:avLst/>
          </a:prstGeom>
        </p:spPr>
      </p:pic>
      <p:sp>
        <p:nvSpPr>
          <p:cNvPr id="2" name="TextBox 1"/>
          <p:cNvSpPr txBox="1"/>
          <p:nvPr/>
        </p:nvSpPr>
        <p:spPr>
          <a:xfrm>
            <a:off x="3196742" y="5369357"/>
            <a:ext cx="529312" cy="646331"/>
          </a:xfrm>
          <a:prstGeom prst="rect">
            <a:avLst/>
          </a:prstGeom>
          <a:noFill/>
        </p:spPr>
        <p:txBody>
          <a:bodyPr wrap="none" rtlCol="0">
            <a:spAutoFit/>
          </a:bodyPr>
          <a:lstStyle/>
          <a:p>
            <a:r>
              <a:rPr lang="en-US" sz="1200" dirty="0" smtClean="0"/>
              <a:t>&lt;10</a:t>
            </a:r>
            <a:r>
              <a:rPr lang="en-US" sz="1200" dirty="0" smtClean="0"/>
              <a:t>%</a:t>
            </a:r>
          </a:p>
          <a:p>
            <a:r>
              <a:rPr lang="en-US" sz="1200" dirty="0" smtClean="0"/>
              <a:t>  52</a:t>
            </a:r>
            <a:r>
              <a:rPr lang="en-US" sz="1200" dirty="0" smtClean="0"/>
              <a:t>%</a:t>
            </a:r>
          </a:p>
          <a:p>
            <a:r>
              <a:rPr lang="en-US" sz="1200" dirty="0" smtClean="0"/>
              <a:t>  38</a:t>
            </a:r>
            <a:r>
              <a:rPr lang="en-US" sz="1200" dirty="0" smtClean="0"/>
              <a:t>%</a:t>
            </a:r>
            <a:endParaRPr lang="en-US" sz="1200" dirty="0"/>
          </a:p>
        </p:txBody>
      </p:sp>
    </p:spTree>
    <p:extLst>
      <p:ext uri="{BB962C8B-B14F-4D97-AF65-F5344CB8AC3E}">
        <p14:creationId xmlns:p14="http://schemas.microsoft.com/office/powerpoint/2010/main" val="359254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249" y="2829183"/>
            <a:ext cx="7235041" cy="720000"/>
          </a:xfrm>
        </p:spPr>
        <p:txBody>
          <a:bodyPr>
            <a:normAutofit fontScale="90000"/>
          </a:bodyPr>
          <a:lstStyle/>
          <a:p>
            <a:pPr algn="ctr">
              <a:lnSpc>
                <a:spcPct val="120000"/>
              </a:lnSpc>
            </a:pPr>
            <a:r>
              <a:rPr lang="fr-BE" dirty="0" smtClean="0"/>
              <a:t>1.2. Artificialisation et imperméabilisation des sols</a:t>
            </a:r>
            <a:endParaRPr lang="fr-LU" dirty="0"/>
          </a:p>
        </p:txBody>
      </p:sp>
    </p:spTree>
    <p:extLst>
      <p:ext uri="{BB962C8B-B14F-4D97-AF65-F5344CB8AC3E}">
        <p14:creationId xmlns:p14="http://schemas.microsoft.com/office/powerpoint/2010/main" val="325173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8576" y="672720"/>
            <a:ext cx="6404663" cy="470280"/>
          </a:xfrm>
        </p:spPr>
        <p:txBody>
          <a:bodyPr>
            <a:normAutofit fontScale="90000"/>
          </a:bodyPr>
          <a:lstStyle/>
          <a:p>
            <a:r>
              <a:rPr lang="fr-LU" sz="3200" dirty="0" smtClean="0"/>
              <a:t>Clarification des deux termes et enjeux</a:t>
            </a:r>
            <a:endParaRPr lang="fr-LU" sz="3200" dirty="0"/>
          </a:p>
        </p:txBody>
      </p:sp>
      <p:sp>
        <p:nvSpPr>
          <p:cNvPr id="3" name="Rectangle 2"/>
          <p:cNvSpPr/>
          <p:nvPr/>
        </p:nvSpPr>
        <p:spPr>
          <a:xfrm>
            <a:off x="772732" y="1741051"/>
            <a:ext cx="8770513" cy="5016758"/>
          </a:xfrm>
          <a:prstGeom prst="rect">
            <a:avLst/>
          </a:prstGeom>
        </p:spPr>
        <p:txBody>
          <a:bodyPr wrap="square">
            <a:spAutoFit/>
          </a:bodyPr>
          <a:lstStyle/>
          <a:p>
            <a:pPr lvl="0"/>
            <a:r>
              <a:rPr lang="en-US" b="1" dirty="0">
                <a:cs typeface="Arial" panose="020B0604020202020204" pitchFamily="34" charset="0"/>
              </a:rPr>
              <a:t>1</a:t>
            </a:r>
            <a:r>
              <a:rPr lang="en-US" b="1" dirty="0" smtClean="0">
                <a:cs typeface="Arial" panose="020B0604020202020204" pitchFamily="34" charset="0"/>
              </a:rPr>
              <a:t>)</a:t>
            </a:r>
            <a:r>
              <a:rPr lang="en-US" b="1" dirty="0">
                <a:cs typeface="Arial" panose="020B0604020202020204" pitchFamily="34" charset="0"/>
              </a:rPr>
              <a:t> </a:t>
            </a:r>
            <a:r>
              <a:rPr lang="en-US" b="1" dirty="0" err="1" smtClean="0">
                <a:cs typeface="Arial" panose="020B0604020202020204" pitchFamily="34" charset="0"/>
              </a:rPr>
              <a:t>Artificialisation</a:t>
            </a:r>
            <a:r>
              <a:rPr lang="en-US" b="1" dirty="0" smtClean="0">
                <a:cs typeface="Arial" panose="020B0604020202020204" pitchFamily="34" charset="0"/>
              </a:rPr>
              <a:t> du sol (Land take)</a:t>
            </a:r>
            <a:endParaRPr lang="en-US" b="1" dirty="0">
              <a:cs typeface="Arial" panose="020B0604020202020204" pitchFamily="34" charset="0"/>
            </a:endParaRPr>
          </a:p>
          <a:p>
            <a:pPr lvl="0"/>
            <a:r>
              <a:rPr lang="fr-FR" dirty="0" smtClean="0"/>
              <a:t>« L'augmentation </a:t>
            </a:r>
            <a:r>
              <a:rPr lang="fr-FR" dirty="0"/>
              <a:t>des surfaces artificielles au fil du </a:t>
            </a:r>
            <a:r>
              <a:rPr lang="fr-FR" dirty="0" smtClean="0"/>
              <a:t>temps </a:t>
            </a:r>
            <a:r>
              <a:rPr lang="fr-FR" dirty="0"/>
              <a:t>(habitation, zones urbaines vertes, unités industrielles, commerces et </a:t>
            </a:r>
            <a:r>
              <a:rPr lang="fr-FR" dirty="0" smtClean="0"/>
              <a:t>transport…) ». </a:t>
            </a:r>
            <a:r>
              <a:rPr lang="fr-FR" dirty="0"/>
              <a:t>(Commission européenne, </a:t>
            </a:r>
            <a:r>
              <a:rPr lang="fr-FR" dirty="0" smtClean="0"/>
              <a:t>2011).</a:t>
            </a:r>
            <a:endParaRPr lang="fr-FR" dirty="0"/>
          </a:p>
          <a:p>
            <a:pPr lvl="0"/>
            <a:endParaRPr lang="en-US" dirty="0">
              <a:cs typeface="Arial" panose="020B0604020202020204" pitchFamily="34" charset="0"/>
            </a:endParaRPr>
          </a:p>
          <a:p>
            <a:pPr lvl="0"/>
            <a:r>
              <a:rPr lang="en-US" b="1" dirty="0">
                <a:cs typeface="Arial" panose="020B0604020202020204" pitchFamily="34" charset="0"/>
              </a:rPr>
              <a:t>2) </a:t>
            </a:r>
            <a:r>
              <a:rPr lang="en-US" b="1" dirty="0" smtClean="0">
                <a:cs typeface="Arial" panose="020B0604020202020204" pitchFamily="34" charset="0"/>
              </a:rPr>
              <a:t>I</a:t>
            </a:r>
            <a:r>
              <a:rPr lang="fr-FR" b="1" dirty="0" err="1" smtClean="0"/>
              <a:t>mperméabilisation</a:t>
            </a:r>
            <a:r>
              <a:rPr lang="fr-FR" b="1" dirty="0" smtClean="0"/>
              <a:t> </a:t>
            </a:r>
            <a:r>
              <a:rPr lang="fr-FR" b="1" dirty="0"/>
              <a:t>des sols </a:t>
            </a:r>
            <a:r>
              <a:rPr lang="fr-FR" b="1" dirty="0" smtClean="0"/>
              <a:t>(</a:t>
            </a:r>
            <a:r>
              <a:rPr lang="en-US" b="1" dirty="0" smtClean="0">
                <a:cs typeface="Arial" panose="020B0604020202020204" pitchFamily="34" charset="0"/>
              </a:rPr>
              <a:t>Soil sealing)</a:t>
            </a:r>
            <a:endParaRPr lang="en-US" b="1" dirty="0">
              <a:cs typeface="Arial" panose="020B0604020202020204" pitchFamily="34" charset="0"/>
            </a:endParaRPr>
          </a:p>
          <a:p>
            <a:pPr lvl="0"/>
            <a:r>
              <a:rPr lang="fr-FR" dirty="0" smtClean="0"/>
              <a:t>«  </a:t>
            </a:r>
            <a:r>
              <a:rPr lang="fr-FR" dirty="0"/>
              <a:t>Les sols imperméabilisés peuvent être définis comme la destruction ou la couverture des sols par des bâtiments, des constructions et des couches de matériaux artificiels totalement ou partiellement imperméables (asphalte, béton, etc</a:t>
            </a:r>
            <a:r>
              <a:rPr lang="fr-FR" dirty="0" smtClean="0"/>
              <a:t>.) ». </a:t>
            </a:r>
            <a:r>
              <a:rPr lang="fr-FR" dirty="0"/>
              <a:t>(Commission européenne, </a:t>
            </a:r>
            <a:r>
              <a:rPr lang="fr-FR" dirty="0" smtClean="0"/>
              <a:t>2011) </a:t>
            </a:r>
          </a:p>
          <a:p>
            <a:pPr lvl="0"/>
            <a:endParaRPr lang="fr-FR" sz="2400" dirty="0"/>
          </a:p>
          <a:p>
            <a:pPr marL="285750" indent="-285750">
              <a:buFont typeface="Wingdings" panose="05000000000000000000" pitchFamily="2" charset="2"/>
              <a:buChar char="à"/>
            </a:pPr>
            <a:r>
              <a:rPr lang="fr-FR" i="1" u="sng" dirty="0" smtClean="0"/>
              <a:t>La lutte contre l’artificialisation et l’imperméabilisation des sols, un enjeu crucial</a:t>
            </a:r>
          </a:p>
          <a:p>
            <a:pPr marL="285750" indent="-285750">
              <a:buFont typeface="Wingdings" panose="05000000000000000000" pitchFamily="2" charset="2"/>
              <a:buChar char="à"/>
            </a:pPr>
            <a:endParaRPr lang="en-US" sz="800" dirty="0"/>
          </a:p>
          <a:p>
            <a:pPr marL="285750" indent="-285750">
              <a:buFont typeface="Arial" panose="020B0604020202020204" pitchFamily="34" charset="0"/>
              <a:buChar char="•"/>
            </a:pPr>
            <a:r>
              <a:rPr lang="fr-FR" dirty="0" smtClean="0"/>
              <a:t>Ces deux processus sont associés </a:t>
            </a:r>
            <a:r>
              <a:rPr lang="fr-FR" dirty="0"/>
              <a:t>à une perte de ressources naturelles et agricoles, de biodiversité ainsi qu’à une réduction des habitats </a:t>
            </a:r>
            <a:r>
              <a:rPr lang="fr-FR" dirty="0" smtClean="0"/>
              <a:t>naturels.</a:t>
            </a:r>
          </a:p>
          <a:p>
            <a:r>
              <a:rPr lang="fr-FR" dirty="0" smtClean="0"/>
              <a:t> </a:t>
            </a:r>
            <a:endParaRPr lang="en-US" dirty="0"/>
          </a:p>
          <a:p>
            <a:pPr marL="285750" indent="-285750">
              <a:buFont typeface="Arial" panose="020B0604020202020204" pitchFamily="34" charset="0"/>
              <a:buChar char="•"/>
            </a:pPr>
            <a:r>
              <a:rPr lang="fr-FR" dirty="0" smtClean="0"/>
              <a:t>L’imperméabilisation </a:t>
            </a:r>
            <a:r>
              <a:rPr lang="fr-FR" dirty="0"/>
              <a:t>du sol </a:t>
            </a:r>
            <a:r>
              <a:rPr lang="fr-FR" dirty="0" smtClean="0"/>
              <a:t>modifie les propriétés physiques du sol : favorise </a:t>
            </a:r>
            <a:r>
              <a:rPr lang="fr-FR" dirty="0"/>
              <a:t>le ruissellement des eaux de pluie, au détriment de l’infiltration, ce qui accentue l’érosion des </a:t>
            </a:r>
            <a:r>
              <a:rPr lang="fr-FR" dirty="0" smtClean="0"/>
              <a:t>sols, </a:t>
            </a:r>
            <a:r>
              <a:rPr lang="fr-FR" dirty="0"/>
              <a:t>perturbe la réalimentation des nappes phréatiques et augmente le risque de </a:t>
            </a:r>
            <a:r>
              <a:rPr lang="fr-FR" dirty="0" smtClean="0"/>
              <a:t>crue.</a:t>
            </a:r>
            <a:endParaRPr lang="fr-FR" dirty="0"/>
          </a:p>
        </p:txBody>
      </p:sp>
    </p:spTree>
    <p:extLst>
      <p:ext uri="{BB962C8B-B14F-4D97-AF65-F5344CB8AC3E}">
        <p14:creationId xmlns:p14="http://schemas.microsoft.com/office/powerpoint/2010/main" val="4046949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243840"/>
            <a:ext cx="117348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732" y="130694"/>
            <a:ext cx="8663013" cy="6630714"/>
          </a:xfrm>
          <a:prstGeom prst="rect">
            <a:avLst/>
          </a:prstGeom>
        </p:spPr>
      </p:pic>
    </p:spTree>
    <p:extLst>
      <p:ext uri="{BB962C8B-B14F-4D97-AF65-F5344CB8AC3E}">
        <p14:creationId xmlns:p14="http://schemas.microsoft.com/office/powerpoint/2010/main" val="202468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6916" y="2700394"/>
            <a:ext cx="7235041" cy="720000"/>
          </a:xfrm>
        </p:spPr>
        <p:txBody>
          <a:bodyPr>
            <a:normAutofit fontScale="90000"/>
          </a:bodyPr>
          <a:lstStyle/>
          <a:p>
            <a:pPr algn="ctr">
              <a:lnSpc>
                <a:spcPct val="120000"/>
              </a:lnSpc>
            </a:pPr>
            <a:r>
              <a:rPr lang="fr-BE" dirty="0" smtClean="0"/>
              <a:t>2. Préservation </a:t>
            </a:r>
            <a:r>
              <a:rPr lang="fr-BE" dirty="0"/>
              <a:t>de la nature et des paysages</a:t>
            </a:r>
            <a:endParaRPr lang="fr-LU" dirty="0"/>
          </a:p>
        </p:txBody>
      </p:sp>
    </p:spTree>
    <p:extLst>
      <p:ext uri="{BB962C8B-B14F-4D97-AF65-F5344CB8AC3E}">
        <p14:creationId xmlns:p14="http://schemas.microsoft.com/office/powerpoint/2010/main" val="1146611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SER_presentation_PPT all LISER.pptx" id="{5B0F1883-9DB1-4BD9-A950-D43814234D67}" vid="{BFA93379-2338-44EA-9F9F-47E446CBE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LISER_presentation</Template>
  <TotalTime>1147</TotalTime>
  <Words>808</Words>
  <Application>Microsoft Office PowerPoint</Application>
  <PresentationFormat>Format A4 (210 x 297 mm)</PresentationFormat>
  <Paragraphs>58</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Times New Roman</vt:lpstr>
      <vt:lpstr>Wingdings</vt:lpstr>
      <vt:lpstr>Office Theme</vt:lpstr>
      <vt:lpstr>La dimension transfrontalière de la protection de la nature</vt:lpstr>
      <vt:lpstr>Introduction</vt:lpstr>
      <vt:lpstr>Objectifs de la présentation</vt:lpstr>
      <vt:lpstr>1.1. Occupation du sol</vt:lpstr>
      <vt:lpstr>Présentation PowerPoint</vt:lpstr>
      <vt:lpstr>1.2. Artificialisation et imperméabilisation des sols</vt:lpstr>
      <vt:lpstr>Clarification des deux termes et enjeux</vt:lpstr>
      <vt:lpstr>Présentation PowerPoint</vt:lpstr>
      <vt:lpstr>2. Préservation de la nature et des paysages</vt:lpstr>
      <vt:lpstr>Présentation PowerPoint</vt:lpstr>
      <vt:lpstr>Présentation PowerPoint</vt:lpstr>
      <vt:lpstr>Conclusion 1/2:  Un environnement naturel malmené, sous pression, qu’il convient de remettre au centre des priorités politiques </vt:lpstr>
      <vt:lpstr>Conclusion 2/2: Un environnement naturel malmené, sous pression, qu’il convient de remettre au centre des priorités politiques </vt:lpstr>
      <vt:lpstr> Merci de votre attention  frederic.durand@liser.lu  </vt:lpstr>
    </vt:vector>
  </TitlesOfParts>
  <Company>Liser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ARIAL 40</dc:title>
  <dc:creator>Frederic Durand</dc:creator>
  <cp:lastModifiedBy>Frederic Durand</cp:lastModifiedBy>
  <cp:revision>60</cp:revision>
  <cp:lastPrinted>2022-11-03T14:56:11Z</cp:lastPrinted>
  <dcterms:created xsi:type="dcterms:W3CDTF">2022-10-26T07:17:06Z</dcterms:created>
  <dcterms:modified xsi:type="dcterms:W3CDTF">2022-11-08T07:36:28Z</dcterms:modified>
</cp:coreProperties>
</file>